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7"/>
  </p:notesMasterIdLst>
  <p:sldIdLst>
    <p:sldId id="256" r:id="rId2"/>
    <p:sldId id="257" r:id="rId3"/>
    <p:sldId id="261" r:id="rId4"/>
    <p:sldId id="260" r:id="rId5"/>
    <p:sldId id="262" r:id="rId6"/>
    <p:sldId id="263" r:id="rId7"/>
    <p:sldId id="264" r:id="rId8"/>
    <p:sldId id="269" r:id="rId9"/>
    <p:sldId id="268" r:id="rId10"/>
    <p:sldId id="265" r:id="rId11"/>
    <p:sldId id="266" r:id="rId12"/>
    <p:sldId id="267" r:id="rId13"/>
    <p:sldId id="270" r:id="rId14"/>
    <p:sldId id="271" r:id="rId15"/>
    <p:sldId id="275" r:id="rId16"/>
    <p:sldId id="276" r:id="rId17"/>
    <p:sldId id="277" r:id="rId18"/>
    <p:sldId id="278" r:id="rId19"/>
    <p:sldId id="280" r:id="rId20"/>
    <p:sldId id="279" r:id="rId21"/>
    <p:sldId id="283" r:id="rId22"/>
    <p:sldId id="272" r:id="rId23"/>
    <p:sldId id="273" r:id="rId24"/>
    <p:sldId id="274" r:id="rId25"/>
    <p:sldId id="281" r:id="rId26"/>
    <p:sldId id="282"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 id="315" r:id="rId54"/>
    <p:sldId id="316" r:id="rId55"/>
    <p:sldId id="310" r:id="rId56"/>
    <p:sldId id="311" r:id="rId57"/>
    <p:sldId id="312" r:id="rId58"/>
    <p:sldId id="313" r:id="rId59"/>
    <p:sldId id="317"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3" r:id="rId75"/>
    <p:sldId id="334" r:id="rId76"/>
    <p:sldId id="335" r:id="rId77"/>
    <p:sldId id="336" r:id="rId78"/>
    <p:sldId id="337" r:id="rId79"/>
    <p:sldId id="338" r:id="rId80"/>
    <p:sldId id="339" r:id="rId81"/>
    <p:sldId id="340" r:id="rId82"/>
    <p:sldId id="341" r:id="rId83"/>
    <p:sldId id="342" r:id="rId84"/>
    <p:sldId id="343" r:id="rId85"/>
    <p:sldId id="344" r:id="rId86"/>
    <p:sldId id="345" r:id="rId87"/>
    <p:sldId id="346" r:id="rId88"/>
    <p:sldId id="347" r:id="rId89"/>
    <p:sldId id="348" r:id="rId90"/>
    <p:sldId id="349" r:id="rId91"/>
    <p:sldId id="350" r:id="rId92"/>
    <p:sldId id="355" r:id="rId93"/>
    <p:sldId id="356" r:id="rId94"/>
    <p:sldId id="357" r:id="rId95"/>
    <p:sldId id="352" r:id="rId96"/>
    <p:sldId id="353" r:id="rId97"/>
    <p:sldId id="354" r:id="rId98"/>
    <p:sldId id="358" r:id="rId99"/>
    <p:sldId id="359" r:id="rId100"/>
    <p:sldId id="360" r:id="rId101"/>
    <p:sldId id="361" r:id="rId102"/>
    <p:sldId id="362" r:id="rId103"/>
    <p:sldId id="363" r:id="rId104"/>
    <p:sldId id="364" r:id="rId105"/>
    <p:sldId id="365" r:id="rId106"/>
    <p:sldId id="366" r:id="rId107"/>
    <p:sldId id="367" r:id="rId108"/>
    <p:sldId id="368" r:id="rId109"/>
    <p:sldId id="369" r:id="rId110"/>
    <p:sldId id="370" r:id="rId111"/>
    <p:sldId id="371" r:id="rId112"/>
    <p:sldId id="372" r:id="rId113"/>
    <p:sldId id="374" r:id="rId114"/>
    <p:sldId id="373" r:id="rId115"/>
    <p:sldId id="375" r:id="rId116"/>
    <p:sldId id="376" r:id="rId117"/>
    <p:sldId id="377" r:id="rId118"/>
    <p:sldId id="378" r:id="rId119"/>
    <p:sldId id="379" r:id="rId120"/>
    <p:sldId id="380" r:id="rId121"/>
    <p:sldId id="381" r:id="rId122"/>
    <p:sldId id="382" r:id="rId123"/>
    <p:sldId id="383" r:id="rId124"/>
    <p:sldId id="384" r:id="rId125"/>
    <p:sldId id="385" r:id="rId126"/>
    <p:sldId id="386" r:id="rId127"/>
    <p:sldId id="387" r:id="rId128"/>
    <p:sldId id="388" r:id="rId129"/>
    <p:sldId id="389" r:id="rId130"/>
    <p:sldId id="390" r:id="rId131"/>
    <p:sldId id="391" r:id="rId132"/>
    <p:sldId id="392" r:id="rId133"/>
    <p:sldId id="393" r:id="rId134"/>
    <p:sldId id="394" r:id="rId135"/>
    <p:sldId id="395" r:id="rId136"/>
    <p:sldId id="396" r:id="rId137"/>
    <p:sldId id="397" r:id="rId138"/>
    <p:sldId id="398" r:id="rId139"/>
    <p:sldId id="399" r:id="rId140"/>
    <p:sldId id="400" r:id="rId141"/>
    <p:sldId id="401" r:id="rId142"/>
    <p:sldId id="402" r:id="rId143"/>
    <p:sldId id="403" r:id="rId144"/>
    <p:sldId id="404" r:id="rId145"/>
    <p:sldId id="405" r:id="rId146"/>
    <p:sldId id="406" r:id="rId147"/>
    <p:sldId id="407" r:id="rId148"/>
    <p:sldId id="408" r:id="rId149"/>
    <p:sldId id="409" r:id="rId150"/>
    <p:sldId id="410" r:id="rId151"/>
    <p:sldId id="411" r:id="rId152"/>
    <p:sldId id="413" r:id="rId153"/>
    <p:sldId id="412" r:id="rId154"/>
    <p:sldId id="414" r:id="rId155"/>
    <p:sldId id="415" r:id="rId156"/>
    <p:sldId id="416" r:id="rId157"/>
    <p:sldId id="417" r:id="rId158"/>
    <p:sldId id="419" r:id="rId159"/>
    <p:sldId id="418" r:id="rId160"/>
    <p:sldId id="420" r:id="rId161"/>
    <p:sldId id="421" r:id="rId162"/>
    <p:sldId id="422" r:id="rId163"/>
    <p:sldId id="423" r:id="rId164"/>
    <p:sldId id="424" r:id="rId165"/>
    <p:sldId id="425" r:id="rId166"/>
    <p:sldId id="428" r:id="rId167"/>
    <p:sldId id="429" r:id="rId168"/>
    <p:sldId id="430" r:id="rId169"/>
    <p:sldId id="431" r:id="rId170"/>
    <p:sldId id="432" r:id="rId171"/>
    <p:sldId id="433" r:id="rId172"/>
    <p:sldId id="434" r:id="rId173"/>
    <p:sldId id="435" r:id="rId174"/>
    <p:sldId id="436" r:id="rId175"/>
    <p:sldId id="437" r:id="rId176"/>
    <p:sldId id="438" r:id="rId177"/>
    <p:sldId id="440" r:id="rId178"/>
    <p:sldId id="439" r:id="rId179"/>
    <p:sldId id="441" r:id="rId180"/>
    <p:sldId id="442" r:id="rId181"/>
    <p:sldId id="443" r:id="rId182"/>
    <p:sldId id="444" r:id="rId183"/>
    <p:sldId id="445" r:id="rId184"/>
    <p:sldId id="446" r:id="rId185"/>
    <p:sldId id="259" r:id="rId186"/>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2" d="100"/>
          <a:sy n="62" d="100"/>
        </p:scale>
        <p:origin x="-936" y="-8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slide" Target="slides/slide158.xml"/><Relationship Id="rId175" Type="http://schemas.openxmlformats.org/officeDocument/2006/relationships/slide" Target="slides/slide174.xml"/><Relationship Id="rId170" Type="http://schemas.openxmlformats.org/officeDocument/2006/relationships/slide" Target="slides/slide169.xml"/><Relationship Id="rId191"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viewProps" Target="view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0"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s>
</file>

<file path=ppt/media/image1.jp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jpe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jp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gif>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9BB65A-9694-4378-BFCD-AAC1A36774CD}" type="datetimeFigureOut">
              <a:rPr lang="zh-CN" altLang="en-US" smtClean="0"/>
              <a:t>2020/11/11</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C61C4C-4C18-4A01-AD54-50B462009B3C}" type="slidenum">
              <a:rPr lang="zh-CN" altLang="en-US" smtClean="0"/>
              <a:t>‹#›</a:t>
            </a:fld>
            <a:endParaRPr lang="zh-CN" altLang="en-US"/>
          </a:p>
        </p:txBody>
      </p:sp>
    </p:spTree>
    <p:extLst>
      <p:ext uri="{BB962C8B-B14F-4D97-AF65-F5344CB8AC3E}">
        <p14:creationId xmlns:p14="http://schemas.microsoft.com/office/powerpoint/2010/main" val="2215424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103</a:t>
            </a:fld>
            <a:endParaRPr lang="zh-CN" altLang="en-US"/>
          </a:p>
        </p:txBody>
      </p:sp>
    </p:spTree>
    <p:extLst>
      <p:ext uri="{BB962C8B-B14F-4D97-AF65-F5344CB8AC3E}">
        <p14:creationId xmlns:p14="http://schemas.microsoft.com/office/powerpoint/2010/main" val="2828332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151</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152</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153</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154</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155</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156</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157</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158</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159</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160</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161</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162</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163</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165</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166</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167</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168</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169</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170</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171</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172</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173</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174</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175</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176</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177</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178</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179</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180</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181</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182</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183</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184</a:t>
            </a:fld>
            <a:endParaRPr lang="zh-CN" altLang="en-US"/>
          </a:p>
        </p:txBody>
      </p:sp>
    </p:spTree>
    <p:extLst>
      <p:ext uri="{BB962C8B-B14F-4D97-AF65-F5344CB8AC3E}">
        <p14:creationId xmlns:p14="http://schemas.microsoft.com/office/powerpoint/2010/main" val="643361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11</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12</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44</a:t>
            </a:fld>
            <a:endParaRPr lang="zh-CN" altLang="en-US"/>
          </a:p>
        </p:txBody>
      </p:sp>
    </p:spTree>
    <p:extLst>
      <p:ext uri="{BB962C8B-B14F-4D97-AF65-F5344CB8AC3E}">
        <p14:creationId xmlns:p14="http://schemas.microsoft.com/office/powerpoint/2010/main" val="39910139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46</a:t>
            </a:fld>
            <a:endParaRPr lang="zh-CN" altLang="en-US"/>
          </a:p>
        </p:txBody>
      </p:sp>
    </p:spTree>
    <p:extLst>
      <p:ext uri="{BB962C8B-B14F-4D97-AF65-F5344CB8AC3E}">
        <p14:creationId xmlns:p14="http://schemas.microsoft.com/office/powerpoint/2010/main" val="39910139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47</a:t>
            </a:fld>
            <a:endParaRPr lang="zh-CN" altLang="en-US"/>
          </a:p>
        </p:txBody>
      </p:sp>
    </p:spTree>
    <p:extLst>
      <p:ext uri="{BB962C8B-B14F-4D97-AF65-F5344CB8AC3E}">
        <p14:creationId xmlns:p14="http://schemas.microsoft.com/office/powerpoint/2010/main" val="39910139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제목 및 내용">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slideLayout" Target="../slideLayouts/slideLayout2.xml"/><Relationship Id="rId5" Type="http://schemas.openxmlformats.org/officeDocument/2006/relationships/image" Target="../media/image145.png"/><Relationship Id="rId4" Type="http://schemas.openxmlformats.org/officeDocument/2006/relationships/image" Target="../media/image144.png"/></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image" Target="../media/image146.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image" Target="../media/image150.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153.png"/><Relationship Id="rId2" Type="http://schemas.openxmlformats.org/officeDocument/2006/relationships/image" Target="../media/image15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155.png"/><Relationship Id="rId2" Type="http://schemas.openxmlformats.org/officeDocument/2006/relationships/image" Target="../media/image154.png"/><Relationship Id="rId1" Type="http://schemas.openxmlformats.org/officeDocument/2006/relationships/slideLayout" Target="../slideLayouts/slideLayout2.xml"/><Relationship Id="rId4" Type="http://schemas.openxmlformats.org/officeDocument/2006/relationships/image" Target="../media/image156.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openxmlformats.org/officeDocument/2006/relationships/image" Target="../media/image158.png"/><Relationship Id="rId2" Type="http://schemas.openxmlformats.org/officeDocument/2006/relationships/image" Target="../media/image157.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image" Target="../media/image159.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image" Target="../media/image161.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image" Target="../media/image163.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166.png"/><Relationship Id="rId2" Type="http://schemas.openxmlformats.org/officeDocument/2006/relationships/image" Target="../media/image16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168.png"/><Relationship Id="rId2" Type="http://schemas.openxmlformats.org/officeDocument/2006/relationships/image" Target="../media/image167.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image" Target="../media/image169.pn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172.png"/><Relationship Id="rId2" Type="http://schemas.openxmlformats.org/officeDocument/2006/relationships/image" Target="../media/image171.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image" Target="../media/image174.png"/><Relationship Id="rId2" Type="http://schemas.openxmlformats.org/officeDocument/2006/relationships/image" Target="../media/image173.pn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176.png"/><Relationship Id="rId2" Type="http://schemas.openxmlformats.org/officeDocument/2006/relationships/image" Target="../media/image175.pn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178.png"/><Relationship Id="rId2" Type="http://schemas.openxmlformats.org/officeDocument/2006/relationships/image" Target="../media/image177.pn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image" Target="../media/image179.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image" Target="../media/image182.png"/><Relationship Id="rId2" Type="http://schemas.openxmlformats.org/officeDocument/2006/relationships/image" Target="../media/image181.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184.png"/><Relationship Id="rId2" Type="http://schemas.openxmlformats.org/officeDocument/2006/relationships/image" Target="../media/image183.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186.png"/><Relationship Id="rId2" Type="http://schemas.openxmlformats.org/officeDocument/2006/relationships/image" Target="../media/image185.pn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image" Target="../media/image188.png"/><Relationship Id="rId2" Type="http://schemas.openxmlformats.org/officeDocument/2006/relationships/image" Target="../media/image187.pn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image" Target="../media/image189.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3" Type="http://schemas.openxmlformats.org/officeDocument/2006/relationships/image" Target="../media/image192.png"/><Relationship Id="rId2" Type="http://schemas.openxmlformats.org/officeDocument/2006/relationships/image" Target="../media/image191.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3" Type="http://schemas.openxmlformats.org/officeDocument/2006/relationships/image" Target="../media/image194.png"/><Relationship Id="rId2" Type="http://schemas.openxmlformats.org/officeDocument/2006/relationships/image" Target="../media/image193.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3" Type="http://schemas.openxmlformats.org/officeDocument/2006/relationships/image" Target="../media/image196.png"/><Relationship Id="rId2" Type="http://schemas.openxmlformats.org/officeDocument/2006/relationships/image" Target="../media/image195.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19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8.png"/></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19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0.png"/></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201.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04.png"/><Relationship Id="rId5" Type="http://schemas.openxmlformats.org/officeDocument/2006/relationships/image" Target="../media/image203.png"/><Relationship Id="rId4" Type="http://schemas.openxmlformats.org/officeDocument/2006/relationships/image" Target="../media/image202.png"/></Relationships>
</file>

<file path=ppt/slides/_rels/slide159.xml.rels><?xml version="1.0" encoding="UTF-8" standalone="yes"?>
<Relationships xmlns="http://schemas.openxmlformats.org/package/2006/relationships"><Relationship Id="rId3" Type="http://schemas.openxmlformats.org/officeDocument/2006/relationships/image" Target="../media/image205.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08.png"/><Relationship Id="rId5" Type="http://schemas.openxmlformats.org/officeDocument/2006/relationships/image" Target="../media/image207.png"/><Relationship Id="rId4" Type="http://schemas.openxmlformats.org/officeDocument/2006/relationships/image" Target="../media/image206.png"/></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3" Type="http://schemas.openxmlformats.org/officeDocument/2006/relationships/image" Target="../media/image209.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10.png"/></Relationships>
</file>

<file path=ppt/slides/_rels/slide161.xml.rels><?xml version="1.0" encoding="UTF-8" standalone="yes"?>
<Relationships xmlns="http://schemas.openxmlformats.org/package/2006/relationships"><Relationship Id="rId3" Type="http://schemas.openxmlformats.org/officeDocument/2006/relationships/image" Target="../media/image21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12.png"/></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3" Type="http://schemas.openxmlformats.org/officeDocument/2006/relationships/image" Target="../media/image21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14.png"/></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3" Type="http://schemas.openxmlformats.org/officeDocument/2006/relationships/image" Target="../media/image215.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217.png"/><Relationship Id="rId4" Type="http://schemas.openxmlformats.org/officeDocument/2006/relationships/image" Target="../media/image216.png"/></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image" Target="../media/image218.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19.png"/></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3" Type="http://schemas.openxmlformats.org/officeDocument/2006/relationships/image" Target="../media/image220.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222.png"/><Relationship Id="rId4" Type="http://schemas.openxmlformats.org/officeDocument/2006/relationships/image" Target="../media/image221.png"/></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3" Type="http://schemas.openxmlformats.org/officeDocument/2006/relationships/image" Target="../media/image223.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226.png"/><Relationship Id="rId5" Type="http://schemas.openxmlformats.org/officeDocument/2006/relationships/image" Target="../media/image225.png"/><Relationship Id="rId4" Type="http://schemas.openxmlformats.org/officeDocument/2006/relationships/image" Target="../media/image224.png"/></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3" Type="http://schemas.openxmlformats.org/officeDocument/2006/relationships/image" Target="../media/image227.png"/><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230.png"/><Relationship Id="rId5" Type="http://schemas.openxmlformats.org/officeDocument/2006/relationships/image" Target="../media/image229.png"/><Relationship Id="rId4" Type="http://schemas.openxmlformats.org/officeDocument/2006/relationships/image" Target="../media/image228.png"/></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3" Type="http://schemas.openxmlformats.org/officeDocument/2006/relationships/image" Target="../media/image231.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234.png"/><Relationship Id="rId5" Type="http://schemas.openxmlformats.org/officeDocument/2006/relationships/image" Target="../media/image233.png"/><Relationship Id="rId4" Type="http://schemas.openxmlformats.org/officeDocument/2006/relationships/image" Target="../media/image232.png"/></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2.html"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3" Type="http://schemas.openxmlformats.org/officeDocument/2006/relationships/image" Target="../media/image235.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237.png"/><Relationship Id="rId4" Type="http://schemas.openxmlformats.org/officeDocument/2006/relationships/image" Target="../media/image236.png"/></Relationships>
</file>

<file path=ppt/slides/_rels/slide181.xml.rels><?xml version="1.0" encoding="UTF-8" standalone="yes"?>
<Relationships xmlns="http://schemas.openxmlformats.org/package/2006/relationships"><Relationship Id="rId3" Type="http://schemas.openxmlformats.org/officeDocument/2006/relationships/image" Target="../media/image238.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239.png"/></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241.png"/></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hyperlink" Target="http://www.free-powerpoint-templates-design.com/free-powerpoint-templates-design"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2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2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image" Target="../media/image50.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ProgrammingTeaching/Python-Data-Analysis"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3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gif"/><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4.png"/></Relationships>
</file>

<file path=ppt/slides/_rels/slide45.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7.png"/></Relationships>
</file>

<file path=ppt/slides/_rels/slide47.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2.xml"/><Relationship Id="rId5" Type="http://schemas.openxmlformats.org/officeDocument/2006/relationships/image" Target="../media/image85.png"/><Relationship Id="rId4" Type="http://schemas.openxmlformats.org/officeDocument/2006/relationships/image" Target="../media/image84.png"/></Relationships>
</file>

<file path=ppt/slides/_rels/slide53.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9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slideLayout" Target="../slideLayouts/slideLayout2.xml"/><Relationship Id="rId4" Type="http://schemas.openxmlformats.org/officeDocument/2006/relationships/image" Target="../media/image10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slideLayout" Target="../slideLayouts/slideLayout2.xml"/><Relationship Id="rId4" Type="http://schemas.openxmlformats.org/officeDocument/2006/relationships/image" Target="../media/image107.png"/></Relationships>
</file>

<file path=ppt/slides/_rels/slide67.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image" Target="../media/image1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image" Target="../media/image116.png"/><Relationship Id="rId1" Type="http://schemas.openxmlformats.org/officeDocument/2006/relationships/slideLayout" Target="../slideLayouts/slideLayout2.xml"/><Relationship Id="rId4" Type="http://schemas.openxmlformats.org/officeDocument/2006/relationships/image" Target="../media/image118.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image" Target="../media/image119.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12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22.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2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code.visualstudio.com/#alt-download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24.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125.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image" Target="../media/image128.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image" Target="../media/image130.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0.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image" Target="../media/image132.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134.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image" Target="../media/image135.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137.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138.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image" Target="../media/image139.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14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직사각형 3"/>
          <p:cNvSpPr/>
          <p:nvPr/>
        </p:nvSpPr>
        <p:spPr>
          <a:xfrm flipH="1">
            <a:off x="-1" y="2420888"/>
            <a:ext cx="9143995" cy="2016224"/>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5" name="TextBox 1"/>
          <p:cNvSpPr txBox="1">
            <a:spLocks noChangeArrowheads="1"/>
          </p:cNvSpPr>
          <p:nvPr/>
        </p:nvSpPr>
        <p:spPr bwMode="auto">
          <a:xfrm>
            <a:off x="0" y="2805316"/>
            <a:ext cx="8748464" cy="769441"/>
          </a:xfrm>
          <a:prstGeom prst="rect">
            <a:avLst/>
          </a:prstGeom>
          <a:noFill/>
          <a:ln w="9525">
            <a:noFill/>
            <a:miter lim="800000"/>
            <a:headEnd/>
            <a:tailEnd/>
          </a:ln>
        </p:spPr>
        <p:txBody>
          <a:bodyPr wrap="square">
            <a:spAutoFit/>
          </a:bodyPr>
          <a:lstStyle/>
          <a:p>
            <a:pPr algn="r"/>
            <a:r>
              <a:rPr lang="en-US" altLang="ko-KR" sz="4400" b="1" smtClean="0">
                <a:solidFill>
                  <a:schemeClr val="accent5">
                    <a:lumMod val="50000"/>
                  </a:schemeClr>
                </a:solidFill>
                <a:latin typeface="微软雅黑" pitchFamily="34" charset="-122"/>
                <a:ea typeface="微软雅黑" pitchFamily="34" charset="-122"/>
                <a:cs typeface="Arial" pitchFamily="34" charset="0"/>
              </a:rPr>
              <a:t>Python</a:t>
            </a:r>
            <a:r>
              <a:rPr lang="zh-CN" altLang="en-US" sz="4400" b="1">
                <a:solidFill>
                  <a:schemeClr val="accent5">
                    <a:lumMod val="50000"/>
                  </a:schemeClr>
                </a:solidFill>
                <a:latin typeface="微软雅黑" pitchFamily="34" charset="-122"/>
                <a:ea typeface="微软雅黑" pitchFamily="34" charset="-122"/>
                <a:cs typeface="Arial" pitchFamily="34" charset="0"/>
              </a:rPr>
              <a:t>案例分析</a:t>
            </a:r>
            <a:endParaRPr lang="en-US" altLang="ko-KR" sz="4400" b="1" dirty="0">
              <a:solidFill>
                <a:schemeClr val="accent5">
                  <a:lumMod val="50000"/>
                </a:schemeClr>
              </a:solidFill>
              <a:latin typeface="微软雅黑" pitchFamily="34" charset="-122"/>
              <a:ea typeface="微软雅黑" pitchFamily="34" charset="-122"/>
              <a:cs typeface="Arial" pitchFamily="34" charset="0"/>
            </a:endParaRPr>
          </a:p>
        </p:txBody>
      </p:sp>
      <p:sp>
        <p:nvSpPr>
          <p:cNvPr id="6" name="TextBox 5"/>
          <p:cNvSpPr txBox="1"/>
          <p:nvPr/>
        </p:nvSpPr>
        <p:spPr>
          <a:xfrm>
            <a:off x="0" y="3573016"/>
            <a:ext cx="8710812" cy="369332"/>
          </a:xfrm>
          <a:prstGeom prst="rect">
            <a:avLst/>
          </a:prstGeom>
          <a:noFill/>
        </p:spPr>
        <p:txBody>
          <a:bodyPr wrap="square">
            <a:spAutoFit/>
          </a:bodyPr>
          <a:lstStyle/>
          <a:p>
            <a:pPr algn="r" fontAlgn="auto">
              <a:spcBef>
                <a:spcPts val="0"/>
              </a:spcBef>
              <a:spcAft>
                <a:spcPts val="0"/>
              </a:spcAft>
              <a:defRPr/>
            </a:pPr>
            <a:r>
              <a:rPr kumimoji="0" lang="en-US" altLang="ko-KR" b="1" smtClean="0">
                <a:solidFill>
                  <a:schemeClr val="accent5">
                    <a:lumMod val="50000"/>
                  </a:schemeClr>
                </a:solidFill>
                <a:latin typeface="微软雅黑" pitchFamily="34" charset="-122"/>
                <a:ea typeface="微软雅黑" pitchFamily="34" charset="-122"/>
                <a:cs typeface="Arial" pitchFamily="34" charset="0"/>
              </a:rPr>
              <a:t>Python Data Analysis</a:t>
            </a:r>
            <a:endParaRPr kumimoji="0" lang="en-US" altLang="ko-KR" b="1" dirty="0">
              <a:solidFill>
                <a:schemeClr val="accent5">
                  <a:lumMod val="50000"/>
                </a:schemeClr>
              </a:solidFill>
              <a:latin typeface="微软雅黑" pitchFamily="34" charset="-122"/>
              <a:ea typeface="微软雅黑" pitchFamily="34" charset="-122"/>
              <a:cs typeface="Arial"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54594"/>
            <a:ext cx="8208912" cy="1754326"/>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使用</a:t>
            </a:r>
            <a:r>
              <a:rPr lang="en-US" altLang="zh-CN" b="1">
                <a:solidFill>
                  <a:schemeClr val="accent5">
                    <a:lumMod val="50000"/>
                  </a:schemeClr>
                </a:solidFill>
                <a:latin typeface="微软雅黑" pitchFamily="34" charset="-122"/>
                <a:ea typeface="微软雅黑" pitchFamily="34" charset="-122"/>
              </a:rPr>
              <a:t>VSCode</a:t>
            </a:r>
            <a:r>
              <a:rPr lang="zh-CN" altLang="en-US" b="1">
                <a:solidFill>
                  <a:schemeClr val="accent5">
                    <a:lumMod val="50000"/>
                  </a:schemeClr>
                </a:solidFill>
                <a:latin typeface="微软雅黑" pitchFamily="34" charset="-122"/>
                <a:ea typeface="微软雅黑" pitchFamily="34" charset="-122"/>
              </a:rPr>
              <a:t>编写</a:t>
            </a:r>
            <a:r>
              <a:rPr lang="en-US" altLang="zh-CN" b="1">
                <a:solidFill>
                  <a:schemeClr val="accent5">
                    <a:lumMod val="50000"/>
                  </a:schemeClr>
                </a:solidFill>
                <a:latin typeface="微软雅黑" pitchFamily="34" charset="-122"/>
                <a:ea typeface="微软雅黑" pitchFamily="34" charset="-122"/>
              </a:rPr>
              <a:t>Python</a:t>
            </a:r>
            <a:r>
              <a:rPr lang="zh-CN" altLang="en-US" b="1">
                <a:solidFill>
                  <a:schemeClr val="accent5">
                    <a:lumMod val="50000"/>
                  </a:schemeClr>
                </a:solidFill>
                <a:latin typeface="微软雅黑" pitchFamily="34" charset="-122"/>
                <a:ea typeface="微软雅黑" pitchFamily="34" charset="-122"/>
              </a:rPr>
              <a:t>程序</a:t>
            </a:r>
          </a:p>
          <a:p>
            <a:pPr indent="342900">
              <a:lnSpc>
                <a:spcPct val="150000"/>
              </a:lnSpc>
            </a:pPr>
            <a:r>
              <a:rPr lang="zh-CN" altLang="en-US" sz="1600" b="1" smtClean="0">
                <a:solidFill>
                  <a:schemeClr val="accent5">
                    <a:lumMod val="75000"/>
                  </a:schemeClr>
                </a:solidFill>
                <a:latin typeface="微软雅黑" pitchFamily="34" charset="-122"/>
                <a:ea typeface="微软雅黑" pitchFamily="34" charset="-122"/>
              </a:rPr>
              <a:t>例</a:t>
            </a:r>
            <a:r>
              <a:rPr lang="en-US" altLang="zh-CN" sz="1600" smtClean="0">
                <a:solidFill>
                  <a:schemeClr val="accent5">
                    <a:lumMod val="75000"/>
                  </a:schemeClr>
                </a:solidFill>
                <a:latin typeface="微软雅黑" pitchFamily="34" charset="-122"/>
                <a:ea typeface="微软雅黑" pitchFamily="34" charset="-122"/>
              </a:rPr>
              <a:t> </a:t>
            </a:r>
            <a:r>
              <a:rPr lang="zh-CN" altLang="en-US" sz="1600">
                <a:solidFill>
                  <a:schemeClr val="accent5">
                    <a:lumMod val="75000"/>
                  </a:schemeClr>
                </a:solidFill>
                <a:latin typeface="微软雅黑" pitchFamily="34" charset="-122"/>
                <a:ea typeface="微软雅黑" pitchFamily="34" charset="-122"/>
              </a:rPr>
              <a:t>有两个向量</a:t>
            </a:r>
            <a:r>
              <a:rPr lang="en-US" altLang="zh-CN" sz="1600">
                <a:solidFill>
                  <a:schemeClr val="accent5">
                    <a:lumMod val="75000"/>
                  </a:schemeClr>
                </a:solidFill>
                <a:latin typeface="微软雅黑" pitchFamily="34" charset="-122"/>
                <a:ea typeface="微软雅黑" pitchFamily="34" charset="-122"/>
              </a:rPr>
              <a:t>a</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b</a:t>
            </a:r>
            <a:r>
              <a:rPr lang="zh-CN" altLang="en-US" sz="1600">
                <a:solidFill>
                  <a:schemeClr val="accent5">
                    <a:lumMod val="75000"/>
                  </a:schemeClr>
                </a:solidFill>
                <a:latin typeface="微软雅黑" pitchFamily="34" charset="-122"/>
                <a:ea typeface="微软雅黑" pitchFamily="34" charset="-122"/>
              </a:rPr>
              <a:t>，其中</a:t>
            </a:r>
            <a:r>
              <a:rPr lang="en-US" altLang="zh-CN" sz="1600">
                <a:solidFill>
                  <a:schemeClr val="accent5">
                    <a:lumMod val="75000"/>
                  </a:schemeClr>
                </a:solidFill>
                <a:latin typeface="微软雅黑" pitchFamily="34" charset="-122"/>
                <a:ea typeface="微软雅黑" pitchFamily="34" charset="-122"/>
              </a:rPr>
              <a:t>a</a:t>
            </a:r>
            <a:r>
              <a:rPr lang="zh-CN" altLang="en-US" sz="1600">
                <a:solidFill>
                  <a:schemeClr val="accent5">
                    <a:lumMod val="75000"/>
                  </a:schemeClr>
                </a:solidFill>
                <a:latin typeface="微软雅黑" pitchFamily="34" charset="-122"/>
                <a:ea typeface="微软雅黑" pitchFamily="34" charset="-122"/>
              </a:rPr>
              <a:t>保存的是</a:t>
            </a:r>
            <a:r>
              <a:rPr lang="en-US" altLang="zh-CN" sz="1600">
                <a:solidFill>
                  <a:schemeClr val="accent5">
                    <a:lumMod val="75000"/>
                  </a:schemeClr>
                </a:solidFill>
                <a:latin typeface="微软雅黑" pitchFamily="34" charset="-122"/>
                <a:ea typeface="微软雅黑" pitchFamily="34" charset="-122"/>
              </a:rPr>
              <a:t>(0 ~ n-1)</a:t>
            </a:r>
            <a:r>
              <a:rPr lang="zh-CN" altLang="en-US" sz="1600">
                <a:solidFill>
                  <a:schemeClr val="accent5">
                    <a:lumMod val="75000"/>
                  </a:schemeClr>
                </a:solidFill>
                <a:latin typeface="微软雅黑" pitchFamily="34" charset="-122"/>
                <a:ea typeface="微软雅黑" pitchFamily="34" charset="-122"/>
              </a:rPr>
              <a:t>的</a:t>
            </a:r>
            <a:r>
              <a:rPr lang="en-US" altLang="zh-CN" sz="1600">
                <a:solidFill>
                  <a:schemeClr val="accent5">
                    <a:lumMod val="75000"/>
                  </a:schemeClr>
                </a:solidFill>
                <a:latin typeface="微软雅黑" pitchFamily="34" charset="-122"/>
                <a:ea typeface="微软雅黑" pitchFamily="34" charset="-122"/>
              </a:rPr>
              <a:t>2</a:t>
            </a:r>
            <a:r>
              <a:rPr lang="zh-CN" altLang="en-US" sz="1600">
                <a:solidFill>
                  <a:schemeClr val="accent5">
                    <a:lumMod val="75000"/>
                  </a:schemeClr>
                </a:solidFill>
                <a:latin typeface="微软雅黑" pitchFamily="34" charset="-122"/>
                <a:ea typeface="微软雅黑" pitchFamily="34" charset="-122"/>
              </a:rPr>
              <a:t>次幂，</a:t>
            </a:r>
            <a:r>
              <a:rPr lang="en-US" altLang="zh-CN" sz="1600">
                <a:solidFill>
                  <a:schemeClr val="accent5">
                    <a:lumMod val="75000"/>
                  </a:schemeClr>
                </a:solidFill>
                <a:latin typeface="微软雅黑" pitchFamily="34" charset="-122"/>
                <a:ea typeface="微软雅黑" pitchFamily="34" charset="-122"/>
              </a:rPr>
              <a:t>b</a:t>
            </a:r>
            <a:r>
              <a:rPr lang="zh-CN" altLang="en-US" sz="1600">
                <a:solidFill>
                  <a:schemeClr val="accent5">
                    <a:lumMod val="75000"/>
                  </a:schemeClr>
                </a:solidFill>
                <a:latin typeface="微软雅黑" pitchFamily="34" charset="-122"/>
                <a:ea typeface="微软雅黑" pitchFamily="34" charset="-122"/>
              </a:rPr>
              <a:t>保存的</a:t>
            </a:r>
            <a:r>
              <a:rPr lang="zh-CN" altLang="en-US" sz="1600" smtClean="0">
                <a:solidFill>
                  <a:schemeClr val="accent5">
                    <a:lumMod val="75000"/>
                  </a:schemeClr>
                </a:solidFill>
                <a:latin typeface="微软雅黑" pitchFamily="34" charset="-122"/>
                <a:ea typeface="微软雅黑" pitchFamily="34" charset="-122"/>
              </a:rPr>
              <a:t>是</a:t>
            </a:r>
            <a:r>
              <a:rPr lang="en-US" altLang="zh-CN" sz="1600" smtClean="0">
                <a:solidFill>
                  <a:schemeClr val="accent5">
                    <a:lumMod val="75000"/>
                  </a:schemeClr>
                </a:solidFill>
                <a:latin typeface="微软雅黑" pitchFamily="34" charset="-122"/>
                <a:ea typeface="微软雅黑" pitchFamily="34" charset="-122"/>
              </a:rPr>
              <a:t>(0 </a:t>
            </a:r>
            <a:r>
              <a:rPr lang="en-US" altLang="zh-CN" sz="1600">
                <a:solidFill>
                  <a:schemeClr val="accent5">
                    <a:lumMod val="75000"/>
                  </a:schemeClr>
                </a:solidFill>
                <a:latin typeface="微软雅黑" pitchFamily="34" charset="-122"/>
                <a:ea typeface="微软雅黑" pitchFamily="34" charset="-122"/>
              </a:rPr>
              <a:t>~ </a:t>
            </a:r>
            <a:r>
              <a:rPr lang="en-US" altLang="zh-CN" sz="1600" smtClean="0">
                <a:solidFill>
                  <a:schemeClr val="accent5">
                    <a:lumMod val="75000"/>
                  </a:schemeClr>
                </a:solidFill>
                <a:latin typeface="微软雅黑" pitchFamily="34" charset="-122"/>
                <a:ea typeface="微软雅黑" pitchFamily="34" charset="-122"/>
              </a:rPr>
              <a:t>n)</a:t>
            </a:r>
            <a:r>
              <a:rPr lang="zh-CN" altLang="en-US" sz="1600" smtClean="0">
                <a:solidFill>
                  <a:schemeClr val="accent5">
                    <a:lumMod val="75000"/>
                  </a:schemeClr>
                </a:solidFill>
                <a:latin typeface="微软雅黑" pitchFamily="34" charset="-122"/>
                <a:ea typeface="微软雅黑" pitchFamily="34" charset="-122"/>
              </a:rPr>
              <a:t>的</a:t>
            </a:r>
            <a:r>
              <a:rPr lang="en-US" altLang="zh-CN" sz="1600">
                <a:solidFill>
                  <a:schemeClr val="accent5">
                    <a:lumMod val="75000"/>
                  </a:schemeClr>
                </a:solidFill>
                <a:latin typeface="微软雅黑" pitchFamily="34" charset="-122"/>
                <a:ea typeface="微软雅黑" pitchFamily="34" charset="-122"/>
              </a:rPr>
              <a:t>3</a:t>
            </a:r>
            <a:r>
              <a:rPr lang="zh-CN" altLang="en-US" sz="1600">
                <a:solidFill>
                  <a:schemeClr val="accent5">
                    <a:lumMod val="75000"/>
                  </a:schemeClr>
                </a:solidFill>
                <a:latin typeface="微软雅黑" pitchFamily="34" charset="-122"/>
                <a:ea typeface="微软雅黑" pitchFamily="34" charset="-122"/>
              </a:rPr>
              <a:t>次幂；求</a:t>
            </a:r>
            <a:r>
              <a:rPr lang="en-US" altLang="zh-CN" sz="1600">
                <a:solidFill>
                  <a:schemeClr val="accent5">
                    <a:lumMod val="75000"/>
                  </a:schemeClr>
                </a:solidFill>
                <a:latin typeface="微软雅黑" pitchFamily="34" charset="-122"/>
                <a:ea typeface="微软雅黑" pitchFamily="34" charset="-122"/>
              </a:rPr>
              <a:t>a</a:t>
            </a:r>
            <a:r>
              <a:rPr lang="zh-CN" altLang="en-US" sz="1600">
                <a:solidFill>
                  <a:schemeClr val="accent5">
                    <a:lumMod val="75000"/>
                  </a:schemeClr>
                </a:solidFill>
                <a:latin typeface="微软雅黑" pitchFamily="34" charset="-122"/>
                <a:ea typeface="微软雅黑" pitchFamily="34" charset="-122"/>
              </a:rPr>
              <a:t>与</a:t>
            </a:r>
            <a:r>
              <a:rPr lang="en-US" altLang="zh-CN" sz="1600">
                <a:solidFill>
                  <a:schemeClr val="accent5">
                    <a:lumMod val="75000"/>
                  </a:schemeClr>
                </a:solidFill>
                <a:latin typeface="微软雅黑" pitchFamily="34" charset="-122"/>
                <a:ea typeface="微软雅黑" pitchFamily="34" charset="-122"/>
              </a:rPr>
              <a:t>b</a:t>
            </a:r>
            <a:r>
              <a:rPr lang="zh-CN" altLang="en-US" sz="1600">
                <a:solidFill>
                  <a:schemeClr val="accent5">
                    <a:lumMod val="75000"/>
                  </a:schemeClr>
                </a:solidFill>
                <a:latin typeface="微软雅黑" pitchFamily="34" charset="-122"/>
                <a:ea typeface="微软雅黑" pitchFamily="34" charset="-122"/>
              </a:rPr>
              <a:t>的向量积</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这里我们使用两种方式实现：</a:t>
            </a:r>
            <a:endParaRPr lang="zh-CN" altLang="en-US" sz="1600">
              <a:solidFill>
                <a:schemeClr val="accent5">
                  <a:lumMod val="75000"/>
                </a:schemeClr>
              </a:solidFill>
              <a:latin typeface="微软雅黑" pitchFamily="34" charset="-122"/>
              <a:ea typeface="微软雅黑" pitchFamily="34" charset="-122"/>
            </a:endParaRPr>
          </a:p>
        </p:txBody>
      </p:sp>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3888" y="2287520"/>
            <a:ext cx="3006651" cy="402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67544" y="2604309"/>
            <a:ext cx="2952328" cy="1938992"/>
          </a:xfrm>
          <a:prstGeom prst="rect">
            <a:avLst/>
          </a:prstGeom>
          <a:noFill/>
        </p:spPr>
        <p:txBody>
          <a:bodyPr wrap="square" rtlCol="0">
            <a:spAutoFit/>
          </a:bodyPr>
          <a:lstStyle/>
          <a:p>
            <a:pPr indent="342900">
              <a:lnSpc>
                <a:spcPct val="150000"/>
              </a:lnSpc>
            </a:pPr>
            <a:r>
              <a:rPr lang="zh-CN" altLang="en-US" sz="1600">
                <a:solidFill>
                  <a:schemeClr val="accent5">
                    <a:lumMod val="75000"/>
                  </a:schemeClr>
                </a:solidFill>
                <a:latin typeface="微软雅黑" pitchFamily="34" charset="-122"/>
                <a:ea typeface="微软雅黑" pitchFamily="34" charset="-122"/>
              </a:rPr>
              <a:t>从执行</a:t>
            </a:r>
            <a:r>
              <a:rPr lang="zh-CN" altLang="en-US" sz="1600" smtClean="0">
                <a:solidFill>
                  <a:schemeClr val="accent5">
                    <a:lumMod val="75000"/>
                  </a:schemeClr>
                </a:solidFill>
                <a:latin typeface="微软雅黑" pitchFamily="34" charset="-122"/>
                <a:ea typeface="微软雅黑" pitchFamily="34" charset="-122"/>
              </a:rPr>
              <a:t>结果可以看出，当</a:t>
            </a:r>
            <a:r>
              <a:rPr lang="en-US" altLang="zh-CN" sz="1600" smtClean="0">
                <a:solidFill>
                  <a:schemeClr val="accent5">
                    <a:lumMod val="75000"/>
                  </a:schemeClr>
                </a:solidFill>
                <a:latin typeface="微软雅黑" pitchFamily="34" charset="-122"/>
                <a:ea typeface="微软雅黑" pitchFamily="34" charset="-122"/>
              </a:rPr>
              <a:t>n</a:t>
            </a:r>
            <a:r>
              <a:rPr lang="zh-CN" altLang="en-US" sz="1600" smtClean="0">
                <a:solidFill>
                  <a:schemeClr val="accent5">
                    <a:lumMod val="75000"/>
                  </a:schemeClr>
                </a:solidFill>
                <a:latin typeface="微软雅黑" pitchFamily="34" charset="-122"/>
                <a:ea typeface="微软雅黑" pitchFamily="34" charset="-122"/>
              </a:rPr>
              <a:t>较大时，使用</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库时程序运行的性能远超过直接手写。这也说明，</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库底层做了很多的性能优化工作。</a:t>
            </a:r>
            <a:endParaRPr lang="zh-CN" altLang="en-US"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789413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3076"/>
                                        </p:tgtEl>
                                        <p:attrNameLst>
                                          <p:attrName>style.visibility</p:attrName>
                                        </p:attrNameLst>
                                      </p:cBhvr>
                                      <p:to>
                                        <p:strVal val="visible"/>
                                      </p:to>
                                    </p:set>
                                    <p:anim calcmode="lin" valueType="num">
                                      <p:cBhvr>
                                        <p:cTn id="22" dur="500" fill="hold"/>
                                        <p:tgtEl>
                                          <p:spTgt spid="3076"/>
                                        </p:tgtEl>
                                        <p:attrNameLst>
                                          <p:attrName>ppt_w</p:attrName>
                                        </p:attrNameLst>
                                      </p:cBhvr>
                                      <p:tavLst>
                                        <p:tav tm="0">
                                          <p:val>
                                            <p:fltVal val="0"/>
                                          </p:val>
                                        </p:tav>
                                        <p:tav tm="100000">
                                          <p:val>
                                            <p:strVal val="#ppt_w"/>
                                          </p:val>
                                        </p:tav>
                                      </p:tavLst>
                                    </p:anim>
                                    <p:anim calcmode="lin" valueType="num">
                                      <p:cBhvr>
                                        <p:cTn id="23" dur="500" fill="hold"/>
                                        <p:tgtEl>
                                          <p:spTgt spid="3076"/>
                                        </p:tgtEl>
                                        <p:attrNameLst>
                                          <p:attrName>ppt_h</p:attrName>
                                        </p:attrNameLst>
                                      </p:cBhvr>
                                      <p:tavLst>
                                        <p:tav tm="0">
                                          <p:val>
                                            <p:fltVal val="0"/>
                                          </p:val>
                                        </p:tav>
                                        <p:tav tm="100000">
                                          <p:val>
                                            <p:strVal val="#ppt_h"/>
                                          </p:val>
                                        </p:tav>
                                      </p:tavLst>
                                    </p:anim>
                                    <p:animEffect transition="in" filter="fade">
                                      <p:cBhvr>
                                        <p:cTn id="24" dur="500"/>
                                        <p:tgtEl>
                                          <p:spTgt spid="3076"/>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randombar(horizontal)">
                                      <p:cBhvr>
                                        <p:cTn id="2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基本介绍</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安装</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Matplotlib </a:t>
            </a:r>
            <a:r>
              <a:rPr lang="zh-CN" altLang="en-US" sz="1600" smtClean="0">
                <a:solidFill>
                  <a:srgbClr val="4BACC6">
                    <a:lumMod val="75000"/>
                  </a:srgbClr>
                </a:solidFill>
                <a:latin typeface="微软雅黑" pitchFamily="34" charset="-122"/>
                <a:ea typeface="微软雅黑" pitchFamily="34" charset="-122"/>
              </a:rPr>
              <a:t>提供了多平台支持，我们可以使用</a:t>
            </a:r>
            <a:r>
              <a:rPr lang="en-US" altLang="zh-CN" sz="1600" smtClean="0">
                <a:solidFill>
                  <a:srgbClr val="4BACC6">
                    <a:lumMod val="75000"/>
                  </a:srgbClr>
                </a:solidFill>
                <a:latin typeface="微软雅黑" pitchFamily="34" charset="-122"/>
                <a:ea typeface="微软雅黑" pitchFamily="34" charset="-122"/>
              </a:rPr>
              <a:t>pip</a:t>
            </a:r>
            <a:r>
              <a:rPr lang="zh-CN" altLang="en-US" sz="1600" smtClean="0">
                <a:solidFill>
                  <a:srgbClr val="4BACC6">
                    <a:lumMod val="75000"/>
                  </a:srgbClr>
                </a:solidFill>
                <a:latin typeface="微软雅黑" pitchFamily="34" charset="-122"/>
                <a:ea typeface="微软雅黑" pitchFamily="34" charset="-122"/>
              </a:rPr>
              <a:t>包管理命令、</a:t>
            </a:r>
            <a:r>
              <a:rPr lang="en-US" altLang="zh-CN" sz="1600" smtClean="0">
                <a:solidFill>
                  <a:srgbClr val="4BACC6">
                    <a:lumMod val="75000"/>
                  </a:srgbClr>
                </a:solidFill>
                <a:latin typeface="微软雅黑" pitchFamily="34" charset="-122"/>
                <a:ea typeface="微软雅黑" pitchFamily="34" charset="-122"/>
              </a:rPr>
              <a:t>anaconda</a:t>
            </a:r>
            <a:r>
              <a:rPr lang="zh-CN" altLang="en-US" sz="1600" smtClean="0">
                <a:solidFill>
                  <a:srgbClr val="4BACC6">
                    <a:lumMod val="75000"/>
                  </a:srgbClr>
                </a:solidFill>
                <a:latin typeface="微软雅黑" pitchFamily="34" charset="-122"/>
                <a:ea typeface="微软雅黑" pitchFamily="34" charset="-122"/>
              </a:rPr>
              <a:t>包管理工具，或直接下载官网对应平台下的</a:t>
            </a:r>
            <a:r>
              <a:rPr lang="en-US" altLang="zh-CN" sz="1600" smtClean="0">
                <a:solidFill>
                  <a:srgbClr val="4BACC6">
                    <a:lumMod val="75000"/>
                  </a:srgbClr>
                </a:solidFill>
                <a:latin typeface="微软雅黑" pitchFamily="34" charset="-122"/>
                <a:ea typeface="微软雅黑" pitchFamily="34" charset="-122"/>
              </a:rPr>
              <a:t>wheel</a:t>
            </a:r>
            <a:r>
              <a:rPr lang="zh-CN" altLang="en-US" sz="1600" smtClean="0">
                <a:solidFill>
                  <a:srgbClr val="4BACC6">
                    <a:lumMod val="75000"/>
                  </a:srgbClr>
                </a:solidFill>
                <a:latin typeface="微软雅黑" pitchFamily="34" charset="-122"/>
                <a:ea typeface="微软雅黑" pitchFamily="34" charset="-122"/>
              </a:rPr>
              <a:t>文件进行安装。 使用</a:t>
            </a:r>
            <a:r>
              <a:rPr lang="en-US" altLang="zh-CN" sz="1600" smtClean="0">
                <a:solidFill>
                  <a:srgbClr val="4BACC6">
                    <a:lumMod val="75000"/>
                  </a:srgbClr>
                </a:solidFill>
                <a:latin typeface="微软雅黑" pitchFamily="34" charset="-122"/>
                <a:ea typeface="微软雅黑" pitchFamily="34" charset="-122"/>
              </a:rPr>
              <a:t>wheel</a:t>
            </a:r>
            <a:r>
              <a:rPr lang="zh-CN" altLang="en-US" sz="1600" smtClean="0">
                <a:solidFill>
                  <a:srgbClr val="4BACC6">
                    <a:lumMod val="75000"/>
                  </a:srgbClr>
                </a:solidFill>
                <a:latin typeface="微软雅黑" pitchFamily="34" charset="-122"/>
                <a:ea typeface="微软雅黑" pitchFamily="34" charset="-122"/>
              </a:rPr>
              <a:t>文件进行安装时，需注意操作系统的位数以及所要求</a:t>
            </a:r>
            <a:r>
              <a:rPr lang="en-US" altLang="zh-CN" sz="1600" smtClean="0">
                <a:solidFill>
                  <a:srgbClr val="4BACC6">
                    <a:lumMod val="75000"/>
                  </a:srgbClr>
                </a:solidFill>
                <a:latin typeface="微软雅黑" pitchFamily="34" charset="-122"/>
                <a:ea typeface="微软雅黑" pitchFamily="34" charset="-122"/>
              </a:rPr>
              <a:t>Python</a:t>
            </a:r>
            <a:r>
              <a:rPr lang="zh-CN" altLang="en-US" sz="1600" smtClean="0">
                <a:solidFill>
                  <a:srgbClr val="4BACC6">
                    <a:lumMod val="75000"/>
                  </a:srgbClr>
                </a:solidFill>
                <a:latin typeface="微软雅黑" pitchFamily="34" charset="-122"/>
                <a:ea typeface="微软雅黑" pitchFamily="34" charset="-122"/>
              </a:rPr>
              <a:t>的最低版本。</a:t>
            </a:r>
            <a:endParaRPr lang="en-US" altLang="zh-CN" sz="1600" smtClean="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3782443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对中文标题的支持</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由于</a:t>
            </a:r>
            <a:r>
              <a:rPr lang="en-US" altLang="zh-CN" sz="1600" smtClean="0">
                <a:solidFill>
                  <a:srgbClr val="4BACC6">
                    <a:lumMod val="75000"/>
                  </a:srgbClr>
                </a:solidFill>
                <a:latin typeface="微软雅黑" pitchFamily="34" charset="-122"/>
                <a:ea typeface="微软雅黑" pitchFamily="34" charset="-122"/>
              </a:rPr>
              <a:t>Matplotlib </a:t>
            </a:r>
            <a:r>
              <a:rPr lang="zh-CN" altLang="en-US" sz="1600">
                <a:solidFill>
                  <a:srgbClr val="4BACC6">
                    <a:lumMod val="75000"/>
                  </a:srgbClr>
                </a:solidFill>
                <a:latin typeface="微软雅黑" pitchFamily="34" charset="-122"/>
                <a:ea typeface="微软雅黑" pitchFamily="34" charset="-122"/>
              </a:rPr>
              <a:t>默认情况不支持</a:t>
            </a:r>
            <a:r>
              <a:rPr lang="zh-CN" altLang="en-US" sz="1600" smtClean="0">
                <a:solidFill>
                  <a:srgbClr val="4BACC6">
                    <a:lumMod val="75000"/>
                  </a:srgbClr>
                </a:solidFill>
                <a:latin typeface="微软雅黑" pitchFamily="34" charset="-122"/>
                <a:ea typeface="微软雅黑" pitchFamily="34" charset="-122"/>
              </a:rPr>
              <a:t>中文字符，可以通过对</a:t>
            </a:r>
            <a:r>
              <a:rPr lang="en-US" altLang="zh-CN" sz="1600" smtClean="0">
                <a:solidFill>
                  <a:srgbClr val="4BACC6">
                    <a:lumMod val="75000"/>
                  </a:srgbClr>
                </a:solidFill>
                <a:latin typeface="微软雅黑" pitchFamily="34" charset="-122"/>
                <a:ea typeface="微软雅黑" pitchFamily="34" charset="-122"/>
              </a:rPr>
              <a:t>Matplotlib</a:t>
            </a:r>
            <a:r>
              <a:rPr lang="zh-CN" altLang="en-US" sz="1600" smtClean="0">
                <a:solidFill>
                  <a:srgbClr val="4BACC6">
                    <a:lumMod val="75000"/>
                  </a:srgbClr>
                </a:solidFill>
                <a:latin typeface="微软雅黑" pitchFamily="34" charset="-122"/>
                <a:ea typeface="微软雅黑" pitchFamily="34" charset="-122"/>
              </a:rPr>
              <a:t>的字体属性进行设置即可解决。这里介绍两种方法进行设置：</a:t>
            </a:r>
            <a:r>
              <a:rPr lang="en-US" altLang="zh-CN" sz="1600" smtClean="0">
                <a:solidFill>
                  <a:srgbClr val="4BACC6">
                    <a:lumMod val="75000"/>
                  </a:srgbClr>
                </a:solidFill>
                <a:latin typeface="微软雅黑" pitchFamily="34" charset="-122"/>
                <a:ea typeface="微软雅黑" pitchFamily="34" charset="-122"/>
              </a:rPr>
              <a:t>1. </a:t>
            </a:r>
            <a:r>
              <a:rPr lang="zh-CN" altLang="en-US" sz="1600" smtClean="0">
                <a:solidFill>
                  <a:srgbClr val="4BACC6">
                    <a:lumMod val="75000"/>
                  </a:srgbClr>
                </a:solidFill>
                <a:latin typeface="微软雅黑" pitchFamily="34" charset="-122"/>
                <a:ea typeface="微软雅黑" pitchFamily="34" charset="-122"/>
              </a:rPr>
              <a:t>使用系统自带字体；</a:t>
            </a:r>
            <a:r>
              <a:rPr lang="en-US" altLang="zh-CN" sz="1600" smtClean="0">
                <a:solidFill>
                  <a:srgbClr val="4BACC6">
                    <a:lumMod val="75000"/>
                  </a:srgbClr>
                </a:solidFill>
                <a:latin typeface="微软雅黑" pitchFamily="34" charset="-122"/>
                <a:ea typeface="微软雅黑" pitchFamily="34" charset="-122"/>
              </a:rPr>
              <a:t>2. </a:t>
            </a:r>
            <a:r>
              <a:rPr lang="zh-CN" altLang="en-US" sz="1600" smtClean="0">
                <a:solidFill>
                  <a:srgbClr val="4BACC6">
                    <a:lumMod val="75000"/>
                  </a:srgbClr>
                </a:solidFill>
                <a:latin typeface="微软雅黑" pitchFamily="34" charset="-122"/>
                <a:ea typeface="微软雅黑" pitchFamily="34" charset="-122"/>
              </a:rPr>
              <a:t>指定一个外部字体。</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其中，第一种方式在前面的课程的示例代码部分已提到过，即使用子模块</a:t>
            </a:r>
            <a:r>
              <a:rPr lang="en-US" altLang="zh-CN" sz="1600" smtClean="0">
                <a:solidFill>
                  <a:srgbClr val="4BACC6">
                    <a:lumMod val="75000"/>
                  </a:srgbClr>
                </a:solidFill>
                <a:latin typeface="微软雅黑" pitchFamily="34" charset="-122"/>
                <a:ea typeface="微软雅黑" pitchFamily="34" charset="-122"/>
              </a:rPr>
              <a:t>pyplot</a:t>
            </a:r>
            <a:r>
              <a:rPr lang="zh-CN" altLang="en-US" sz="1600" smtClean="0">
                <a:solidFill>
                  <a:srgbClr val="4BACC6">
                    <a:lumMod val="75000"/>
                  </a:srgbClr>
                </a:solidFill>
                <a:latin typeface="微软雅黑" pitchFamily="34" charset="-122"/>
                <a:ea typeface="微软雅黑" pitchFamily="34" charset="-122"/>
              </a:rPr>
              <a:t>中的</a:t>
            </a:r>
            <a:r>
              <a:rPr lang="en-US" altLang="zh-CN" sz="1600" smtClean="0">
                <a:solidFill>
                  <a:srgbClr val="4BACC6">
                    <a:lumMod val="75000"/>
                  </a:srgbClr>
                </a:solidFill>
                <a:latin typeface="微软雅黑" pitchFamily="34" charset="-122"/>
                <a:ea typeface="微软雅黑" pitchFamily="34" charset="-122"/>
              </a:rPr>
              <a:t>rcParams</a:t>
            </a:r>
            <a:r>
              <a:rPr lang="zh-CN" altLang="en-US" sz="1600" smtClean="0">
                <a:solidFill>
                  <a:srgbClr val="4BACC6">
                    <a:lumMod val="75000"/>
                  </a:srgbClr>
                </a:solidFill>
                <a:latin typeface="微软雅黑" pitchFamily="34" charset="-122"/>
                <a:ea typeface="微软雅黑" pitchFamily="34" charset="-122"/>
              </a:rPr>
              <a:t>函数指定一个系统已存在的字体；第二种方式需要将外部字体文件放置当前项目中，然后使用子模块</a:t>
            </a:r>
            <a:r>
              <a:rPr lang="en-US" altLang="zh-CN" sz="1600" smtClean="0">
                <a:solidFill>
                  <a:srgbClr val="4BACC6">
                    <a:lumMod val="75000"/>
                  </a:srgbClr>
                </a:solidFill>
                <a:latin typeface="微软雅黑" pitchFamily="34" charset="-122"/>
                <a:ea typeface="微软雅黑" pitchFamily="34" charset="-122"/>
              </a:rPr>
              <a:t>font_manager</a:t>
            </a:r>
            <a:r>
              <a:rPr lang="zh-CN" altLang="en-US" sz="1600" smtClean="0">
                <a:solidFill>
                  <a:srgbClr val="4BACC6">
                    <a:lumMod val="75000"/>
                  </a:srgbClr>
                </a:solidFill>
                <a:latin typeface="微软雅黑" pitchFamily="34" charset="-122"/>
                <a:ea typeface="微软雅黑" pitchFamily="34" charset="-122"/>
              </a:rPr>
              <a:t>的函数</a:t>
            </a:r>
            <a:r>
              <a:rPr lang="en-US" altLang="zh-CN" sz="1600" smtClean="0">
                <a:solidFill>
                  <a:srgbClr val="4BACC6">
                    <a:lumMod val="75000"/>
                  </a:srgbClr>
                </a:solidFill>
                <a:latin typeface="微软雅黑" pitchFamily="34" charset="-122"/>
                <a:ea typeface="微软雅黑" pitchFamily="34" charset="-122"/>
              </a:rPr>
              <a:t>FontProperties</a:t>
            </a:r>
            <a:r>
              <a:rPr lang="zh-CN" altLang="en-US" sz="1600" smtClean="0">
                <a:solidFill>
                  <a:srgbClr val="4BACC6">
                    <a:lumMod val="75000"/>
                  </a:srgbClr>
                </a:solidFill>
                <a:latin typeface="微软雅黑" pitchFamily="34" charset="-122"/>
                <a:ea typeface="微软雅黑" pitchFamily="34" charset="-122"/>
              </a:rPr>
              <a:t>将字体文件引入。</a:t>
            </a:r>
            <a:endParaRPr lang="en-US" altLang="zh-CN"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1102480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2738" y="1851273"/>
            <a:ext cx="3438525" cy="2009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对中文标题的支持</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示例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0781" y="1852738"/>
            <a:ext cx="2742439" cy="2749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4798" y="1851273"/>
            <a:ext cx="4154405" cy="32426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3885" y="1852738"/>
            <a:ext cx="3676230" cy="1889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7981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32"/>
                                        </p:tgtEl>
                                        <p:attrNameLst>
                                          <p:attrName>style.visibility</p:attrName>
                                        </p:attrNameLst>
                                      </p:cBhvr>
                                      <p:to>
                                        <p:strVal val="visible"/>
                                      </p:to>
                                    </p:set>
                                    <p:anim calcmode="lin" valueType="num">
                                      <p:cBhvr>
                                        <p:cTn id="12" dur="500" fill="hold"/>
                                        <p:tgtEl>
                                          <p:spTgt spid="1032"/>
                                        </p:tgtEl>
                                        <p:attrNameLst>
                                          <p:attrName>ppt_w</p:attrName>
                                        </p:attrNameLst>
                                      </p:cBhvr>
                                      <p:tavLst>
                                        <p:tav tm="0">
                                          <p:val>
                                            <p:fltVal val="0"/>
                                          </p:val>
                                        </p:tav>
                                        <p:tav tm="100000">
                                          <p:val>
                                            <p:strVal val="#ppt_w"/>
                                          </p:val>
                                        </p:tav>
                                      </p:tavLst>
                                    </p:anim>
                                    <p:anim calcmode="lin" valueType="num">
                                      <p:cBhvr>
                                        <p:cTn id="13" dur="500" fill="hold"/>
                                        <p:tgtEl>
                                          <p:spTgt spid="1032"/>
                                        </p:tgtEl>
                                        <p:attrNameLst>
                                          <p:attrName>ppt_h</p:attrName>
                                        </p:attrNameLst>
                                      </p:cBhvr>
                                      <p:tavLst>
                                        <p:tav tm="0">
                                          <p:val>
                                            <p:fltVal val="0"/>
                                          </p:val>
                                        </p:tav>
                                        <p:tav tm="100000">
                                          <p:val>
                                            <p:strVal val="#ppt_h"/>
                                          </p:val>
                                        </p:tav>
                                      </p:tavLst>
                                    </p:anim>
                                    <p:animEffect transition="in" filter="fade">
                                      <p:cBhvr>
                                        <p:cTn id="14" dur="500"/>
                                        <p:tgtEl>
                                          <p:spTgt spid="1032"/>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03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1027"/>
                                        </p:tgtEl>
                                        <p:attrNameLst>
                                          <p:attrName>style.visibility</p:attrName>
                                        </p:attrNameLst>
                                      </p:cBhvr>
                                      <p:to>
                                        <p:strVal val="visible"/>
                                      </p:to>
                                    </p:set>
                                    <p:anim calcmode="lin" valueType="num">
                                      <p:cBhvr>
                                        <p:cTn id="23" dur="500" fill="hold"/>
                                        <p:tgtEl>
                                          <p:spTgt spid="1027"/>
                                        </p:tgtEl>
                                        <p:attrNameLst>
                                          <p:attrName>ppt_w</p:attrName>
                                        </p:attrNameLst>
                                      </p:cBhvr>
                                      <p:tavLst>
                                        <p:tav tm="0">
                                          <p:val>
                                            <p:fltVal val="0"/>
                                          </p:val>
                                        </p:tav>
                                        <p:tav tm="100000">
                                          <p:val>
                                            <p:strVal val="#ppt_w"/>
                                          </p:val>
                                        </p:tav>
                                      </p:tavLst>
                                    </p:anim>
                                    <p:anim calcmode="lin" valueType="num">
                                      <p:cBhvr>
                                        <p:cTn id="24" dur="500" fill="hold"/>
                                        <p:tgtEl>
                                          <p:spTgt spid="1027"/>
                                        </p:tgtEl>
                                        <p:attrNameLst>
                                          <p:attrName>ppt_h</p:attrName>
                                        </p:attrNameLst>
                                      </p:cBhvr>
                                      <p:tavLst>
                                        <p:tav tm="0">
                                          <p:val>
                                            <p:fltVal val="0"/>
                                          </p:val>
                                        </p:tav>
                                        <p:tav tm="100000">
                                          <p:val>
                                            <p:strVal val="#ppt_h"/>
                                          </p:val>
                                        </p:tav>
                                      </p:tavLst>
                                    </p:anim>
                                    <p:animEffect transition="in" filter="fade">
                                      <p:cBhvr>
                                        <p:cTn id="25" dur="500"/>
                                        <p:tgtEl>
                                          <p:spTgt spid="1027"/>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xit" presetSubtype="0" fill="hold" nodeType="clickEffect">
                                  <p:stCondLst>
                                    <p:cond delay="0"/>
                                  </p:stCondLst>
                                  <p:childTnLst>
                                    <p:set>
                                      <p:cBhvr>
                                        <p:cTn id="29" dur="1" fill="hold">
                                          <p:stCondLst>
                                            <p:cond delay="0"/>
                                          </p:stCondLst>
                                        </p:cTn>
                                        <p:tgtEl>
                                          <p:spTgt spid="1027"/>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1028"/>
                                        </p:tgtEl>
                                        <p:attrNameLst>
                                          <p:attrName>style.visibility</p:attrName>
                                        </p:attrNameLst>
                                      </p:cBhvr>
                                      <p:to>
                                        <p:strVal val="visible"/>
                                      </p:to>
                                    </p:set>
                                    <p:anim calcmode="lin" valueType="num">
                                      <p:cBhvr>
                                        <p:cTn id="34" dur="500" fill="hold"/>
                                        <p:tgtEl>
                                          <p:spTgt spid="1028"/>
                                        </p:tgtEl>
                                        <p:attrNameLst>
                                          <p:attrName>ppt_w</p:attrName>
                                        </p:attrNameLst>
                                      </p:cBhvr>
                                      <p:tavLst>
                                        <p:tav tm="0">
                                          <p:val>
                                            <p:fltVal val="0"/>
                                          </p:val>
                                        </p:tav>
                                        <p:tav tm="100000">
                                          <p:val>
                                            <p:strVal val="#ppt_w"/>
                                          </p:val>
                                        </p:tav>
                                      </p:tavLst>
                                    </p:anim>
                                    <p:anim calcmode="lin" valueType="num">
                                      <p:cBhvr>
                                        <p:cTn id="35" dur="500" fill="hold"/>
                                        <p:tgtEl>
                                          <p:spTgt spid="1028"/>
                                        </p:tgtEl>
                                        <p:attrNameLst>
                                          <p:attrName>ppt_h</p:attrName>
                                        </p:attrNameLst>
                                      </p:cBhvr>
                                      <p:tavLst>
                                        <p:tav tm="0">
                                          <p:val>
                                            <p:fltVal val="0"/>
                                          </p:val>
                                        </p:tav>
                                        <p:tav tm="100000">
                                          <p:val>
                                            <p:strVal val="#ppt_h"/>
                                          </p:val>
                                        </p:tav>
                                      </p:tavLst>
                                    </p:anim>
                                    <p:animEffect transition="in" filter="fade">
                                      <p:cBhvr>
                                        <p:cTn id="36" dur="500"/>
                                        <p:tgtEl>
                                          <p:spTgt spid="1028"/>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1028"/>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nodeType="clickEffect">
                                  <p:stCondLst>
                                    <p:cond delay="0"/>
                                  </p:stCondLst>
                                  <p:childTnLst>
                                    <p:set>
                                      <p:cBhvr>
                                        <p:cTn id="44" dur="1" fill="hold">
                                          <p:stCondLst>
                                            <p:cond delay="0"/>
                                          </p:stCondLst>
                                        </p:cTn>
                                        <p:tgtEl>
                                          <p:spTgt spid="1029"/>
                                        </p:tgtEl>
                                        <p:attrNameLst>
                                          <p:attrName>style.visibility</p:attrName>
                                        </p:attrNameLst>
                                      </p:cBhvr>
                                      <p:to>
                                        <p:strVal val="visible"/>
                                      </p:to>
                                    </p:set>
                                    <p:anim calcmode="lin" valueType="num">
                                      <p:cBhvr>
                                        <p:cTn id="45" dur="500" fill="hold"/>
                                        <p:tgtEl>
                                          <p:spTgt spid="1029"/>
                                        </p:tgtEl>
                                        <p:attrNameLst>
                                          <p:attrName>ppt_w</p:attrName>
                                        </p:attrNameLst>
                                      </p:cBhvr>
                                      <p:tavLst>
                                        <p:tav tm="0">
                                          <p:val>
                                            <p:fltVal val="0"/>
                                          </p:val>
                                        </p:tav>
                                        <p:tav tm="100000">
                                          <p:val>
                                            <p:strVal val="#ppt_w"/>
                                          </p:val>
                                        </p:tav>
                                      </p:tavLst>
                                    </p:anim>
                                    <p:anim calcmode="lin" valueType="num">
                                      <p:cBhvr>
                                        <p:cTn id="46" dur="500" fill="hold"/>
                                        <p:tgtEl>
                                          <p:spTgt spid="1029"/>
                                        </p:tgtEl>
                                        <p:attrNameLst>
                                          <p:attrName>ppt_h</p:attrName>
                                        </p:attrNameLst>
                                      </p:cBhvr>
                                      <p:tavLst>
                                        <p:tav tm="0">
                                          <p:val>
                                            <p:fltVal val="0"/>
                                          </p:val>
                                        </p:tav>
                                        <p:tav tm="100000">
                                          <p:val>
                                            <p:strVal val="#ppt_h"/>
                                          </p:val>
                                        </p:tav>
                                      </p:tavLst>
                                    </p:anim>
                                    <p:animEffect transition="in" filter="fade">
                                      <p:cBhvr>
                                        <p:cTn id="47" dur="500"/>
                                        <p:tgtEl>
                                          <p:spTgt spid="1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Matplotlib </a:t>
            </a:r>
            <a:r>
              <a:rPr lang="zh-CN" altLang="en-US" sz="1600">
                <a:solidFill>
                  <a:srgbClr val="4BACC6">
                    <a:lumMod val="75000"/>
                  </a:srgbClr>
                </a:solidFill>
                <a:latin typeface="微软雅黑" pitchFamily="34" charset="-122"/>
                <a:ea typeface="微软雅黑" pitchFamily="34" charset="-122"/>
              </a:rPr>
              <a:t>基本用法内容</a:t>
            </a:r>
            <a:r>
              <a:rPr lang="zh-CN" altLang="en-US" sz="1600" smtClean="0">
                <a:solidFill>
                  <a:srgbClr val="4BACC6">
                    <a:lumMod val="75000"/>
                  </a:srgbClr>
                </a:solidFill>
                <a:latin typeface="微软雅黑" pitchFamily="34" charset="-122"/>
                <a:ea typeface="微软雅黑" pitchFamily="34" charset="-122"/>
              </a:rPr>
              <a:t>归纳如下</a:t>
            </a:r>
            <a:r>
              <a:rPr lang="zh-CN" altLang="en-US" sz="1600">
                <a:solidFill>
                  <a:srgbClr val="4BACC6">
                    <a:lumMod val="75000"/>
                  </a:srgbClr>
                </a:solidFill>
                <a:latin typeface="微软雅黑" pitchFamily="34" charset="-122"/>
                <a:ea typeface="微软雅黑" pitchFamily="34" charset="-122"/>
              </a:rPr>
              <a:t>：</a:t>
            </a:r>
          </a:p>
          <a:p>
            <a:pPr lvl="0"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1. </a:t>
            </a:r>
            <a:r>
              <a:rPr lang="zh-CN" altLang="en-US" sz="1600" smtClean="0">
                <a:solidFill>
                  <a:srgbClr val="4BACC6">
                    <a:lumMod val="75000"/>
                  </a:srgbClr>
                </a:solidFill>
                <a:latin typeface="微软雅黑" pitchFamily="34" charset="-122"/>
                <a:ea typeface="微软雅黑" pitchFamily="34" charset="-122"/>
              </a:rPr>
              <a:t>基本配置参数</a:t>
            </a:r>
            <a:endParaRPr lang="en-US" altLang="zh-CN" sz="1600">
              <a:solidFill>
                <a:srgbClr val="4BACC6">
                  <a:lumMod val="75000"/>
                </a:srgbClr>
              </a:solidFill>
              <a:latin typeface="微软雅黑" pitchFamily="34" charset="-122"/>
              <a:ea typeface="微软雅黑" pitchFamily="34" charset="-122"/>
            </a:endParaRPr>
          </a:p>
          <a:p>
            <a:pPr lvl="0"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2. </a:t>
            </a:r>
            <a:r>
              <a:rPr lang="zh-CN" altLang="en-US" sz="1600" smtClean="0">
                <a:solidFill>
                  <a:srgbClr val="4BACC6">
                    <a:lumMod val="75000"/>
                  </a:srgbClr>
                </a:solidFill>
                <a:latin typeface="微软雅黑" pitchFamily="34" charset="-122"/>
                <a:ea typeface="微软雅黑" pitchFamily="34" charset="-122"/>
              </a:rPr>
              <a:t>改变</a:t>
            </a:r>
            <a:r>
              <a:rPr lang="zh-CN" altLang="en-US" sz="1600">
                <a:solidFill>
                  <a:srgbClr val="4BACC6">
                    <a:lumMod val="75000"/>
                  </a:srgbClr>
                </a:solidFill>
                <a:latin typeface="微软雅黑" pitchFamily="34" charset="-122"/>
                <a:ea typeface="微软雅黑" pitchFamily="34" charset="-122"/>
              </a:rPr>
              <a:t>线条</a:t>
            </a:r>
            <a:r>
              <a:rPr lang="zh-CN" altLang="en-US" sz="1600" smtClean="0">
                <a:solidFill>
                  <a:srgbClr val="4BACC6">
                    <a:lumMod val="75000"/>
                  </a:srgbClr>
                </a:solidFill>
                <a:latin typeface="微软雅黑" pitchFamily="34" charset="-122"/>
                <a:ea typeface="微软雅黑" pitchFamily="34" charset="-122"/>
              </a:rPr>
              <a:t>的形状、颜色和宽度</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3.</a:t>
            </a:r>
            <a:r>
              <a:rPr lang="zh-CN" altLang="en-US" sz="1600" smtClean="0">
                <a:solidFill>
                  <a:srgbClr val="4BACC6">
                    <a:lumMod val="75000"/>
                  </a:srgbClr>
                </a:solidFill>
                <a:latin typeface="微软雅黑" pitchFamily="34" charset="-122"/>
                <a:ea typeface="微软雅黑" pitchFamily="34" charset="-122"/>
              </a:rPr>
              <a:t> 调整刻度和边框位置</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4. </a:t>
            </a:r>
            <a:r>
              <a:rPr lang="zh-CN" altLang="en-US" sz="1600" smtClean="0">
                <a:solidFill>
                  <a:srgbClr val="4BACC6">
                    <a:lumMod val="75000"/>
                  </a:srgbClr>
                </a:solidFill>
                <a:latin typeface="微软雅黑" pitchFamily="34" charset="-122"/>
                <a:ea typeface="微软雅黑" pitchFamily="34" charset="-122"/>
              </a:rPr>
              <a:t>添加图例</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en-US" altLang="zh-CN" sz="1600">
                <a:solidFill>
                  <a:srgbClr val="4BACC6">
                    <a:lumMod val="75000"/>
                  </a:srgbClr>
                </a:solidFill>
                <a:latin typeface="微软雅黑" pitchFamily="34" charset="-122"/>
                <a:ea typeface="微软雅黑" pitchFamily="34" charset="-122"/>
              </a:rPr>
              <a:t>5. Annotation </a:t>
            </a:r>
            <a:r>
              <a:rPr lang="zh-CN" altLang="en-US" sz="1600">
                <a:solidFill>
                  <a:srgbClr val="4BACC6">
                    <a:lumMod val="75000"/>
                  </a:srgbClr>
                </a:solidFill>
                <a:latin typeface="微软雅黑" pitchFamily="34" charset="-122"/>
                <a:ea typeface="微软雅黑" pitchFamily="34" charset="-122"/>
              </a:rPr>
              <a:t>标注和</a:t>
            </a:r>
            <a:r>
              <a:rPr lang="en-US" altLang="zh-CN" sz="1600">
                <a:solidFill>
                  <a:srgbClr val="4BACC6">
                    <a:lumMod val="75000"/>
                  </a:srgbClr>
                </a:solidFill>
                <a:latin typeface="微软雅黑" pitchFamily="34" charset="-122"/>
                <a:ea typeface="微软雅黑" pitchFamily="34" charset="-122"/>
              </a:rPr>
              <a:t>Tick </a:t>
            </a:r>
            <a:r>
              <a:rPr lang="zh-CN" altLang="en-US" sz="1600" smtClean="0">
                <a:solidFill>
                  <a:srgbClr val="4BACC6">
                    <a:lumMod val="75000"/>
                  </a:srgbClr>
                </a:solidFill>
                <a:latin typeface="微软雅黑" pitchFamily="34" charset="-122"/>
                <a:ea typeface="微软雅黑" pitchFamily="34" charset="-122"/>
              </a:rPr>
              <a:t>透明设置</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3530118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123658"/>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基本配置参数</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en-US" altLang="zh-CN" sz="1600">
                <a:solidFill>
                  <a:srgbClr val="4BACC6">
                    <a:lumMod val="75000"/>
                  </a:srgbClr>
                </a:solidFill>
                <a:latin typeface="微软雅黑" pitchFamily="34" charset="-122"/>
                <a:ea typeface="微软雅黑" pitchFamily="34" charset="-122"/>
              </a:rPr>
              <a:t>Matplotlib </a:t>
            </a:r>
            <a:r>
              <a:rPr lang="zh-CN" altLang="en-US" sz="1600" smtClean="0">
                <a:solidFill>
                  <a:srgbClr val="4BACC6">
                    <a:lumMod val="75000"/>
                  </a:srgbClr>
                </a:solidFill>
                <a:latin typeface="微软雅黑" pitchFamily="34" charset="-122"/>
                <a:ea typeface="微软雅黑" pitchFamily="34" charset="-122"/>
              </a:rPr>
              <a:t>作图时一般使用默认配置，这些配置项目包括：</a:t>
            </a:r>
            <a:r>
              <a:rPr lang="zh-CN" altLang="en-US" sz="1600">
                <a:solidFill>
                  <a:srgbClr val="4BACC6">
                    <a:lumMod val="75000"/>
                  </a:srgbClr>
                </a:solidFill>
                <a:latin typeface="微软雅黑" pitchFamily="34" charset="-122"/>
                <a:ea typeface="微软雅黑" pitchFamily="34" charset="-122"/>
              </a:rPr>
              <a:t>图片大小和分辨率（</a:t>
            </a:r>
            <a:r>
              <a:rPr lang="en-US" altLang="zh-CN" sz="1600">
                <a:solidFill>
                  <a:srgbClr val="4BACC6">
                    <a:lumMod val="75000"/>
                  </a:srgbClr>
                </a:solidFill>
                <a:latin typeface="微软雅黑" pitchFamily="34" charset="-122"/>
                <a:ea typeface="微软雅黑" pitchFamily="34" charset="-122"/>
              </a:rPr>
              <a:t>dpi</a:t>
            </a:r>
            <a:r>
              <a:rPr lang="zh-CN" altLang="en-US" sz="1600">
                <a:solidFill>
                  <a:srgbClr val="4BACC6">
                    <a:lumMod val="75000"/>
                  </a:srgbClr>
                </a:solidFill>
                <a:latin typeface="微软雅黑" pitchFamily="34" charset="-122"/>
                <a:ea typeface="微软雅黑" pitchFamily="34" charset="-122"/>
              </a:rPr>
              <a:t>）、线宽、颜色、风格</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x</a:t>
            </a:r>
            <a:r>
              <a:rPr lang="zh-CN" altLang="en-US" sz="1600" smtClean="0">
                <a:solidFill>
                  <a:srgbClr val="4BACC6">
                    <a:lumMod val="75000"/>
                  </a:srgbClr>
                </a:solidFill>
                <a:latin typeface="微软雅黑" pitchFamily="34" charset="-122"/>
                <a:ea typeface="微软雅黑" pitchFamily="34" charset="-122"/>
              </a:rPr>
              <a:t>坐标轴、</a:t>
            </a:r>
            <a:r>
              <a:rPr lang="en-US" altLang="zh-CN" sz="1600" smtClean="0">
                <a:solidFill>
                  <a:srgbClr val="4BACC6">
                    <a:lumMod val="75000"/>
                  </a:srgbClr>
                </a:solidFill>
                <a:latin typeface="微软雅黑" pitchFamily="34" charset="-122"/>
                <a:ea typeface="微软雅黑" pitchFamily="34" charset="-122"/>
              </a:rPr>
              <a:t>y</a:t>
            </a:r>
            <a:r>
              <a:rPr lang="zh-CN" altLang="en-US" sz="1600" smtClean="0">
                <a:solidFill>
                  <a:srgbClr val="4BACC6">
                    <a:lumMod val="75000"/>
                  </a:srgbClr>
                </a:solidFill>
                <a:latin typeface="微软雅黑" pitchFamily="34" charset="-122"/>
                <a:ea typeface="微软雅黑" pitchFamily="34" charset="-122"/>
              </a:rPr>
              <a:t>坐标轴</a:t>
            </a:r>
            <a:r>
              <a:rPr lang="zh-CN" altLang="en-US" sz="1600">
                <a:solidFill>
                  <a:srgbClr val="4BACC6">
                    <a:lumMod val="75000"/>
                  </a:srgbClr>
                </a:solidFill>
                <a:latin typeface="微软雅黑" pitchFamily="34" charset="-122"/>
                <a:ea typeface="微软雅黑" pitchFamily="34" charset="-122"/>
              </a:rPr>
              <a:t>以及网格的属性、文字与字体属性等</a:t>
            </a:r>
            <a:r>
              <a:rPr lang="zh-CN" altLang="en-US" sz="1600" smtClean="0">
                <a:solidFill>
                  <a:srgbClr val="4BACC6">
                    <a:lumMod val="75000"/>
                  </a:srgbClr>
                </a:solidFill>
                <a:latin typeface="微软雅黑" pitchFamily="34" charset="-122"/>
                <a:ea typeface="微软雅黑" pitchFamily="34" charset="-122"/>
              </a:rPr>
              <a:t>。如果需要，也可以对这些配置进行个性化定义。下面通过实例演示一些可自定义的配置参数。</a:t>
            </a:r>
            <a:endParaRPr lang="en-US" altLang="zh-CN"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2670475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6016" y="187075"/>
            <a:ext cx="4104456" cy="6483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基本配置参数</a:t>
            </a:r>
            <a:endParaRPr lang="en-US" altLang="zh-CN" b="1" smtClean="0">
              <a:solidFill>
                <a:schemeClr val="accent5">
                  <a:lumMod val="50000"/>
                </a:schemeClr>
              </a:solidFill>
              <a:latin typeface="微软雅黑" pitchFamily="34" charset="-122"/>
              <a:ea typeface="微软雅黑" pitchFamily="34" charset="-122"/>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7413" y="1633538"/>
            <a:ext cx="4829175" cy="3590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90168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 calcmode="lin" valueType="num">
                                      <p:cBhvr>
                                        <p:cTn id="7" dur="500" fill="hold"/>
                                        <p:tgtEl>
                                          <p:spTgt spid="2052"/>
                                        </p:tgtEl>
                                        <p:attrNameLst>
                                          <p:attrName>ppt_w</p:attrName>
                                        </p:attrNameLst>
                                      </p:cBhvr>
                                      <p:tavLst>
                                        <p:tav tm="0">
                                          <p:val>
                                            <p:fltVal val="0"/>
                                          </p:val>
                                        </p:tav>
                                        <p:tav tm="100000">
                                          <p:val>
                                            <p:strVal val="#ppt_w"/>
                                          </p:val>
                                        </p:tav>
                                      </p:tavLst>
                                    </p:anim>
                                    <p:anim calcmode="lin" valueType="num">
                                      <p:cBhvr>
                                        <p:cTn id="8" dur="500" fill="hold"/>
                                        <p:tgtEl>
                                          <p:spTgt spid="2052"/>
                                        </p:tgtEl>
                                        <p:attrNameLst>
                                          <p:attrName>ppt_h</p:attrName>
                                        </p:attrNameLst>
                                      </p:cBhvr>
                                      <p:tavLst>
                                        <p:tav tm="0">
                                          <p:val>
                                            <p:fltVal val="0"/>
                                          </p:val>
                                        </p:tav>
                                        <p:tav tm="100000">
                                          <p:val>
                                            <p:strVal val="#ppt_h"/>
                                          </p:val>
                                        </p:tav>
                                      </p:tavLst>
                                    </p:anim>
                                    <p:animEffect transition="in" filter="fade">
                                      <p:cBhvr>
                                        <p:cTn id="9" dur="500"/>
                                        <p:tgtEl>
                                          <p:spTgt spid="205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2052"/>
                                        </p:tgtEl>
                                        <p:attrNameLst>
                                          <p:attrName>ppt_w</p:attrName>
                                        </p:attrNameLst>
                                      </p:cBhvr>
                                      <p:tavLst>
                                        <p:tav tm="0">
                                          <p:val>
                                            <p:strVal val="ppt_w"/>
                                          </p:val>
                                        </p:tav>
                                        <p:tav tm="100000">
                                          <p:val>
                                            <p:fltVal val="0"/>
                                          </p:val>
                                        </p:tav>
                                      </p:tavLst>
                                    </p:anim>
                                    <p:anim calcmode="lin" valueType="num">
                                      <p:cBhvr>
                                        <p:cTn id="14" dur="500"/>
                                        <p:tgtEl>
                                          <p:spTgt spid="2052"/>
                                        </p:tgtEl>
                                        <p:attrNameLst>
                                          <p:attrName>ppt_h</p:attrName>
                                        </p:attrNameLst>
                                      </p:cBhvr>
                                      <p:tavLst>
                                        <p:tav tm="0">
                                          <p:val>
                                            <p:strVal val="ppt_h"/>
                                          </p:val>
                                        </p:tav>
                                        <p:tav tm="100000">
                                          <p:val>
                                            <p:fltVal val="0"/>
                                          </p:val>
                                        </p:tav>
                                      </p:tavLst>
                                    </p:anim>
                                    <p:animEffect transition="out" filter="fade">
                                      <p:cBhvr>
                                        <p:cTn id="15" dur="500"/>
                                        <p:tgtEl>
                                          <p:spTgt spid="2052"/>
                                        </p:tgtEl>
                                      </p:cBhvr>
                                    </p:animEffect>
                                    <p:set>
                                      <p:cBhvr>
                                        <p:cTn id="16" dur="1" fill="hold">
                                          <p:stCondLst>
                                            <p:cond delay="499"/>
                                          </p:stCondLst>
                                        </p:cTn>
                                        <p:tgtEl>
                                          <p:spTgt spid="2052"/>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051"/>
                                        </p:tgtEl>
                                        <p:attrNameLst>
                                          <p:attrName>style.visibility</p:attrName>
                                        </p:attrNameLst>
                                      </p:cBhvr>
                                      <p:to>
                                        <p:strVal val="visible"/>
                                      </p:to>
                                    </p:set>
                                    <p:anim calcmode="lin" valueType="num">
                                      <p:cBhvr>
                                        <p:cTn id="21" dur="500" fill="hold"/>
                                        <p:tgtEl>
                                          <p:spTgt spid="2051"/>
                                        </p:tgtEl>
                                        <p:attrNameLst>
                                          <p:attrName>ppt_w</p:attrName>
                                        </p:attrNameLst>
                                      </p:cBhvr>
                                      <p:tavLst>
                                        <p:tav tm="0">
                                          <p:val>
                                            <p:fltVal val="0"/>
                                          </p:val>
                                        </p:tav>
                                        <p:tav tm="100000">
                                          <p:val>
                                            <p:strVal val="#ppt_w"/>
                                          </p:val>
                                        </p:tav>
                                      </p:tavLst>
                                    </p:anim>
                                    <p:anim calcmode="lin" valueType="num">
                                      <p:cBhvr>
                                        <p:cTn id="22" dur="500" fill="hold"/>
                                        <p:tgtEl>
                                          <p:spTgt spid="2051"/>
                                        </p:tgtEl>
                                        <p:attrNameLst>
                                          <p:attrName>ppt_h</p:attrName>
                                        </p:attrNameLst>
                                      </p:cBhvr>
                                      <p:tavLst>
                                        <p:tav tm="0">
                                          <p:val>
                                            <p:fltVal val="0"/>
                                          </p:val>
                                        </p:tav>
                                        <p:tav tm="100000">
                                          <p:val>
                                            <p:strVal val="#ppt_h"/>
                                          </p:val>
                                        </p:tav>
                                      </p:tavLst>
                                    </p:anim>
                                    <p:animEffect transition="in" filter="fade">
                                      <p:cBhvr>
                                        <p:cTn id="23"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改变线条的形状、颜色</a:t>
            </a:r>
            <a:r>
              <a:rPr lang="zh-CN" altLang="en-US" b="1" smtClean="0">
                <a:solidFill>
                  <a:schemeClr val="accent5">
                    <a:lumMod val="50000"/>
                  </a:schemeClr>
                </a:solidFill>
                <a:latin typeface="微软雅黑" pitchFamily="34" charset="-122"/>
                <a:ea typeface="微软雅黑" pitchFamily="34" charset="-122"/>
              </a:rPr>
              <a:t>和宽度</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对于上面的例子，我们</a:t>
            </a:r>
            <a:r>
              <a:rPr lang="zh-CN" altLang="en-US" sz="1600">
                <a:solidFill>
                  <a:srgbClr val="4BACC6">
                    <a:lumMod val="75000"/>
                  </a:srgbClr>
                </a:solidFill>
                <a:latin typeface="微软雅黑" pitchFamily="34" charset="-122"/>
                <a:ea typeface="微软雅黑" pitchFamily="34" charset="-122"/>
              </a:rPr>
              <a:t>以蓝色和红色分别表示余弦和正弦函数，而后将线条变粗</a:t>
            </a:r>
            <a:r>
              <a:rPr lang="zh-CN" altLang="en-US" sz="1600" smtClean="0">
                <a:solidFill>
                  <a:srgbClr val="4BACC6">
                    <a:lumMod val="75000"/>
                  </a:srgbClr>
                </a:solidFill>
                <a:latin typeface="微软雅黑" pitchFamily="34" charset="-122"/>
                <a:ea typeface="微软雅黑" pitchFamily="34" charset="-122"/>
              </a:rPr>
              <a:t>一点，且在</a:t>
            </a:r>
            <a:r>
              <a:rPr lang="zh-CN" altLang="en-US" sz="1600">
                <a:solidFill>
                  <a:srgbClr val="4BACC6">
                    <a:lumMod val="75000"/>
                  </a:srgbClr>
                </a:solidFill>
                <a:latin typeface="微软雅黑" pitchFamily="34" charset="-122"/>
                <a:ea typeface="微软雅黑" pitchFamily="34" charset="-122"/>
              </a:rPr>
              <a:t>水平方向拉伸一下整个图</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9838" y="2708920"/>
            <a:ext cx="4124325"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7900" y="2708920"/>
            <a:ext cx="4648200" cy="247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09947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 calcmode="lin" valueType="num">
                                      <p:cBhvr>
                                        <p:cTn id="17" dur="500" fill="hold"/>
                                        <p:tgtEl>
                                          <p:spTgt spid="3074"/>
                                        </p:tgtEl>
                                        <p:attrNameLst>
                                          <p:attrName>ppt_w</p:attrName>
                                        </p:attrNameLst>
                                      </p:cBhvr>
                                      <p:tavLst>
                                        <p:tav tm="0">
                                          <p:val>
                                            <p:fltVal val="0"/>
                                          </p:val>
                                        </p:tav>
                                        <p:tav tm="100000">
                                          <p:val>
                                            <p:strVal val="#ppt_w"/>
                                          </p:val>
                                        </p:tav>
                                      </p:tavLst>
                                    </p:anim>
                                    <p:anim calcmode="lin" valueType="num">
                                      <p:cBhvr>
                                        <p:cTn id="18" dur="500" fill="hold"/>
                                        <p:tgtEl>
                                          <p:spTgt spid="3074"/>
                                        </p:tgtEl>
                                        <p:attrNameLst>
                                          <p:attrName>ppt_h</p:attrName>
                                        </p:attrNameLst>
                                      </p:cBhvr>
                                      <p:tavLst>
                                        <p:tav tm="0">
                                          <p:val>
                                            <p:fltVal val="0"/>
                                          </p:val>
                                        </p:tav>
                                        <p:tav tm="100000">
                                          <p:val>
                                            <p:strVal val="#ppt_h"/>
                                          </p:val>
                                        </p:tav>
                                      </p:tavLst>
                                    </p:anim>
                                    <p:animEffect transition="in" filter="fade">
                                      <p:cBhvr>
                                        <p:cTn id="19" dur="500"/>
                                        <p:tgtEl>
                                          <p:spTgt spid="3074"/>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3074"/>
                                        </p:tgtEl>
                                        <p:attrNameLst>
                                          <p:attrName>ppt_w</p:attrName>
                                        </p:attrNameLst>
                                      </p:cBhvr>
                                      <p:tavLst>
                                        <p:tav tm="0">
                                          <p:val>
                                            <p:strVal val="ppt_w"/>
                                          </p:val>
                                        </p:tav>
                                        <p:tav tm="100000">
                                          <p:val>
                                            <p:fltVal val="0"/>
                                          </p:val>
                                        </p:tav>
                                      </p:tavLst>
                                    </p:anim>
                                    <p:anim calcmode="lin" valueType="num">
                                      <p:cBhvr>
                                        <p:cTn id="24" dur="500"/>
                                        <p:tgtEl>
                                          <p:spTgt spid="3074"/>
                                        </p:tgtEl>
                                        <p:attrNameLst>
                                          <p:attrName>ppt_h</p:attrName>
                                        </p:attrNameLst>
                                      </p:cBhvr>
                                      <p:tavLst>
                                        <p:tav tm="0">
                                          <p:val>
                                            <p:strVal val="ppt_h"/>
                                          </p:val>
                                        </p:tav>
                                        <p:tav tm="100000">
                                          <p:val>
                                            <p:fltVal val="0"/>
                                          </p:val>
                                        </p:tav>
                                      </p:tavLst>
                                    </p:anim>
                                    <p:animEffect transition="out" filter="fade">
                                      <p:cBhvr>
                                        <p:cTn id="25" dur="500"/>
                                        <p:tgtEl>
                                          <p:spTgt spid="3074"/>
                                        </p:tgtEl>
                                      </p:cBhvr>
                                    </p:animEffect>
                                    <p:set>
                                      <p:cBhvr>
                                        <p:cTn id="26" dur="1" fill="hold">
                                          <p:stCondLst>
                                            <p:cond delay="499"/>
                                          </p:stCondLst>
                                        </p:cTn>
                                        <p:tgtEl>
                                          <p:spTgt spid="307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3075"/>
                                        </p:tgtEl>
                                        <p:attrNameLst>
                                          <p:attrName>style.visibility</p:attrName>
                                        </p:attrNameLst>
                                      </p:cBhvr>
                                      <p:to>
                                        <p:strVal val="visible"/>
                                      </p:to>
                                    </p:set>
                                    <p:anim calcmode="lin" valueType="num">
                                      <p:cBhvr>
                                        <p:cTn id="31" dur="500" fill="hold"/>
                                        <p:tgtEl>
                                          <p:spTgt spid="3075"/>
                                        </p:tgtEl>
                                        <p:attrNameLst>
                                          <p:attrName>ppt_w</p:attrName>
                                        </p:attrNameLst>
                                      </p:cBhvr>
                                      <p:tavLst>
                                        <p:tav tm="0">
                                          <p:val>
                                            <p:fltVal val="0"/>
                                          </p:val>
                                        </p:tav>
                                        <p:tav tm="100000">
                                          <p:val>
                                            <p:strVal val="#ppt_w"/>
                                          </p:val>
                                        </p:tav>
                                      </p:tavLst>
                                    </p:anim>
                                    <p:anim calcmode="lin" valueType="num">
                                      <p:cBhvr>
                                        <p:cTn id="32" dur="500" fill="hold"/>
                                        <p:tgtEl>
                                          <p:spTgt spid="3075"/>
                                        </p:tgtEl>
                                        <p:attrNameLst>
                                          <p:attrName>ppt_h</p:attrName>
                                        </p:attrNameLst>
                                      </p:cBhvr>
                                      <p:tavLst>
                                        <p:tav tm="0">
                                          <p:val>
                                            <p:fltVal val="0"/>
                                          </p:val>
                                        </p:tav>
                                        <p:tav tm="100000">
                                          <p:val>
                                            <p:strVal val="#ppt_h"/>
                                          </p:val>
                                        </p:tav>
                                      </p:tavLst>
                                    </p:anim>
                                    <p:animEffect transition="in" filter="fade">
                                      <p:cBhvr>
                                        <p:cTn id="33" dur="500"/>
                                        <p:tgtEl>
                                          <p:spTgt spid="3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7413" y="2514531"/>
            <a:ext cx="4829175" cy="1000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调整刻度和边框位置</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对于前面的</a:t>
            </a:r>
            <a:r>
              <a:rPr lang="zh-CN" altLang="en-US" sz="1600">
                <a:solidFill>
                  <a:srgbClr val="4BACC6">
                    <a:lumMod val="75000"/>
                  </a:srgbClr>
                </a:solidFill>
                <a:latin typeface="微软雅黑" pitchFamily="34" charset="-122"/>
                <a:ea typeface="微软雅黑" pitchFamily="34" charset="-122"/>
              </a:rPr>
              <a:t>例子</a:t>
            </a:r>
            <a:r>
              <a:rPr lang="zh-CN" altLang="en-US" sz="1600" smtClean="0">
                <a:solidFill>
                  <a:srgbClr val="4BACC6">
                    <a:lumMod val="75000"/>
                  </a:srgbClr>
                </a:solidFill>
                <a:latin typeface="微软雅黑" pitchFamily="34" charset="-122"/>
                <a:ea typeface="微软雅黑" pitchFamily="34" charset="-122"/>
              </a:rPr>
              <a:t>，正弦、余弦曲线自动映射到</a:t>
            </a:r>
            <a:r>
              <a:rPr lang="en-US" altLang="zh-CN" sz="1600" smtClean="0">
                <a:solidFill>
                  <a:srgbClr val="4BACC6">
                    <a:lumMod val="75000"/>
                  </a:srgbClr>
                </a:solidFill>
                <a:latin typeface="微软雅黑" pitchFamily="34" charset="-122"/>
                <a:ea typeface="微软雅黑" pitchFamily="34" charset="-122"/>
              </a:rPr>
              <a:t>(-3, 3)</a:t>
            </a:r>
            <a:r>
              <a:rPr lang="zh-CN" altLang="en-US" sz="1600" smtClean="0">
                <a:solidFill>
                  <a:srgbClr val="4BACC6">
                    <a:lumMod val="75000"/>
                  </a:srgbClr>
                </a:solidFill>
                <a:latin typeface="微软雅黑" pitchFamily="34" charset="-122"/>
                <a:ea typeface="微软雅黑" pitchFamily="34" charset="-122"/>
              </a:rPr>
              <a:t>区间，为了直观展示，我们将</a:t>
            </a:r>
            <a:r>
              <a:rPr lang="en-US" altLang="zh-CN" sz="1600" smtClean="0">
                <a:solidFill>
                  <a:srgbClr val="4BACC6">
                    <a:lumMod val="75000"/>
                  </a:srgbClr>
                </a:solidFill>
                <a:latin typeface="微软雅黑" pitchFamily="34" charset="-122"/>
                <a:ea typeface="微软雅黑" pitchFamily="34" charset="-122"/>
              </a:rPr>
              <a:t>x</a:t>
            </a:r>
            <a:r>
              <a:rPr lang="zh-CN" altLang="en-US" sz="1600" smtClean="0">
                <a:solidFill>
                  <a:srgbClr val="4BACC6">
                    <a:lumMod val="75000"/>
                  </a:srgbClr>
                </a:solidFill>
                <a:latin typeface="微软雅黑" pitchFamily="34" charset="-122"/>
                <a:ea typeface="微软雅黑" pitchFamily="34" charset="-122"/>
              </a:rPr>
              <a:t>轴的刻度设为</a:t>
            </a:r>
            <a:r>
              <a:rPr lang="en-US" altLang="zh-CN" sz="1600" smtClean="0">
                <a:solidFill>
                  <a:srgbClr val="4BACC6">
                    <a:lumMod val="75000"/>
                  </a:srgbClr>
                </a:solidFill>
                <a:latin typeface="微软雅黑" pitchFamily="34" charset="-122"/>
                <a:ea typeface="微软雅黑" pitchFamily="34" charset="-122"/>
              </a:rPr>
              <a:t>(-π, </a:t>
            </a:r>
            <a:r>
              <a:rPr lang="en-US" altLang="zh-CN" sz="1600">
                <a:solidFill>
                  <a:srgbClr val="4BACC6">
                    <a:lumMod val="75000"/>
                  </a:srgbClr>
                </a:solidFill>
                <a:latin typeface="微软雅黑" pitchFamily="34" charset="-122"/>
                <a:ea typeface="微软雅黑" pitchFamily="34" charset="-122"/>
              </a:rPr>
              <a:t>π</a:t>
            </a:r>
            <a:r>
              <a:rPr lang="en-US" altLang="zh-CN" sz="1600"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，这里需要用到 </a:t>
            </a:r>
            <a:r>
              <a:rPr lang="en-US" altLang="zh-CN" sz="1600">
                <a:solidFill>
                  <a:srgbClr val="4BACC6">
                    <a:lumMod val="75000"/>
                  </a:srgbClr>
                </a:solidFill>
                <a:latin typeface="微软雅黑" pitchFamily="34" charset="-122"/>
                <a:ea typeface="微软雅黑" pitchFamily="34" charset="-122"/>
              </a:rPr>
              <a:t>LaTeX</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2509986"/>
            <a:ext cx="5181600" cy="3943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67914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099"/>
                                        </p:tgtEl>
                                        <p:attrNameLst>
                                          <p:attrName>style.visibility</p:attrName>
                                        </p:attrNameLst>
                                      </p:cBhvr>
                                      <p:to>
                                        <p:strVal val="visible"/>
                                      </p:to>
                                    </p:set>
                                    <p:anim calcmode="lin" valueType="num">
                                      <p:cBhvr>
                                        <p:cTn id="17" dur="500" fill="hold"/>
                                        <p:tgtEl>
                                          <p:spTgt spid="4099"/>
                                        </p:tgtEl>
                                        <p:attrNameLst>
                                          <p:attrName>ppt_w</p:attrName>
                                        </p:attrNameLst>
                                      </p:cBhvr>
                                      <p:tavLst>
                                        <p:tav tm="0">
                                          <p:val>
                                            <p:fltVal val="0"/>
                                          </p:val>
                                        </p:tav>
                                        <p:tav tm="100000">
                                          <p:val>
                                            <p:strVal val="#ppt_w"/>
                                          </p:val>
                                        </p:tav>
                                      </p:tavLst>
                                    </p:anim>
                                    <p:anim calcmode="lin" valueType="num">
                                      <p:cBhvr>
                                        <p:cTn id="18" dur="500" fill="hold"/>
                                        <p:tgtEl>
                                          <p:spTgt spid="4099"/>
                                        </p:tgtEl>
                                        <p:attrNameLst>
                                          <p:attrName>ppt_h</p:attrName>
                                        </p:attrNameLst>
                                      </p:cBhvr>
                                      <p:tavLst>
                                        <p:tav tm="0">
                                          <p:val>
                                            <p:fltVal val="0"/>
                                          </p:val>
                                        </p:tav>
                                        <p:tav tm="100000">
                                          <p:val>
                                            <p:strVal val="#ppt_h"/>
                                          </p:val>
                                        </p:tav>
                                      </p:tavLst>
                                    </p:anim>
                                    <p:animEffect transition="in" filter="fade">
                                      <p:cBhvr>
                                        <p:cTn id="19" dur="500"/>
                                        <p:tgtEl>
                                          <p:spTgt spid="4099"/>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4099"/>
                                        </p:tgtEl>
                                        <p:attrNameLst>
                                          <p:attrName>ppt_w</p:attrName>
                                        </p:attrNameLst>
                                      </p:cBhvr>
                                      <p:tavLst>
                                        <p:tav tm="0">
                                          <p:val>
                                            <p:strVal val="ppt_w"/>
                                          </p:val>
                                        </p:tav>
                                        <p:tav tm="100000">
                                          <p:val>
                                            <p:fltVal val="0"/>
                                          </p:val>
                                        </p:tav>
                                      </p:tavLst>
                                    </p:anim>
                                    <p:anim calcmode="lin" valueType="num">
                                      <p:cBhvr>
                                        <p:cTn id="24" dur="500"/>
                                        <p:tgtEl>
                                          <p:spTgt spid="4099"/>
                                        </p:tgtEl>
                                        <p:attrNameLst>
                                          <p:attrName>ppt_h</p:attrName>
                                        </p:attrNameLst>
                                      </p:cBhvr>
                                      <p:tavLst>
                                        <p:tav tm="0">
                                          <p:val>
                                            <p:strVal val="ppt_h"/>
                                          </p:val>
                                        </p:tav>
                                        <p:tav tm="100000">
                                          <p:val>
                                            <p:fltVal val="0"/>
                                          </p:val>
                                        </p:tav>
                                      </p:tavLst>
                                    </p:anim>
                                    <p:animEffect transition="out" filter="fade">
                                      <p:cBhvr>
                                        <p:cTn id="25" dur="500"/>
                                        <p:tgtEl>
                                          <p:spTgt spid="4099"/>
                                        </p:tgtEl>
                                      </p:cBhvr>
                                    </p:animEffect>
                                    <p:set>
                                      <p:cBhvr>
                                        <p:cTn id="26" dur="1" fill="hold">
                                          <p:stCondLst>
                                            <p:cond delay="499"/>
                                          </p:stCondLst>
                                        </p:cTn>
                                        <p:tgtEl>
                                          <p:spTgt spid="4099"/>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4098"/>
                                        </p:tgtEl>
                                        <p:attrNameLst>
                                          <p:attrName>style.visibility</p:attrName>
                                        </p:attrNameLst>
                                      </p:cBhvr>
                                      <p:to>
                                        <p:strVal val="visible"/>
                                      </p:to>
                                    </p:set>
                                    <p:anim calcmode="lin" valueType="num">
                                      <p:cBhvr>
                                        <p:cTn id="31" dur="500" fill="hold"/>
                                        <p:tgtEl>
                                          <p:spTgt spid="4098"/>
                                        </p:tgtEl>
                                        <p:attrNameLst>
                                          <p:attrName>ppt_w</p:attrName>
                                        </p:attrNameLst>
                                      </p:cBhvr>
                                      <p:tavLst>
                                        <p:tav tm="0">
                                          <p:val>
                                            <p:fltVal val="0"/>
                                          </p:val>
                                        </p:tav>
                                        <p:tav tm="100000">
                                          <p:val>
                                            <p:strVal val="#ppt_w"/>
                                          </p:val>
                                        </p:tav>
                                      </p:tavLst>
                                    </p:anim>
                                    <p:anim calcmode="lin" valueType="num">
                                      <p:cBhvr>
                                        <p:cTn id="32" dur="500" fill="hold"/>
                                        <p:tgtEl>
                                          <p:spTgt spid="4098"/>
                                        </p:tgtEl>
                                        <p:attrNameLst>
                                          <p:attrName>ppt_h</p:attrName>
                                        </p:attrNameLst>
                                      </p:cBhvr>
                                      <p:tavLst>
                                        <p:tav tm="0">
                                          <p:val>
                                            <p:fltVal val="0"/>
                                          </p:val>
                                        </p:tav>
                                        <p:tav tm="100000">
                                          <p:val>
                                            <p:strVal val="#ppt_h"/>
                                          </p:val>
                                        </p:tav>
                                      </p:tavLst>
                                    </p:anim>
                                    <p:animEffect transition="in" filter="fade">
                                      <p:cBhvr>
                                        <p:cTn id="33"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调整刻度和边框位置</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坐标轴线和上面</a:t>
            </a:r>
            <a:r>
              <a:rPr lang="zh-CN" altLang="en-US" sz="1600" smtClean="0">
                <a:solidFill>
                  <a:srgbClr val="4BACC6">
                    <a:lumMod val="75000"/>
                  </a:srgbClr>
                </a:solidFill>
                <a:latin typeface="微软雅黑" pitchFamily="34" charset="-122"/>
                <a:ea typeface="微软雅黑" pitchFamily="34" charset="-122"/>
              </a:rPr>
              <a:t>的刻度标记连在</a:t>
            </a:r>
            <a:r>
              <a:rPr lang="zh-CN" altLang="en-US" sz="1600">
                <a:solidFill>
                  <a:srgbClr val="4BACC6">
                    <a:lumMod val="75000"/>
                  </a:srgbClr>
                </a:solidFill>
                <a:latin typeface="微软雅黑" pitchFamily="34" charset="-122"/>
                <a:ea typeface="微软雅黑" pitchFamily="34" charset="-122"/>
              </a:rPr>
              <a:t>一起就形成</a:t>
            </a:r>
            <a:r>
              <a:rPr lang="zh-CN" altLang="en-US" sz="1600" smtClean="0">
                <a:solidFill>
                  <a:srgbClr val="4BACC6">
                    <a:lumMod val="75000"/>
                  </a:srgbClr>
                </a:solidFill>
                <a:latin typeface="微软雅黑" pitchFamily="34" charset="-122"/>
                <a:ea typeface="微软雅黑" pitchFamily="34" charset="-122"/>
              </a:rPr>
              <a:t>了边框（</a:t>
            </a:r>
            <a:r>
              <a:rPr lang="en-US" altLang="zh-CN" sz="1600" smtClean="0">
                <a:solidFill>
                  <a:srgbClr val="4BACC6">
                    <a:lumMod val="75000"/>
                  </a:srgbClr>
                </a:solidFill>
                <a:latin typeface="微软雅黑" pitchFamily="34" charset="-122"/>
                <a:ea typeface="微软雅黑" pitchFamily="34" charset="-122"/>
              </a:rPr>
              <a:t> </a:t>
            </a:r>
            <a:r>
              <a:rPr lang="en-US" altLang="zh-CN" sz="1600">
                <a:solidFill>
                  <a:srgbClr val="4BACC6">
                    <a:lumMod val="75000"/>
                  </a:srgbClr>
                </a:solidFill>
                <a:latin typeface="微软雅黑" pitchFamily="34" charset="-122"/>
                <a:ea typeface="微软雅黑" pitchFamily="34" charset="-122"/>
              </a:rPr>
              <a:t>Spines </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它记录了数据区域的</a:t>
            </a:r>
            <a:r>
              <a:rPr lang="zh-CN" altLang="en-US" sz="1600" smtClean="0">
                <a:solidFill>
                  <a:srgbClr val="4BACC6">
                    <a:lumMod val="75000"/>
                  </a:srgbClr>
                </a:solidFill>
                <a:latin typeface="微软雅黑" pitchFamily="34" charset="-122"/>
                <a:ea typeface="微软雅黑" pitchFamily="34" charset="-122"/>
              </a:rPr>
              <a:t>范围，可以</a:t>
            </a:r>
            <a:r>
              <a:rPr lang="zh-CN" altLang="en-US" sz="1600">
                <a:solidFill>
                  <a:srgbClr val="4BACC6">
                    <a:lumMod val="75000"/>
                  </a:srgbClr>
                </a:solidFill>
                <a:latin typeface="微软雅黑" pitchFamily="34" charset="-122"/>
                <a:ea typeface="微软雅黑" pitchFamily="34" charset="-122"/>
              </a:rPr>
              <a:t>放在任意</a:t>
            </a:r>
            <a:r>
              <a:rPr lang="zh-CN" altLang="en-US" sz="1600" smtClean="0">
                <a:solidFill>
                  <a:srgbClr val="4BACC6">
                    <a:lumMod val="75000"/>
                  </a:srgbClr>
                </a:solidFill>
                <a:latin typeface="微软雅黑" pitchFamily="34" charset="-122"/>
                <a:ea typeface="微软雅黑" pitchFamily="34" charset="-122"/>
              </a:rPr>
              <a:t>位置。</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实际上</a:t>
            </a:r>
            <a:r>
              <a:rPr lang="zh-CN" altLang="en-US" sz="1600">
                <a:solidFill>
                  <a:srgbClr val="4BACC6">
                    <a:lumMod val="75000"/>
                  </a:srgbClr>
                </a:solidFill>
                <a:latin typeface="微软雅黑" pitchFamily="34" charset="-122"/>
                <a:ea typeface="微软雅黑" pitchFamily="34" charset="-122"/>
              </a:rPr>
              <a:t>每幅图有四</a:t>
            </a:r>
            <a:r>
              <a:rPr lang="zh-CN" altLang="en-US" sz="1600" smtClean="0">
                <a:solidFill>
                  <a:srgbClr val="4BACC6">
                    <a:lumMod val="75000"/>
                  </a:srgbClr>
                </a:solidFill>
                <a:latin typeface="微软雅黑" pitchFamily="34" charset="-122"/>
                <a:ea typeface="微软雅黑" pitchFamily="34" charset="-122"/>
              </a:rPr>
              <a:t>条</a:t>
            </a:r>
            <a:r>
              <a:rPr lang="zh-CN" altLang="en-US" sz="1600">
                <a:solidFill>
                  <a:srgbClr val="4BACC6">
                    <a:lumMod val="75000"/>
                  </a:srgbClr>
                </a:solidFill>
                <a:latin typeface="微软雅黑" pitchFamily="34" charset="-122"/>
                <a:ea typeface="微软雅黑" pitchFamily="34" charset="-122"/>
              </a:rPr>
              <a:t>边框</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上下左右），</a:t>
            </a:r>
            <a:r>
              <a:rPr lang="zh-CN" altLang="en-US" sz="1600" smtClean="0">
                <a:solidFill>
                  <a:srgbClr val="4BACC6">
                    <a:lumMod val="75000"/>
                  </a:srgbClr>
                </a:solidFill>
                <a:latin typeface="微软雅黑" pitchFamily="34" charset="-122"/>
                <a:ea typeface="微软雅黑" pitchFamily="34" charset="-122"/>
              </a:rPr>
              <a:t>为了使边框处于图</a:t>
            </a:r>
            <a:r>
              <a:rPr lang="zh-CN" altLang="en-US" sz="1600">
                <a:solidFill>
                  <a:srgbClr val="4BACC6">
                    <a:lumMod val="75000"/>
                  </a:srgbClr>
                </a:solidFill>
                <a:latin typeface="微软雅黑" pitchFamily="34" charset="-122"/>
                <a:ea typeface="微软雅黑" pitchFamily="34" charset="-122"/>
              </a:rPr>
              <a:t>的中间</a:t>
            </a:r>
            <a:r>
              <a:rPr lang="zh-CN" altLang="en-US" sz="1600" smtClean="0">
                <a:solidFill>
                  <a:srgbClr val="4BACC6">
                    <a:lumMod val="75000"/>
                  </a:srgbClr>
                </a:solidFill>
                <a:latin typeface="微软雅黑" pitchFamily="34" charset="-122"/>
                <a:ea typeface="微软雅黑" pitchFamily="34" charset="-122"/>
              </a:rPr>
              <a:t>，可将</a:t>
            </a:r>
            <a:r>
              <a:rPr lang="zh-CN" altLang="en-US" sz="1600">
                <a:solidFill>
                  <a:srgbClr val="4BACC6">
                    <a:lumMod val="75000"/>
                  </a:srgbClr>
                </a:solidFill>
                <a:latin typeface="微软雅黑" pitchFamily="34" charset="-122"/>
                <a:ea typeface="微软雅黑" pitchFamily="34" charset="-122"/>
              </a:rPr>
              <a:t>其中的两条（上和右）设置为无色，然后调整剩下的两条到合适的位置</a:t>
            </a:r>
            <a:r>
              <a:rPr lang="en-US" altLang="zh-CN" sz="1600"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数据</a:t>
            </a:r>
            <a:r>
              <a:rPr lang="zh-CN" altLang="en-US" sz="1600">
                <a:solidFill>
                  <a:srgbClr val="4BACC6">
                    <a:lumMod val="75000"/>
                  </a:srgbClr>
                </a:solidFill>
                <a:latin typeface="微软雅黑" pitchFamily="34" charset="-122"/>
                <a:ea typeface="微软雅黑" pitchFamily="34" charset="-122"/>
              </a:rPr>
              <a:t>空间的 </a:t>
            </a:r>
            <a:r>
              <a:rPr lang="en-US" altLang="zh-CN" sz="1600" smtClean="0">
                <a:solidFill>
                  <a:srgbClr val="4BACC6">
                    <a:lumMod val="75000"/>
                  </a:srgbClr>
                </a:solidFill>
                <a:latin typeface="微软雅黑" pitchFamily="34" charset="-122"/>
                <a:ea typeface="微软雅黑" pitchFamily="34" charset="-122"/>
              </a:rPr>
              <a:t>0</a:t>
            </a:r>
            <a:r>
              <a:rPr lang="zh-CN" altLang="en-US" sz="1600" smtClean="0">
                <a:solidFill>
                  <a:srgbClr val="4BACC6">
                    <a:lumMod val="75000"/>
                  </a:srgbClr>
                </a:solidFill>
                <a:latin typeface="微软雅黑" pitchFamily="34" charset="-122"/>
                <a:ea typeface="微软雅黑" pitchFamily="34" charset="-122"/>
              </a:rPr>
              <a:t>点。</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具体调整过程是对当前</a:t>
            </a:r>
            <a:r>
              <a:rPr lang="en-US" altLang="zh-CN" sz="1600" smtClean="0">
                <a:solidFill>
                  <a:srgbClr val="4BACC6">
                    <a:lumMod val="75000"/>
                  </a:srgbClr>
                </a:solidFill>
                <a:latin typeface="微软雅黑" pitchFamily="34" charset="-122"/>
                <a:ea typeface="微软雅黑" pitchFamily="34" charset="-122"/>
              </a:rPr>
              <a:t>Plot</a:t>
            </a:r>
            <a:r>
              <a:rPr lang="zh-CN" altLang="en-US" sz="1600" smtClean="0">
                <a:solidFill>
                  <a:srgbClr val="4BACC6">
                    <a:lumMod val="75000"/>
                  </a:srgbClr>
                </a:solidFill>
                <a:latin typeface="微软雅黑" pitchFamily="34" charset="-122"/>
                <a:ea typeface="微软雅黑" pitchFamily="34" charset="-122"/>
              </a:rPr>
              <a:t>的</a:t>
            </a:r>
            <a:r>
              <a:rPr lang="en-US" altLang="zh-CN" sz="1600" smtClean="0">
                <a:solidFill>
                  <a:srgbClr val="4BACC6">
                    <a:lumMod val="75000"/>
                  </a:srgbClr>
                </a:solidFill>
                <a:latin typeface="微软雅黑" pitchFamily="34" charset="-122"/>
                <a:ea typeface="微软雅黑" pitchFamily="34" charset="-122"/>
              </a:rPr>
              <a:t>Axes</a:t>
            </a:r>
            <a:r>
              <a:rPr lang="zh-CN" altLang="en-US" sz="1600" smtClean="0">
                <a:solidFill>
                  <a:srgbClr val="4BACC6">
                    <a:lumMod val="75000"/>
                  </a:srgbClr>
                </a:solidFill>
                <a:latin typeface="微软雅黑" pitchFamily="34" charset="-122"/>
                <a:ea typeface="微软雅黑" pitchFamily="34" charset="-122"/>
              </a:rPr>
              <a:t>对象进行设置，</a:t>
            </a:r>
            <a:r>
              <a:rPr lang="en-US" altLang="zh-CN" sz="1600" smtClean="0">
                <a:solidFill>
                  <a:srgbClr val="4BACC6">
                    <a:lumMod val="75000"/>
                  </a:srgbClr>
                </a:solidFill>
                <a:latin typeface="微软雅黑" pitchFamily="34" charset="-122"/>
                <a:ea typeface="微软雅黑" pitchFamily="34" charset="-122"/>
              </a:rPr>
              <a:t>Axes</a:t>
            </a:r>
            <a:r>
              <a:rPr lang="zh-CN" altLang="en-US" sz="1600" smtClean="0">
                <a:solidFill>
                  <a:srgbClr val="4BACC6">
                    <a:lumMod val="75000"/>
                  </a:srgbClr>
                </a:solidFill>
                <a:latin typeface="微软雅黑" pitchFamily="34" charset="-122"/>
                <a:ea typeface="微软雅黑" pitchFamily="34" charset="-122"/>
              </a:rPr>
              <a:t>对象可通过</a:t>
            </a:r>
            <a:r>
              <a:rPr lang="en-US" altLang="zh-CN" sz="1600" smtClean="0">
                <a:solidFill>
                  <a:srgbClr val="4BACC6">
                    <a:lumMod val="75000"/>
                  </a:srgbClr>
                </a:solidFill>
                <a:latin typeface="微软雅黑" pitchFamily="34" charset="-122"/>
                <a:ea typeface="微软雅黑" pitchFamily="34" charset="-122"/>
              </a:rPr>
              <a:t>gca</a:t>
            </a:r>
            <a:r>
              <a:rPr lang="zh-CN" altLang="en-US" sz="1600" smtClean="0">
                <a:solidFill>
                  <a:srgbClr val="4BACC6">
                    <a:lumMod val="75000"/>
                  </a:srgbClr>
                </a:solidFill>
                <a:latin typeface="微软雅黑" pitchFamily="34" charset="-122"/>
                <a:ea typeface="微软雅黑" pitchFamily="34" charset="-122"/>
              </a:rPr>
              <a:t>函数获取。</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105704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调整刻度和边框</a:t>
            </a:r>
            <a:r>
              <a:rPr lang="zh-CN" altLang="en-US" b="1" smtClean="0">
                <a:solidFill>
                  <a:schemeClr val="accent5">
                    <a:lumMod val="50000"/>
                  </a:schemeClr>
                </a:solidFill>
                <a:latin typeface="微软雅黑" pitchFamily="34" charset="-122"/>
                <a:ea typeface="微软雅黑" pitchFamily="34" charset="-122"/>
              </a:rPr>
              <a:t>位置</a:t>
            </a:r>
            <a:endParaRPr lang="en-US" altLang="zh-CN" b="1" smtClean="0">
              <a:solidFill>
                <a:schemeClr val="accent5">
                  <a:lumMod val="50000"/>
                </a:schemeClr>
              </a:solidFill>
              <a:latin typeface="微软雅黑" pitchFamily="34" charset="-122"/>
              <a:ea typeface="微软雅黑" pitchFamily="34" charset="-122"/>
            </a:endParaRPr>
          </a:p>
        </p:txBody>
      </p:sp>
      <p:pic>
        <p:nvPicPr>
          <p:cNvPr id="512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6938" y="1774279"/>
            <a:ext cx="4810125" cy="4391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3988" y="1791338"/>
            <a:ext cx="6296025" cy="3857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8432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124"/>
                                        </p:tgtEl>
                                        <p:attrNameLst>
                                          <p:attrName>style.visibility</p:attrName>
                                        </p:attrNameLst>
                                      </p:cBhvr>
                                      <p:to>
                                        <p:strVal val="visible"/>
                                      </p:to>
                                    </p:set>
                                    <p:anim calcmode="lin" valueType="num">
                                      <p:cBhvr>
                                        <p:cTn id="12" dur="500" fill="hold"/>
                                        <p:tgtEl>
                                          <p:spTgt spid="5124"/>
                                        </p:tgtEl>
                                        <p:attrNameLst>
                                          <p:attrName>ppt_w</p:attrName>
                                        </p:attrNameLst>
                                      </p:cBhvr>
                                      <p:tavLst>
                                        <p:tav tm="0">
                                          <p:val>
                                            <p:fltVal val="0"/>
                                          </p:val>
                                        </p:tav>
                                        <p:tav tm="100000">
                                          <p:val>
                                            <p:strVal val="#ppt_w"/>
                                          </p:val>
                                        </p:tav>
                                      </p:tavLst>
                                    </p:anim>
                                    <p:anim calcmode="lin" valueType="num">
                                      <p:cBhvr>
                                        <p:cTn id="13" dur="500" fill="hold"/>
                                        <p:tgtEl>
                                          <p:spTgt spid="5124"/>
                                        </p:tgtEl>
                                        <p:attrNameLst>
                                          <p:attrName>ppt_h</p:attrName>
                                        </p:attrNameLst>
                                      </p:cBhvr>
                                      <p:tavLst>
                                        <p:tav tm="0">
                                          <p:val>
                                            <p:fltVal val="0"/>
                                          </p:val>
                                        </p:tav>
                                        <p:tav tm="100000">
                                          <p:val>
                                            <p:strVal val="#ppt_h"/>
                                          </p:val>
                                        </p:tav>
                                      </p:tavLst>
                                    </p:anim>
                                    <p:animEffect transition="in" filter="fade">
                                      <p:cBhvr>
                                        <p:cTn id="14" dur="500"/>
                                        <p:tgtEl>
                                          <p:spTgt spid="5124"/>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5124"/>
                                        </p:tgtEl>
                                        <p:attrNameLst>
                                          <p:attrName>ppt_w</p:attrName>
                                        </p:attrNameLst>
                                      </p:cBhvr>
                                      <p:tavLst>
                                        <p:tav tm="0">
                                          <p:val>
                                            <p:strVal val="ppt_w"/>
                                          </p:val>
                                        </p:tav>
                                        <p:tav tm="100000">
                                          <p:val>
                                            <p:fltVal val="0"/>
                                          </p:val>
                                        </p:tav>
                                      </p:tavLst>
                                    </p:anim>
                                    <p:anim calcmode="lin" valueType="num">
                                      <p:cBhvr>
                                        <p:cTn id="19" dur="500"/>
                                        <p:tgtEl>
                                          <p:spTgt spid="5124"/>
                                        </p:tgtEl>
                                        <p:attrNameLst>
                                          <p:attrName>ppt_h</p:attrName>
                                        </p:attrNameLst>
                                      </p:cBhvr>
                                      <p:tavLst>
                                        <p:tav tm="0">
                                          <p:val>
                                            <p:strVal val="ppt_h"/>
                                          </p:val>
                                        </p:tav>
                                        <p:tav tm="100000">
                                          <p:val>
                                            <p:fltVal val="0"/>
                                          </p:val>
                                        </p:tav>
                                      </p:tavLst>
                                    </p:anim>
                                    <p:animEffect transition="out" filter="fade">
                                      <p:cBhvr>
                                        <p:cTn id="20" dur="500"/>
                                        <p:tgtEl>
                                          <p:spTgt spid="5124"/>
                                        </p:tgtEl>
                                      </p:cBhvr>
                                    </p:animEffect>
                                    <p:set>
                                      <p:cBhvr>
                                        <p:cTn id="21" dur="1" fill="hold">
                                          <p:stCondLst>
                                            <p:cond delay="499"/>
                                          </p:stCondLst>
                                        </p:cTn>
                                        <p:tgtEl>
                                          <p:spTgt spid="5124"/>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5125"/>
                                        </p:tgtEl>
                                        <p:attrNameLst>
                                          <p:attrName>style.visibility</p:attrName>
                                        </p:attrNameLst>
                                      </p:cBhvr>
                                      <p:to>
                                        <p:strVal val="visible"/>
                                      </p:to>
                                    </p:set>
                                    <p:anim calcmode="lin" valueType="num">
                                      <p:cBhvr>
                                        <p:cTn id="26" dur="500" fill="hold"/>
                                        <p:tgtEl>
                                          <p:spTgt spid="5125"/>
                                        </p:tgtEl>
                                        <p:attrNameLst>
                                          <p:attrName>ppt_w</p:attrName>
                                        </p:attrNameLst>
                                      </p:cBhvr>
                                      <p:tavLst>
                                        <p:tav tm="0">
                                          <p:val>
                                            <p:fltVal val="0"/>
                                          </p:val>
                                        </p:tav>
                                        <p:tav tm="100000">
                                          <p:val>
                                            <p:strVal val="#ppt_w"/>
                                          </p:val>
                                        </p:tav>
                                      </p:tavLst>
                                    </p:anim>
                                    <p:anim calcmode="lin" valueType="num">
                                      <p:cBhvr>
                                        <p:cTn id="27" dur="500" fill="hold"/>
                                        <p:tgtEl>
                                          <p:spTgt spid="5125"/>
                                        </p:tgtEl>
                                        <p:attrNameLst>
                                          <p:attrName>ppt_h</p:attrName>
                                        </p:attrNameLst>
                                      </p:cBhvr>
                                      <p:tavLst>
                                        <p:tav tm="0">
                                          <p:val>
                                            <p:fltVal val="0"/>
                                          </p:val>
                                        </p:tav>
                                        <p:tav tm="100000">
                                          <p:val>
                                            <p:strVal val="#ppt_h"/>
                                          </p:val>
                                        </p:tav>
                                      </p:tavLst>
                                    </p:anim>
                                    <p:animEffect transition="in" filter="fade">
                                      <p:cBhvr>
                                        <p:cTn id="28" dur="500"/>
                                        <p:tgtEl>
                                          <p:spTgt spid="5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3462486"/>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在</a:t>
            </a:r>
            <a:r>
              <a:rPr lang="en-US" altLang="zh-CN" b="1">
                <a:solidFill>
                  <a:schemeClr val="accent5">
                    <a:lumMod val="50000"/>
                  </a:schemeClr>
                </a:solidFill>
                <a:latin typeface="微软雅黑" pitchFamily="34" charset="-122"/>
                <a:ea typeface="微软雅黑" pitchFamily="34" charset="-122"/>
              </a:rPr>
              <a:t>VSCode</a:t>
            </a:r>
            <a:r>
              <a:rPr lang="zh-CN" altLang="en-US" b="1">
                <a:solidFill>
                  <a:schemeClr val="accent5">
                    <a:lumMod val="50000"/>
                  </a:schemeClr>
                </a:solidFill>
                <a:latin typeface="微软雅黑" pitchFamily="34" charset="-122"/>
                <a:ea typeface="微软雅黑" pitchFamily="34" charset="-122"/>
              </a:rPr>
              <a:t>中编写</a:t>
            </a:r>
            <a:r>
              <a:rPr lang="en-US" altLang="zh-CN" b="1">
                <a:solidFill>
                  <a:schemeClr val="accent5">
                    <a:lumMod val="50000"/>
                  </a:schemeClr>
                </a:solidFill>
                <a:latin typeface="微软雅黑" pitchFamily="34" charset="-122"/>
                <a:ea typeface="微软雅黑" pitchFamily="34" charset="-122"/>
              </a:rPr>
              <a:t>Jupyter Notebook</a:t>
            </a:r>
            <a:endParaRPr lang="zh-CN" altLang="en-US" b="1" smtClean="0">
              <a:solidFill>
                <a:schemeClr val="accent5">
                  <a:lumMod val="50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使用</a:t>
            </a:r>
            <a:r>
              <a:rPr lang="zh-CN" altLang="en-US" sz="1600">
                <a:solidFill>
                  <a:schemeClr val="accent5">
                    <a:lumMod val="75000"/>
                  </a:schemeClr>
                </a:solidFill>
                <a:latin typeface="微软雅黑" pitchFamily="34" charset="-122"/>
                <a:ea typeface="微软雅黑" pitchFamily="34" charset="-122"/>
              </a:rPr>
              <a:t>快捷键</a:t>
            </a:r>
            <a:r>
              <a:rPr lang="en-US" altLang="zh-CN" sz="1600">
                <a:solidFill>
                  <a:schemeClr val="accent5">
                    <a:lumMod val="75000"/>
                  </a:schemeClr>
                </a:solidFill>
                <a:latin typeface="微软雅黑" pitchFamily="34" charset="-122"/>
                <a:ea typeface="微软雅黑" pitchFamily="34" charset="-122"/>
              </a:rPr>
              <a:t>`ctrl + shift + p`</a:t>
            </a:r>
            <a:r>
              <a:rPr lang="zh-CN" altLang="en-US" sz="1600">
                <a:solidFill>
                  <a:schemeClr val="accent5">
                    <a:lumMod val="75000"/>
                  </a:schemeClr>
                </a:solidFill>
                <a:latin typeface="微软雅黑" pitchFamily="34" charset="-122"/>
                <a:ea typeface="微软雅黑" pitchFamily="34" charset="-122"/>
              </a:rPr>
              <a:t>打开命令输入框，搜索</a:t>
            </a:r>
            <a:r>
              <a:rPr lang="en-US" altLang="zh-CN" sz="1600">
                <a:solidFill>
                  <a:schemeClr val="accent5">
                    <a:lumMod val="75000"/>
                  </a:schemeClr>
                </a:solidFill>
                <a:latin typeface="微软雅黑" pitchFamily="34" charset="-122"/>
                <a:ea typeface="微软雅黑" pitchFamily="34" charset="-122"/>
              </a:rPr>
              <a:t>`jupyter notebook`</a:t>
            </a:r>
            <a:r>
              <a:rPr lang="zh-CN" altLang="en-US" sz="1600">
                <a:solidFill>
                  <a:schemeClr val="accent5">
                    <a:lumMod val="75000"/>
                  </a:schemeClr>
                </a:solidFill>
                <a:latin typeface="微软雅黑" pitchFamily="34" charset="-122"/>
                <a:ea typeface="微软雅黑" pitchFamily="34" charset="-122"/>
              </a:rPr>
              <a:t>找到</a:t>
            </a:r>
            <a:r>
              <a:rPr lang="en-US" altLang="zh-CN" sz="1600">
                <a:solidFill>
                  <a:schemeClr val="accent5">
                    <a:lumMod val="75000"/>
                  </a:schemeClr>
                </a:solidFill>
                <a:latin typeface="微软雅黑" pitchFamily="34" charset="-122"/>
                <a:ea typeface="微软雅黑" pitchFamily="34" charset="-122"/>
              </a:rPr>
              <a:t>`Python: Create New Blank Jupyter Notebook`</a:t>
            </a:r>
            <a:r>
              <a:rPr lang="zh-CN" altLang="en-US" sz="1600">
                <a:solidFill>
                  <a:schemeClr val="accent5">
                    <a:lumMod val="75000"/>
                  </a:schemeClr>
                </a:solidFill>
                <a:latin typeface="微软雅黑" pitchFamily="34" charset="-122"/>
                <a:ea typeface="微软雅黑" pitchFamily="34" charset="-122"/>
              </a:rPr>
              <a:t>并打开，然后便可在</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中编写</a:t>
            </a:r>
            <a:r>
              <a:rPr lang="en-US" altLang="zh-CN" sz="1600">
                <a:solidFill>
                  <a:schemeClr val="accent5">
                    <a:lumMod val="75000"/>
                  </a:schemeClr>
                </a:solidFill>
                <a:latin typeface="微软雅黑" pitchFamily="34" charset="-122"/>
                <a:ea typeface="微软雅黑" pitchFamily="34" charset="-122"/>
              </a:rPr>
              <a:t>Jupyter Notebook</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endParaRPr lang="en-US" altLang="zh-CN" sz="1400">
              <a:solidFill>
                <a:schemeClr val="accent5">
                  <a:lumMod val="75000"/>
                </a:schemeClr>
              </a:solidFill>
              <a:latin typeface="微软雅黑" pitchFamily="34" charset="-122"/>
              <a:ea typeface="微软雅黑" pitchFamily="34" charset="-122"/>
            </a:endParaRPr>
          </a:p>
          <a:p>
            <a:pPr indent="342900">
              <a:lnSpc>
                <a:spcPct val="150000"/>
              </a:lnSpc>
            </a:pPr>
            <a:endParaRPr lang="en-US" altLang="zh-CN" sz="1400" smtClean="0">
              <a:solidFill>
                <a:schemeClr val="accent5">
                  <a:lumMod val="75000"/>
                </a:schemeClr>
              </a:solidFill>
              <a:latin typeface="微软雅黑" pitchFamily="34" charset="-122"/>
              <a:ea typeface="微软雅黑" pitchFamily="34" charset="-122"/>
            </a:endParaRPr>
          </a:p>
          <a:p>
            <a:pPr indent="342900">
              <a:lnSpc>
                <a:spcPct val="150000"/>
              </a:lnSpc>
            </a:pPr>
            <a:endParaRPr lang="zh-CN" altLang="en-US" sz="140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a:solidFill>
                  <a:schemeClr val="accent5">
                    <a:lumMod val="75000"/>
                  </a:schemeClr>
                </a:solidFill>
                <a:latin typeface="微软雅黑" pitchFamily="34" charset="-122"/>
                <a:ea typeface="微软雅黑" pitchFamily="34" charset="-122"/>
              </a:rPr>
              <a:t>接下来，我们将通过编写</a:t>
            </a:r>
            <a:r>
              <a:rPr lang="en-US" altLang="zh-CN" sz="1600">
                <a:solidFill>
                  <a:schemeClr val="accent5">
                    <a:lumMod val="75000"/>
                  </a:schemeClr>
                </a:solidFill>
                <a:latin typeface="微软雅黑" pitchFamily="34" charset="-122"/>
                <a:ea typeface="微软雅黑" pitchFamily="34" charset="-122"/>
              </a:rPr>
              <a:t>Jupyter Notebook</a:t>
            </a:r>
            <a:r>
              <a:rPr lang="zh-CN" altLang="en-US" sz="1600">
                <a:solidFill>
                  <a:schemeClr val="accent5">
                    <a:lumMod val="75000"/>
                  </a:schemeClr>
                </a:solidFill>
                <a:latin typeface="微软雅黑" pitchFamily="34" charset="-122"/>
                <a:ea typeface="微软雅黑" pitchFamily="34" charset="-122"/>
              </a:rPr>
              <a:t>，来演示有关</a:t>
            </a:r>
            <a:r>
              <a:rPr lang="en-US" altLang="zh-CN" sz="1600">
                <a:solidFill>
                  <a:schemeClr val="accent5">
                    <a:lumMod val="75000"/>
                  </a:schemeClr>
                </a:solidFill>
                <a:latin typeface="微软雅黑" pitchFamily="34" charset="-122"/>
                <a:ea typeface="微软雅黑" pitchFamily="34" charset="-122"/>
              </a:rPr>
              <a:t>Matplotlib</a:t>
            </a:r>
            <a:r>
              <a:rPr lang="zh-CN" altLang="en-US" sz="1600">
                <a:solidFill>
                  <a:schemeClr val="accent5">
                    <a:lumMod val="75000"/>
                  </a:schemeClr>
                </a:solidFill>
                <a:latin typeface="微软雅黑" pitchFamily="34" charset="-122"/>
                <a:ea typeface="微软雅黑" pitchFamily="34" charset="-122"/>
              </a:rPr>
              <a:t>库针对</a:t>
            </a:r>
            <a:r>
              <a:rPr lang="en-US" altLang="zh-CN" sz="1600">
                <a:solidFill>
                  <a:schemeClr val="accent5">
                    <a:lumMod val="75000"/>
                  </a:schemeClr>
                </a:solidFill>
                <a:latin typeface="微软雅黑" pitchFamily="34" charset="-122"/>
                <a:ea typeface="微软雅黑" pitchFamily="34" charset="-122"/>
              </a:rPr>
              <a:t>sklearn</a:t>
            </a:r>
            <a:r>
              <a:rPr lang="zh-CN" altLang="en-US" sz="1600">
                <a:solidFill>
                  <a:schemeClr val="accent5">
                    <a:lumMod val="75000"/>
                  </a:schemeClr>
                </a:solidFill>
                <a:latin typeface="微软雅黑" pitchFamily="34" charset="-122"/>
                <a:ea typeface="微软雅黑" pitchFamily="34" charset="-122"/>
              </a:rPr>
              <a:t>数据集进行可视化的</a:t>
            </a:r>
            <a:r>
              <a:rPr lang="zh-CN" altLang="en-US" sz="1600" smtClean="0">
                <a:solidFill>
                  <a:schemeClr val="accent5">
                    <a:lumMod val="75000"/>
                  </a:schemeClr>
                </a:solidFill>
                <a:latin typeface="微软雅黑" pitchFamily="34" charset="-122"/>
                <a:ea typeface="微软雅黑" pitchFamily="34" charset="-122"/>
              </a:rPr>
              <a:t>功能。</a:t>
            </a:r>
            <a:endParaRPr lang="zh-CN" altLang="en-US" sz="1600">
              <a:solidFill>
                <a:schemeClr val="accent5">
                  <a:lumMod val="75000"/>
                </a:schemeClr>
              </a:solidFill>
              <a:latin typeface="微软雅黑" pitchFamily="34" charset="-122"/>
              <a:ea typeface="微软雅黑" pitchFamily="34" charset="-122"/>
            </a:endParaRP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2112" y="2577083"/>
            <a:ext cx="5819775" cy="923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4230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099"/>
                                        </p:tgtEl>
                                        <p:attrNameLst>
                                          <p:attrName>style.visibility</p:attrName>
                                        </p:attrNameLst>
                                      </p:cBhvr>
                                      <p:to>
                                        <p:strVal val="visible"/>
                                      </p:to>
                                    </p:set>
                                    <p:anim calcmode="lin" valueType="num">
                                      <p:cBhvr>
                                        <p:cTn id="17" dur="500" fill="hold"/>
                                        <p:tgtEl>
                                          <p:spTgt spid="4099"/>
                                        </p:tgtEl>
                                        <p:attrNameLst>
                                          <p:attrName>ppt_w</p:attrName>
                                        </p:attrNameLst>
                                      </p:cBhvr>
                                      <p:tavLst>
                                        <p:tav tm="0">
                                          <p:val>
                                            <p:fltVal val="0"/>
                                          </p:val>
                                        </p:tav>
                                        <p:tav tm="100000">
                                          <p:val>
                                            <p:strVal val="#ppt_w"/>
                                          </p:val>
                                        </p:tav>
                                      </p:tavLst>
                                    </p:anim>
                                    <p:anim calcmode="lin" valueType="num">
                                      <p:cBhvr>
                                        <p:cTn id="18" dur="500" fill="hold"/>
                                        <p:tgtEl>
                                          <p:spTgt spid="4099"/>
                                        </p:tgtEl>
                                        <p:attrNameLst>
                                          <p:attrName>ppt_h</p:attrName>
                                        </p:attrNameLst>
                                      </p:cBhvr>
                                      <p:tavLst>
                                        <p:tav tm="0">
                                          <p:val>
                                            <p:fltVal val="0"/>
                                          </p:val>
                                        </p:tav>
                                        <p:tav tm="100000">
                                          <p:val>
                                            <p:strVal val="#ppt_h"/>
                                          </p:val>
                                        </p:tav>
                                      </p:tavLst>
                                    </p:anim>
                                    <p:animEffect transition="in" filter="fade">
                                      <p:cBhvr>
                                        <p:cTn id="19" dur="500"/>
                                        <p:tgtEl>
                                          <p:spTgt spid="4099"/>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4"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添加图例</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添加图例的方式有两种，一种是所有子图按统一样式添加，每个子图对应的图例标签名字通过</a:t>
            </a:r>
            <a:r>
              <a:rPr lang="en-US" altLang="zh-CN" sz="1600" smtClean="0">
                <a:solidFill>
                  <a:srgbClr val="4BACC6">
                    <a:lumMod val="75000"/>
                  </a:srgbClr>
                </a:solidFill>
                <a:latin typeface="微软雅黑" pitchFamily="34" charset="-122"/>
                <a:ea typeface="微软雅黑" pitchFamily="34" charset="-122"/>
              </a:rPr>
              <a:t>plot</a:t>
            </a:r>
            <a:r>
              <a:rPr lang="zh-CN" altLang="en-US" sz="1600" smtClean="0">
                <a:solidFill>
                  <a:srgbClr val="4BACC6">
                    <a:lumMod val="75000"/>
                  </a:srgbClr>
                </a:solidFill>
                <a:latin typeface="微软雅黑" pitchFamily="34" charset="-122"/>
                <a:ea typeface="微软雅黑" pitchFamily="34" charset="-122"/>
              </a:rPr>
              <a:t>函数中的</a:t>
            </a:r>
            <a:r>
              <a:rPr lang="en-US" altLang="zh-CN" sz="1600" smtClean="0">
                <a:solidFill>
                  <a:srgbClr val="4BACC6">
                    <a:lumMod val="75000"/>
                  </a:srgbClr>
                </a:solidFill>
                <a:latin typeface="微软雅黑" pitchFamily="34" charset="-122"/>
                <a:ea typeface="微软雅黑" pitchFamily="34" charset="-122"/>
              </a:rPr>
              <a:t>lable</a:t>
            </a:r>
            <a:r>
              <a:rPr lang="zh-CN" altLang="en-US" sz="1600" smtClean="0">
                <a:solidFill>
                  <a:srgbClr val="4BACC6">
                    <a:lumMod val="75000"/>
                  </a:srgbClr>
                </a:solidFill>
                <a:latin typeface="微软雅黑" pitchFamily="34" charset="-122"/>
                <a:ea typeface="微软雅黑" pitchFamily="34" charset="-122"/>
              </a:rPr>
              <a:t>参数来指定，另一种是针对不同的子图定义不同的图例。这里演示一下后一种方式：</a:t>
            </a:r>
            <a:endParaRPr lang="zh-CN" altLang="en-US" sz="1600">
              <a:solidFill>
                <a:srgbClr val="4BACC6">
                  <a:lumMod val="75000"/>
                </a:srgbClr>
              </a:solidFill>
              <a:latin typeface="微软雅黑" pitchFamily="34" charset="-122"/>
              <a:ea typeface="微软雅黑" pitchFamily="34" charset="-122"/>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318" y="2924944"/>
            <a:ext cx="5276850" cy="240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8900" y="2924944"/>
            <a:ext cx="4153686" cy="30820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7488" y="2924944"/>
            <a:ext cx="2400300" cy="236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10152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6146"/>
                                        </p:tgtEl>
                                        <p:attrNameLst>
                                          <p:attrName>style.visibility</p:attrName>
                                        </p:attrNameLst>
                                      </p:cBhvr>
                                      <p:to>
                                        <p:strVal val="visible"/>
                                      </p:to>
                                    </p:set>
                                    <p:anim calcmode="lin" valueType="num">
                                      <p:cBhvr>
                                        <p:cTn id="17" dur="500" fill="hold"/>
                                        <p:tgtEl>
                                          <p:spTgt spid="6146"/>
                                        </p:tgtEl>
                                        <p:attrNameLst>
                                          <p:attrName>ppt_w</p:attrName>
                                        </p:attrNameLst>
                                      </p:cBhvr>
                                      <p:tavLst>
                                        <p:tav tm="0">
                                          <p:val>
                                            <p:fltVal val="0"/>
                                          </p:val>
                                        </p:tav>
                                        <p:tav tm="100000">
                                          <p:val>
                                            <p:strVal val="#ppt_w"/>
                                          </p:val>
                                        </p:tav>
                                      </p:tavLst>
                                    </p:anim>
                                    <p:anim calcmode="lin" valueType="num">
                                      <p:cBhvr>
                                        <p:cTn id="18" dur="500" fill="hold"/>
                                        <p:tgtEl>
                                          <p:spTgt spid="6146"/>
                                        </p:tgtEl>
                                        <p:attrNameLst>
                                          <p:attrName>ppt_h</p:attrName>
                                        </p:attrNameLst>
                                      </p:cBhvr>
                                      <p:tavLst>
                                        <p:tav tm="0">
                                          <p:val>
                                            <p:fltVal val="0"/>
                                          </p:val>
                                        </p:tav>
                                        <p:tav tm="100000">
                                          <p:val>
                                            <p:strVal val="#ppt_h"/>
                                          </p:val>
                                        </p:tav>
                                      </p:tavLst>
                                    </p:anim>
                                    <p:animEffect transition="in" filter="fade">
                                      <p:cBhvr>
                                        <p:cTn id="19" dur="500"/>
                                        <p:tgtEl>
                                          <p:spTgt spid="614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6146"/>
                                        </p:tgtEl>
                                        <p:attrNameLst>
                                          <p:attrName>ppt_w</p:attrName>
                                        </p:attrNameLst>
                                      </p:cBhvr>
                                      <p:tavLst>
                                        <p:tav tm="0">
                                          <p:val>
                                            <p:strVal val="ppt_w"/>
                                          </p:val>
                                        </p:tav>
                                        <p:tav tm="100000">
                                          <p:val>
                                            <p:fltVal val="0"/>
                                          </p:val>
                                        </p:tav>
                                      </p:tavLst>
                                    </p:anim>
                                    <p:anim calcmode="lin" valueType="num">
                                      <p:cBhvr>
                                        <p:cTn id="24" dur="500"/>
                                        <p:tgtEl>
                                          <p:spTgt spid="6146"/>
                                        </p:tgtEl>
                                        <p:attrNameLst>
                                          <p:attrName>ppt_h</p:attrName>
                                        </p:attrNameLst>
                                      </p:cBhvr>
                                      <p:tavLst>
                                        <p:tav tm="0">
                                          <p:val>
                                            <p:strVal val="ppt_h"/>
                                          </p:val>
                                        </p:tav>
                                        <p:tav tm="100000">
                                          <p:val>
                                            <p:fltVal val="0"/>
                                          </p:val>
                                        </p:tav>
                                      </p:tavLst>
                                    </p:anim>
                                    <p:animEffect transition="out" filter="fade">
                                      <p:cBhvr>
                                        <p:cTn id="25" dur="500"/>
                                        <p:tgtEl>
                                          <p:spTgt spid="6146"/>
                                        </p:tgtEl>
                                      </p:cBhvr>
                                    </p:animEffect>
                                    <p:set>
                                      <p:cBhvr>
                                        <p:cTn id="26" dur="1" fill="hold">
                                          <p:stCondLst>
                                            <p:cond delay="499"/>
                                          </p:stCondLst>
                                        </p:cTn>
                                        <p:tgtEl>
                                          <p:spTgt spid="614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6147"/>
                                        </p:tgtEl>
                                        <p:attrNameLst>
                                          <p:attrName>style.visibility</p:attrName>
                                        </p:attrNameLst>
                                      </p:cBhvr>
                                      <p:to>
                                        <p:strVal val="visible"/>
                                      </p:to>
                                    </p:set>
                                    <p:anim calcmode="lin" valueType="num">
                                      <p:cBhvr>
                                        <p:cTn id="31" dur="500" fill="hold"/>
                                        <p:tgtEl>
                                          <p:spTgt spid="6147"/>
                                        </p:tgtEl>
                                        <p:attrNameLst>
                                          <p:attrName>ppt_w</p:attrName>
                                        </p:attrNameLst>
                                      </p:cBhvr>
                                      <p:tavLst>
                                        <p:tav tm="0">
                                          <p:val>
                                            <p:fltVal val="0"/>
                                          </p:val>
                                        </p:tav>
                                        <p:tav tm="100000">
                                          <p:val>
                                            <p:strVal val="#ppt_w"/>
                                          </p:val>
                                        </p:tav>
                                      </p:tavLst>
                                    </p:anim>
                                    <p:anim calcmode="lin" valueType="num">
                                      <p:cBhvr>
                                        <p:cTn id="32" dur="500" fill="hold"/>
                                        <p:tgtEl>
                                          <p:spTgt spid="6147"/>
                                        </p:tgtEl>
                                        <p:attrNameLst>
                                          <p:attrName>ppt_h</p:attrName>
                                        </p:attrNameLst>
                                      </p:cBhvr>
                                      <p:tavLst>
                                        <p:tav tm="0">
                                          <p:val>
                                            <p:fltVal val="0"/>
                                          </p:val>
                                        </p:tav>
                                        <p:tav tm="100000">
                                          <p:val>
                                            <p:strVal val="#ppt_h"/>
                                          </p:val>
                                        </p:tav>
                                      </p:tavLst>
                                    </p:anim>
                                    <p:animEffect transition="in" filter="fade">
                                      <p:cBhvr>
                                        <p:cTn id="33" dur="500"/>
                                        <p:tgtEl>
                                          <p:spTgt spid="6147"/>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nodeType="clickEffect">
                                  <p:stCondLst>
                                    <p:cond delay="0"/>
                                  </p:stCondLst>
                                  <p:childTnLst>
                                    <p:set>
                                      <p:cBhvr>
                                        <p:cTn id="37" dur="1" fill="hold">
                                          <p:stCondLst>
                                            <p:cond delay="0"/>
                                          </p:stCondLst>
                                        </p:cTn>
                                        <p:tgtEl>
                                          <p:spTgt spid="6148"/>
                                        </p:tgtEl>
                                        <p:attrNameLst>
                                          <p:attrName>style.visibility</p:attrName>
                                        </p:attrNameLst>
                                      </p:cBhvr>
                                      <p:to>
                                        <p:strVal val="visible"/>
                                      </p:to>
                                    </p:set>
                                    <p:anim calcmode="lin" valueType="num">
                                      <p:cBhvr>
                                        <p:cTn id="38" dur="500" fill="hold"/>
                                        <p:tgtEl>
                                          <p:spTgt spid="6148"/>
                                        </p:tgtEl>
                                        <p:attrNameLst>
                                          <p:attrName>ppt_w</p:attrName>
                                        </p:attrNameLst>
                                      </p:cBhvr>
                                      <p:tavLst>
                                        <p:tav tm="0">
                                          <p:val>
                                            <p:fltVal val="0"/>
                                          </p:val>
                                        </p:tav>
                                        <p:tav tm="100000">
                                          <p:val>
                                            <p:strVal val="#ppt_w"/>
                                          </p:val>
                                        </p:tav>
                                      </p:tavLst>
                                    </p:anim>
                                    <p:anim calcmode="lin" valueType="num">
                                      <p:cBhvr>
                                        <p:cTn id="39" dur="500" fill="hold"/>
                                        <p:tgtEl>
                                          <p:spTgt spid="6148"/>
                                        </p:tgtEl>
                                        <p:attrNameLst>
                                          <p:attrName>ppt_h</p:attrName>
                                        </p:attrNameLst>
                                      </p:cBhvr>
                                      <p:tavLst>
                                        <p:tav tm="0">
                                          <p:val>
                                            <p:fltVal val="0"/>
                                          </p:val>
                                        </p:tav>
                                        <p:tav tm="100000">
                                          <p:val>
                                            <p:strVal val="#ppt_h"/>
                                          </p:val>
                                        </p:tav>
                                      </p:tavLst>
                                    </p:anim>
                                    <p:animEffect transition="in" filter="fade">
                                      <p:cBhvr>
                                        <p:cTn id="40" dur="500"/>
                                        <p:tgtEl>
                                          <p:spTgt spid="6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r>
              <a:rPr lang="en-US" altLang="zh-CN" b="1" smtClean="0">
                <a:solidFill>
                  <a:schemeClr val="accent5">
                    <a:lumMod val="50000"/>
                  </a:schemeClr>
                </a:solidFill>
                <a:latin typeface="微软雅黑" pitchFamily="34" charset="-122"/>
                <a:ea typeface="微软雅黑" pitchFamily="34" charset="-122"/>
              </a:rPr>
              <a:t>—</a:t>
            </a:r>
            <a:r>
              <a:rPr lang="en-US" altLang="zh-CN" b="1">
                <a:solidFill>
                  <a:schemeClr val="accent5">
                    <a:lumMod val="50000"/>
                  </a:schemeClr>
                </a:solidFill>
                <a:latin typeface="微软雅黑" pitchFamily="34" charset="-122"/>
                <a:ea typeface="微软雅黑" pitchFamily="34" charset="-122"/>
              </a:rPr>
              <a:t>Annotation </a:t>
            </a:r>
            <a:r>
              <a:rPr lang="zh-CN" altLang="en-US" b="1" smtClean="0">
                <a:solidFill>
                  <a:schemeClr val="accent5">
                    <a:lumMod val="50000"/>
                  </a:schemeClr>
                </a:solidFill>
                <a:latin typeface="微软雅黑" pitchFamily="34" charset="-122"/>
                <a:ea typeface="微软雅黑" pitchFamily="34" charset="-122"/>
              </a:rPr>
              <a:t>标注和</a:t>
            </a:r>
            <a:r>
              <a:rPr lang="en-US" altLang="zh-CN" b="1" smtClean="0">
                <a:solidFill>
                  <a:schemeClr val="accent5">
                    <a:lumMod val="50000"/>
                  </a:schemeClr>
                </a:solidFill>
                <a:latin typeface="微软雅黑" pitchFamily="34" charset="-122"/>
                <a:ea typeface="微软雅黑" pitchFamily="34" charset="-122"/>
              </a:rPr>
              <a:t>Tick </a:t>
            </a:r>
            <a:r>
              <a:rPr lang="zh-CN" altLang="en-US" b="1" smtClean="0">
                <a:solidFill>
                  <a:schemeClr val="accent5">
                    <a:lumMod val="50000"/>
                  </a:schemeClr>
                </a:solidFill>
                <a:latin typeface="微软雅黑" pitchFamily="34" charset="-122"/>
                <a:ea typeface="微软雅黑" pitchFamily="34" charset="-122"/>
              </a:rPr>
              <a:t>透明度设置</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当图线中某些特殊地方需要标注时，我们可以</a:t>
            </a:r>
            <a:r>
              <a:rPr lang="zh-CN" altLang="en-US" sz="1600" smtClean="0">
                <a:solidFill>
                  <a:srgbClr val="4BACC6">
                    <a:lumMod val="75000"/>
                  </a:srgbClr>
                </a:solidFill>
                <a:latin typeface="微软雅黑" pitchFamily="34" charset="-122"/>
                <a:ea typeface="微软雅黑" pitchFamily="34" charset="-122"/>
              </a:rPr>
              <a:t>使用</a:t>
            </a:r>
            <a:r>
              <a:rPr lang="en-US" altLang="zh-CN" sz="1600" smtClean="0">
                <a:solidFill>
                  <a:srgbClr val="4BACC6">
                    <a:lumMod val="75000"/>
                  </a:srgbClr>
                </a:solidFill>
                <a:latin typeface="微软雅黑" pitchFamily="34" charset="-122"/>
                <a:ea typeface="微软雅黑" pitchFamily="34" charset="-122"/>
              </a:rPr>
              <a:t> Plot </a:t>
            </a:r>
            <a:r>
              <a:rPr lang="zh-CN" altLang="en-US" sz="1600" smtClean="0">
                <a:solidFill>
                  <a:srgbClr val="4BACC6">
                    <a:lumMod val="75000"/>
                  </a:srgbClr>
                </a:solidFill>
                <a:latin typeface="微软雅黑" pitchFamily="34" charset="-122"/>
                <a:ea typeface="微软雅黑" pitchFamily="34" charset="-122"/>
              </a:rPr>
              <a:t>子模中的 </a:t>
            </a:r>
            <a:r>
              <a:rPr lang="en-US" altLang="zh-CN" sz="1600" smtClean="0">
                <a:solidFill>
                  <a:srgbClr val="4BACC6">
                    <a:lumMod val="75000"/>
                  </a:srgbClr>
                </a:solidFill>
                <a:latin typeface="微软雅黑" pitchFamily="34" charset="-122"/>
                <a:ea typeface="微软雅黑" pitchFamily="34" charset="-122"/>
              </a:rPr>
              <a:t>annotate </a:t>
            </a:r>
            <a:r>
              <a:rPr lang="zh-CN" altLang="en-US" sz="1600" smtClean="0">
                <a:solidFill>
                  <a:srgbClr val="4BACC6">
                    <a:lumMod val="75000"/>
                  </a:srgbClr>
                </a:solidFill>
                <a:latin typeface="微软雅黑" pitchFamily="34" charset="-122"/>
                <a:ea typeface="微软雅黑" pitchFamily="34" charset="-122"/>
              </a:rPr>
              <a:t>和 </a:t>
            </a:r>
            <a:r>
              <a:rPr lang="en-US" altLang="zh-CN" sz="1600">
                <a:solidFill>
                  <a:srgbClr val="4BACC6">
                    <a:lumMod val="75000"/>
                  </a:srgbClr>
                </a:solidFill>
                <a:latin typeface="微软雅黑" pitchFamily="34" charset="-122"/>
                <a:ea typeface="微软雅黑" pitchFamily="34" charset="-122"/>
              </a:rPr>
              <a:t>text </a:t>
            </a:r>
            <a:r>
              <a:rPr lang="zh-CN" altLang="en-US" sz="1600" smtClean="0">
                <a:solidFill>
                  <a:srgbClr val="4BACC6">
                    <a:lumMod val="75000"/>
                  </a:srgbClr>
                </a:solidFill>
                <a:latin typeface="微软雅黑" pitchFamily="34" charset="-122"/>
                <a:ea typeface="微软雅黑" pitchFamily="34" charset="-122"/>
              </a:rPr>
              <a:t>方法来实现。</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比如：对前面的正、余弦曲线，希望在 </a:t>
            </a:r>
            <a:r>
              <a:rPr lang="en-US" altLang="zh-CN" sz="1600" smtClean="0">
                <a:solidFill>
                  <a:srgbClr val="4BACC6">
                    <a:lumMod val="75000"/>
                  </a:srgbClr>
                </a:solidFill>
                <a:latin typeface="微软雅黑" pitchFamily="34" charset="-122"/>
                <a:ea typeface="微软雅黑" pitchFamily="34" charset="-122"/>
              </a:rPr>
              <a:t>2π/3 </a:t>
            </a:r>
            <a:r>
              <a:rPr lang="zh-CN" altLang="en-US" sz="1600" smtClean="0">
                <a:solidFill>
                  <a:srgbClr val="4BACC6">
                    <a:lumMod val="75000"/>
                  </a:srgbClr>
                </a:solidFill>
                <a:latin typeface="微软雅黑" pitchFamily="34" charset="-122"/>
                <a:ea typeface="微软雅黑" pitchFamily="34" charset="-122"/>
              </a:rPr>
              <a:t>的位置给两条函数曲线作一条辅助线。具体做法如下：</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首先，我们在对应的函数图像位置上画一个点（</a:t>
            </a:r>
            <a:r>
              <a:rPr lang="en-US" altLang="zh-CN" sz="1600" smtClean="0">
                <a:solidFill>
                  <a:srgbClr val="4BACC6">
                    <a:lumMod val="75000"/>
                  </a:srgbClr>
                </a:solidFill>
                <a:latin typeface="微软雅黑" pitchFamily="34" charset="-122"/>
                <a:ea typeface="微软雅黑" pitchFamily="34" charset="-122"/>
              </a:rPr>
              <a:t>scatter</a:t>
            </a:r>
            <a:r>
              <a:rPr lang="zh-CN" altLang="en-US" sz="1600" smtClean="0">
                <a:solidFill>
                  <a:srgbClr val="4BACC6">
                    <a:lumMod val="75000"/>
                  </a:srgbClr>
                </a:solidFill>
                <a:latin typeface="微软雅黑" pitchFamily="34" charset="-122"/>
                <a:ea typeface="微软雅黑" pitchFamily="34" charset="-122"/>
              </a:rPr>
              <a:t>画点）；然后，向横轴引一条垂线，以虚线标记；最后，写上标签。有时为防标注被遮挡，还可以对</a:t>
            </a:r>
            <a:r>
              <a:rPr lang="en-US" altLang="zh-CN" sz="1600" smtClean="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轴 和 </a:t>
            </a:r>
            <a:r>
              <a:rPr lang="en-US" altLang="zh-CN" sz="1600">
                <a:solidFill>
                  <a:srgbClr val="4BACC6">
                    <a:lumMod val="75000"/>
                  </a:srgbClr>
                </a:solidFill>
                <a:latin typeface="微软雅黑" pitchFamily="34" charset="-122"/>
                <a:ea typeface="微软雅黑" pitchFamily="34" charset="-122"/>
              </a:rPr>
              <a:t>y</a:t>
            </a:r>
            <a:r>
              <a:rPr lang="zh-CN" altLang="en-US" sz="1600" smtClean="0">
                <a:solidFill>
                  <a:srgbClr val="4BACC6">
                    <a:lumMod val="75000"/>
                  </a:srgbClr>
                </a:solidFill>
                <a:latin typeface="微软雅黑" pitchFamily="34" charset="-122"/>
                <a:ea typeface="微软雅黑" pitchFamily="34" charset="-122"/>
              </a:rPr>
              <a:t>轴的</a:t>
            </a:r>
            <a:r>
              <a:rPr lang="zh-CN" altLang="en-US" sz="1600">
                <a:solidFill>
                  <a:srgbClr val="4BACC6">
                    <a:lumMod val="75000"/>
                  </a:srgbClr>
                </a:solidFill>
                <a:latin typeface="微软雅黑" pitchFamily="34" charset="-122"/>
                <a:ea typeface="微软雅黑" pitchFamily="34" charset="-122"/>
              </a:rPr>
              <a:t>刻度数字进行透明度设置（代码见下页</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3092605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9692" y="372784"/>
            <a:ext cx="5544616" cy="6112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849" y="1573849"/>
            <a:ext cx="4962302" cy="3710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45138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172"/>
                                        </p:tgtEl>
                                        <p:attrNameLst>
                                          <p:attrName>style.visibility</p:attrName>
                                        </p:attrNameLst>
                                      </p:cBhvr>
                                      <p:to>
                                        <p:strVal val="visible"/>
                                      </p:to>
                                    </p:set>
                                    <p:anim calcmode="lin" valueType="num">
                                      <p:cBhvr>
                                        <p:cTn id="7" dur="500" fill="hold"/>
                                        <p:tgtEl>
                                          <p:spTgt spid="7172"/>
                                        </p:tgtEl>
                                        <p:attrNameLst>
                                          <p:attrName>ppt_w</p:attrName>
                                        </p:attrNameLst>
                                      </p:cBhvr>
                                      <p:tavLst>
                                        <p:tav tm="0">
                                          <p:val>
                                            <p:fltVal val="0"/>
                                          </p:val>
                                        </p:tav>
                                        <p:tav tm="100000">
                                          <p:val>
                                            <p:strVal val="#ppt_w"/>
                                          </p:val>
                                        </p:tav>
                                      </p:tavLst>
                                    </p:anim>
                                    <p:anim calcmode="lin" valueType="num">
                                      <p:cBhvr>
                                        <p:cTn id="8" dur="500" fill="hold"/>
                                        <p:tgtEl>
                                          <p:spTgt spid="7172"/>
                                        </p:tgtEl>
                                        <p:attrNameLst>
                                          <p:attrName>ppt_h</p:attrName>
                                        </p:attrNameLst>
                                      </p:cBhvr>
                                      <p:tavLst>
                                        <p:tav tm="0">
                                          <p:val>
                                            <p:fltVal val="0"/>
                                          </p:val>
                                        </p:tav>
                                        <p:tav tm="100000">
                                          <p:val>
                                            <p:strVal val="#ppt_h"/>
                                          </p:val>
                                        </p:tav>
                                      </p:tavLst>
                                    </p:anim>
                                    <p:animEffect transition="in" filter="fade">
                                      <p:cBhvr>
                                        <p:cTn id="9" dur="500"/>
                                        <p:tgtEl>
                                          <p:spTgt spid="717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7172"/>
                                        </p:tgtEl>
                                        <p:attrNameLst>
                                          <p:attrName>ppt_w</p:attrName>
                                        </p:attrNameLst>
                                      </p:cBhvr>
                                      <p:tavLst>
                                        <p:tav tm="0">
                                          <p:val>
                                            <p:strVal val="ppt_w"/>
                                          </p:val>
                                        </p:tav>
                                        <p:tav tm="100000">
                                          <p:val>
                                            <p:fltVal val="0"/>
                                          </p:val>
                                        </p:tav>
                                      </p:tavLst>
                                    </p:anim>
                                    <p:anim calcmode="lin" valueType="num">
                                      <p:cBhvr>
                                        <p:cTn id="14" dur="500"/>
                                        <p:tgtEl>
                                          <p:spTgt spid="7172"/>
                                        </p:tgtEl>
                                        <p:attrNameLst>
                                          <p:attrName>ppt_h</p:attrName>
                                        </p:attrNameLst>
                                      </p:cBhvr>
                                      <p:tavLst>
                                        <p:tav tm="0">
                                          <p:val>
                                            <p:strVal val="ppt_h"/>
                                          </p:val>
                                        </p:tav>
                                        <p:tav tm="100000">
                                          <p:val>
                                            <p:fltVal val="0"/>
                                          </p:val>
                                        </p:tav>
                                      </p:tavLst>
                                    </p:anim>
                                    <p:animEffect transition="out" filter="fade">
                                      <p:cBhvr>
                                        <p:cTn id="15" dur="500"/>
                                        <p:tgtEl>
                                          <p:spTgt spid="7172"/>
                                        </p:tgtEl>
                                      </p:cBhvr>
                                    </p:animEffect>
                                    <p:set>
                                      <p:cBhvr>
                                        <p:cTn id="16" dur="1" fill="hold">
                                          <p:stCondLst>
                                            <p:cond delay="499"/>
                                          </p:stCondLst>
                                        </p:cTn>
                                        <p:tgtEl>
                                          <p:spTgt spid="7172"/>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7173"/>
                                        </p:tgtEl>
                                        <p:attrNameLst>
                                          <p:attrName>style.visibility</p:attrName>
                                        </p:attrNameLst>
                                      </p:cBhvr>
                                      <p:to>
                                        <p:strVal val="visible"/>
                                      </p:to>
                                    </p:set>
                                    <p:anim calcmode="lin" valueType="num">
                                      <p:cBhvr>
                                        <p:cTn id="21" dur="500" fill="hold"/>
                                        <p:tgtEl>
                                          <p:spTgt spid="7173"/>
                                        </p:tgtEl>
                                        <p:attrNameLst>
                                          <p:attrName>ppt_w</p:attrName>
                                        </p:attrNameLst>
                                      </p:cBhvr>
                                      <p:tavLst>
                                        <p:tav tm="0">
                                          <p:val>
                                            <p:fltVal val="0"/>
                                          </p:val>
                                        </p:tav>
                                        <p:tav tm="100000">
                                          <p:val>
                                            <p:strVal val="#ppt_w"/>
                                          </p:val>
                                        </p:tav>
                                      </p:tavLst>
                                    </p:anim>
                                    <p:anim calcmode="lin" valueType="num">
                                      <p:cBhvr>
                                        <p:cTn id="22" dur="500" fill="hold"/>
                                        <p:tgtEl>
                                          <p:spTgt spid="7173"/>
                                        </p:tgtEl>
                                        <p:attrNameLst>
                                          <p:attrName>ppt_h</p:attrName>
                                        </p:attrNameLst>
                                      </p:cBhvr>
                                      <p:tavLst>
                                        <p:tav tm="0">
                                          <p:val>
                                            <p:fltVal val="0"/>
                                          </p:val>
                                        </p:tav>
                                        <p:tav tm="100000">
                                          <p:val>
                                            <p:strVal val="#ppt_h"/>
                                          </p:val>
                                        </p:tav>
                                      </p:tavLst>
                                    </p:anim>
                                    <p:animEffect transition="in" filter="fade">
                                      <p:cBhvr>
                                        <p:cTn id="23" dur="500"/>
                                        <p:tgtEl>
                                          <p:spTgt spid="7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基本用法</a:t>
            </a:r>
            <a:r>
              <a:rPr lang="en-US" altLang="zh-CN" b="1" smtClean="0">
                <a:solidFill>
                  <a:schemeClr val="accent5">
                    <a:lumMod val="50000"/>
                  </a:schemeClr>
                </a:solidFill>
                <a:latin typeface="微软雅黑" pitchFamily="34" charset="-122"/>
                <a:ea typeface="微软雅黑" pitchFamily="34" charset="-122"/>
              </a:rPr>
              <a:t>—</a:t>
            </a:r>
            <a:r>
              <a:rPr lang="en-US" altLang="zh-CN" b="1">
                <a:solidFill>
                  <a:schemeClr val="accent5">
                    <a:lumMod val="50000"/>
                  </a:schemeClr>
                </a:solidFill>
                <a:latin typeface="微软雅黑" pitchFamily="34" charset="-122"/>
                <a:ea typeface="微软雅黑" pitchFamily="34" charset="-122"/>
              </a:rPr>
              <a:t>Annotation </a:t>
            </a:r>
            <a:r>
              <a:rPr lang="zh-CN" altLang="en-US" b="1" smtClean="0">
                <a:solidFill>
                  <a:schemeClr val="accent5">
                    <a:lumMod val="50000"/>
                  </a:schemeClr>
                </a:solidFill>
                <a:latin typeface="微软雅黑" pitchFamily="34" charset="-122"/>
                <a:ea typeface="微软雅黑" pitchFamily="34" charset="-122"/>
              </a:rPr>
              <a:t>标注和</a:t>
            </a:r>
            <a:r>
              <a:rPr lang="en-US" altLang="zh-CN" b="1" smtClean="0">
                <a:solidFill>
                  <a:schemeClr val="accent5">
                    <a:lumMod val="50000"/>
                  </a:schemeClr>
                </a:solidFill>
                <a:latin typeface="微软雅黑" pitchFamily="34" charset="-122"/>
                <a:ea typeface="微软雅黑" pitchFamily="34" charset="-122"/>
              </a:rPr>
              <a:t>Tick </a:t>
            </a:r>
            <a:r>
              <a:rPr lang="zh-CN" altLang="en-US" b="1">
                <a:solidFill>
                  <a:schemeClr val="accent5">
                    <a:lumMod val="50000"/>
                  </a:schemeClr>
                </a:solidFill>
                <a:latin typeface="微软雅黑" pitchFamily="34" charset="-122"/>
                <a:ea typeface="微软雅黑" pitchFamily="34" charset="-122"/>
              </a:rPr>
              <a:t>透明</a:t>
            </a:r>
            <a:r>
              <a:rPr lang="zh-CN" altLang="en-US" b="1" smtClean="0">
                <a:solidFill>
                  <a:schemeClr val="accent5">
                    <a:lumMod val="50000"/>
                  </a:schemeClr>
                </a:solidFill>
                <a:latin typeface="微软雅黑" pitchFamily="34" charset="-122"/>
                <a:ea typeface="微软雅黑" pitchFamily="34" charset="-122"/>
              </a:rPr>
              <a:t>度设置</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接下来我们再演示一下使用</a:t>
            </a:r>
            <a:r>
              <a:rPr lang="en-US" altLang="zh-CN" sz="1600" smtClean="0">
                <a:solidFill>
                  <a:srgbClr val="4BACC6">
                    <a:lumMod val="75000"/>
                  </a:srgbClr>
                </a:solidFill>
                <a:latin typeface="微软雅黑" pitchFamily="34" charset="-122"/>
                <a:ea typeface="微软雅黑" pitchFamily="34" charset="-122"/>
              </a:rPr>
              <a:t>text</a:t>
            </a:r>
            <a:r>
              <a:rPr lang="zh-CN" altLang="en-US" sz="1600" smtClean="0">
                <a:solidFill>
                  <a:srgbClr val="4BACC6">
                    <a:lumMod val="75000"/>
                  </a:srgbClr>
                </a:solidFill>
                <a:latin typeface="微软雅黑" pitchFamily="34" charset="-122"/>
                <a:ea typeface="微软雅黑" pitchFamily="34" charset="-122"/>
              </a:rPr>
              <a:t>函数来生成标注文字。</a:t>
            </a:r>
            <a:endParaRPr lang="en-US" altLang="zh-CN" sz="1600" smtClean="0">
              <a:solidFill>
                <a:srgbClr val="4BACC6">
                  <a:lumMod val="75000"/>
                </a:srgbClr>
              </a:solidFill>
              <a:latin typeface="微软雅黑" pitchFamily="34" charset="-122"/>
              <a:ea typeface="微软雅黑" pitchFamily="34" charset="-122"/>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0974" y="1988840"/>
            <a:ext cx="5702052" cy="4577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3877" y="2636912"/>
            <a:ext cx="5236245" cy="3089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26309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8194"/>
                                        </p:tgtEl>
                                        <p:attrNameLst>
                                          <p:attrName>style.visibility</p:attrName>
                                        </p:attrNameLst>
                                      </p:cBhvr>
                                      <p:to>
                                        <p:strVal val="visible"/>
                                      </p:to>
                                    </p:set>
                                    <p:anim calcmode="lin" valueType="num">
                                      <p:cBhvr>
                                        <p:cTn id="12" dur="500" fill="hold"/>
                                        <p:tgtEl>
                                          <p:spTgt spid="8194"/>
                                        </p:tgtEl>
                                        <p:attrNameLst>
                                          <p:attrName>ppt_w</p:attrName>
                                        </p:attrNameLst>
                                      </p:cBhvr>
                                      <p:tavLst>
                                        <p:tav tm="0">
                                          <p:val>
                                            <p:fltVal val="0"/>
                                          </p:val>
                                        </p:tav>
                                        <p:tav tm="100000">
                                          <p:val>
                                            <p:strVal val="#ppt_w"/>
                                          </p:val>
                                        </p:tav>
                                      </p:tavLst>
                                    </p:anim>
                                    <p:anim calcmode="lin" valueType="num">
                                      <p:cBhvr>
                                        <p:cTn id="13" dur="500" fill="hold"/>
                                        <p:tgtEl>
                                          <p:spTgt spid="8194"/>
                                        </p:tgtEl>
                                        <p:attrNameLst>
                                          <p:attrName>ppt_h</p:attrName>
                                        </p:attrNameLst>
                                      </p:cBhvr>
                                      <p:tavLst>
                                        <p:tav tm="0">
                                          <p:val>
                                            <p:fltVal val="0"/>
                                          </p:val>
                                        </p:tav>
                                        <p:tav tm="100000">
                                          <p:val>
                                            <p:strVal val="#ppt_h"/>
                                          </p:val>
                                        </p:tav>
                                      </p:tavLst>
                                    </p:anim>
                                    <p:animEffect transition="in" filter="fade">
                                      <p:cBhvr>
                                        <p:cTn id="14" dur="500"/>
                                        <p:tgtEl>
                                          <p:spTgt spid="8194"/>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8194"/>
                                        </p:tgtEl>
                                        <p:attrNameLst>
                                          <p:attrName>ppt_w</p:attrName>
                                        </p:attrNameLst>
                                      </p:cBhvr>
                                      <p:tavLst>
                                        <p:tav tm="0">
                                          <p:val>
                                            <p:strVal val="ppt_w"/>
                                          </p:val>
                                        </p:tav>
                                        <p:tav tm="100000">
                                          <p:val>
                                            <p:fltVal val="0"/>
                                          </p:val>
                                        </p:tav>
                                      </p:tavLst>
                                    </p:anim>
                                    <p:anim calcmode="lin" valueType="num">
                                      <p:cBhvr>
                                        <p:cTn id="19" dur="500"/>
                                        <p:tgtEl>
                                          <p:spTgt spid="8194"/>
                                        </p:tgtEl>
                                        <p:attrNameLst>
                                          <p:attrName>ppt_h</p:attrName>
                                        </p:attrNameLst>
                                      </p:cBhvr>
                                      <p:tavLst>
                                        <p:tav tm="0">
                                          <p:val>
                                            <p:strVal val="ppt_h"/>
                                          </p:val>
                                        </p:tav>
                                        <p:tav tm="100000">
                                          <p:val>
                                            <p:fltVal val="0"/>
                                          </p:val>
                                        </p:tav>
                                      </p:tavLst>
                                    </p:anim>
                                    <p:animEffect transition="out" filter="fade">
                                      <p:cBhvr>
                                        <p:cTn id="20" dur="500"/>
                                        <p:tgtEl>
                                          <p:spTgt spid="8194"/>
                                        </p:tgtEl>
                                      </p:cBhvr>
                                    </p:animEffect>
                                    <p:set>
                                      <p:cBhvr>
                                        <p:cTn id="21" dur="1" fill="hold">
                                          <p:stCondLst>
                                            <p:cond delay="499"/>
                                          </p:stCondLst>
                                        </p:cTn>
                                        <p:tgtEl>
                                          <p:spTgt spid="8194"/>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8195"/>
                                        </p:tgtEl>
                                        <p:attrNameLst>
                                          <p:attrName>style.visibility</p:attrName>
                                        </p:attrNameLst>
                                      </p:cBhvr>
                                      <p:to>
                                        <p:strVal val="visible"/>
                                      </p:to>
                                    </p:set>
                                    <p:anim calcmode="lin" valueType="num">
                                      <p:cBhvr>
                                        <p:cTn id="26" dur="500" fill="hold"/>
                                        <p:tgtEl>
                                          <p:spTgt spid="8195"/>
                                        </p:tgtEl>
                                        <p:attrNameLst>
                                          <p:attrName>ppt_w</p:attrName>
                                        </p:attrNameLst>
                                      </p:cBhvr>
                                      <p:tavLst>
                                        <p:tav tm="0">
                                          <p:val>
                                            <p:fltVal val="0"/>
                                          </p:val>
                                        </p:tav>
                                        <p:tav tm="100000">
                                          <p:val>
                                            <p:strVal val="#ppt_w"/>
                                          </p:val>
                                        </p:tav>
                                      </p:tavLst>
                                    </p:anim>
                                    <p:anim calcmode="lin" valueType="num">
                                      <p:cBhvr>
                                        <p:cTn id="27" dur="500" fill="hold"/>
                                        <p:tgtEl>
                                          <p:spTgt spid="8195"/>
                                        </p:tgtEl>
                                        <p:attrNameLst>
                                          <p:attrName>ppt_h</p:attrName>
                                        </p:attrNameLst>
                                      </p:cBhvr>
                                      <p:tavLst>
                                        <p:tav tm="0">
                                          <p:val>
                                            <p:fltVal val="0"/>
                                          </p:val>
                                        </p:tav>
                                        <p:tav tm="100000">
                                          <p:val>
                                            <p:strVal val="#ppt_h"/>
                                          </p:val>
                                        </p:tav>
                                      </p:tavLst>
                                    </p:anim>
                                    <p:animEffect transition="in" filter="fade">
                                      <p:cBhvr>
                                        <p:cTn id="28" dur="500"/>
                                        <p:tgtEl>
                                          <p:spTgt spid="8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绘制常用图表</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接下来我们分别介绍折线图、柱形图、条形图、散点图、气泡图、面积图、箱体图、饼图、环形图、热力图、雷达图、树地图、水平线和垂直线、组合图表以及双坐标轴图表，这十五种图表的作法。</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1664005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447645"/>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折线图</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折线图表示</a:t>
            </a:r>
            <a:r>
              <a:rPr lang="zh-CN" altLang="en-US" sz="1600">
                <a:solidFill>
                  <a:srgbClr val="4BACC6">
                    <a:lumMod val="75000"/>
                  </a:srgbClr>
                </a:solidFill>
                <a:latin typeface="微软雅黑" pitchFamily="34" charset="-122"/>
                <a:ea typeface="微软雅黑" pitchFamily="34" charset="-122"/>
              </a:rPr>
              <a:t>随着时间的推移某指标的变化趋势</a:t>
            </a:r>
            <a:r>
              <a:rPr lang="zh-CN" altLang="en-US" sz="1600" smtClean="0">
                <a:solidFill>
                  <a:srgbClr val="4BACC6">
                    <a:lumMod val="75000"/>
                  </a:srgbClr>
                </a:solidFill>
                <a:latin typeface="微软雅黑" pitchFamily="34" charset="-122"/>
                <a:ea typeface="微软雅黑" pitchFamily="34" charset="-122"/>
              </a:rPr>
              <a:t>。创建折线图的函数原型如下：</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参数说明：</a:t>
            </a:r>
            <a:endParaRPr lang="en-US" altLang="zh-CN" sz="1600" smtClean="0">
              <a:solidFill>
                <a:srgbClr val="4BACC6">
                  <a:lumMod val="75000"/>
                </a:srgbClr>
              </a:solidFill>
              <a:latin typeface="微软雅黑" pitchFamily="34" charset="-122"/>
              <a:ea typeface="微软雅黑" pitchFamily="34" charset="-122"/>
            </a:endParaRP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：横坐标数据</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y</a:t>
            </a:r>
            <a:r>
              <a:rPr lang="zh-CN" altLang="en-US" sz="1600">
                <a:solidFill>
                  <a:srgbClr val="4BACC6">
                    <a:lumMod val="75000"/>
                  </a:srgbClr>
                </a:solidFill>
                <a:latin typeface="微软雅黑" pitchFamily="34" charset="-122"/>
                <a:ea typeface="微软雅黑" pitchFamily="34" charset="-122"/>
              </a:rPr>
              <a:t>：纵坐标数据</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linestyle</a:t>
            </a:r>
            <a:r>
              <a:rPr lang="zh-CN" altLang="en-US" sz="1600">
                <a:solidFill>
                  <a:srgbClr val="4BACC6">
                    <a:lumMod val="75000"/>
                  </a:srgbClr>
                </a:solidFill>
                <a:latin typeface="微软雅黑" pitchFamily="34" charset="-122"/>
                <a:ea typeface="微软雅黑" pitchFamily="34" charset="-122"/>
              </a:rPr>
              <a:t>：线条样式（</a:t>
            </a:r>
            <a:r>
              <a:rPr lang="en-US" altLang="zh-CN" sz="1600">
                <a:solidFill>
                  <a:srgbClr val="4BACC6">
                    <a:lumMod val="75000"/>
                  </a:srgbClr>
                </a:solidFill>
                <a:latin typeface="微软雅黑" pitchFamily="34" charset="-122"/>
                <a:ea typeface="微软雅黑" pitchFamily="34" charset="-122"/>
              </a:rPr>
              <a:t>'-' , '.' , '-.' , '--' </a:t>
            </a:r>
            <a:r>
              <a:rPr lang="zh-CN" altLang="en-US" sz="1600">
                <a:solidFill>
                  <a:srgbClr val="4BACC6">
                    <a:lumMod val="75000"/>
                  </a:srgbClr>
                </a:solidFill>
                <a:latin typeface="微软雅黑" pitchFamily="34" charset="-122"/>
                <a:ea typeface="微软雅黑" pitchFamily="34" charset="-122"/>
              </a:rPr>
              <a:t>等</a:t>
            </a:r>
            <a:r>
              <a:rPr lang="en-US" altLang="zh-CN" sz="1600">
                <a:solidFill>
                  <a:srgbClr val="4BACC6">
                    <a:lumMod val="75000"/>
                  </a:srgbClr>
                </a:solidFill>
                <a:latin typeface="微软雅黑" pitchFamily="34" charset="-122"/>
                <a:ea typeface="微软雅黑" pitchFamily="34" charset="-122"/>
              </a:rPr>
              <a:t>)</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linewidth</a:t>
            </a:r>
            <a:r>
              <a:rPr lang="zh-CN" altLang="en-US" sz="1600">
                <a:solidFill>
                  <a:srgbClr val="4BACC6">
                    <a:lumMod val="75000"/>
                  </a:srgbClr>
                </a:solidFill>
                <a:latin typeface="微软雅黑" pitchFamily="34" charset="-122"/>
                <a:ea typeface="微软雅黑" pitchFamily="34" charset="-122"/>
              </a:rPr>
              <a:t>：线条宽度</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marker</a:t>
            </a:r>
            <a:r>
              <a:rPr lang="zh-CN" altLang="en-US" sz="1600">
                <a:solidFill>
                  <a:srgbClr val="4BACC6">
                    <a:lumMod val="75000"/>
                  </a:srgbClr>
                </a:solidFill>
                <a:latin typeface="微软雅黑" pitchFamily="34" charset="-122"/>
                <a:ea typeface="微软雅黑" pitchFamily="34" charset="-122"/>
              </a:rPr>
              <a:t>：节点样式</a:t>
            </a:r>
            <a:r>
              <a:rPr lang="en-US" altLang="zh-CN" sz="1600">
                <a:solidFill>
                  <a:srgbClr val="4BACC6">
                    <a:lumMod val="75000"/>
                  </a:srgbClr>
                </a:solidFill>
                <a:latin typeface="微软雅黑" pitchFamily="34" charset="-122"/>
                <a:ea typeface="微软雅黑" pitchFamily="34" charset="-122"/>
              </a:rPr>
              <a:t>('o'</a:t>
            </a:r>
            <a:r>
              <a:rPr lang="zh-CN" altLang="en-US" sz="1600">
                <a:solidFill>
                  <a:srgbClr val="4BACC6">
                    <a:lumMod val="75000"/>
                  </a:srgbClr>
                </a:solidFill>
                <a:latin typeface="微软雅黑" pitchFamily="34" charset="-122"/>
                <a:ea typeface="微软雅黑" pitchFamily="34" charset="-122"/>
              </a:rPr>
              <a:t>圈标记 </a:t>
            </a:r>
            <a:r>
              <a:rPr lang="en-US" altLang="zh-CN" sz="1600">
                <a:solidFill>
                  <a:srgbClr val="4BACC6">
                    <a:lumMod val="75000"/>
                  </a:srgbClr>
                </a:solidFill>
                <a:latin typeface="微软雅黑" pitchFamily="34" charset="-122"/>
                <a:ea typeface="微软雅黑" pitchFamily="34" charset="-122"/>
              </a:rPr>
              <a:t>, '.'</a:t>
            </a:r>
            <a:r>
              <a:rPr lang="zh-CN" altLang="en-US" sz="1600">
                <a:solidFill>
                  <a:srgbClr val="4BACC6">
                    <a:lumMod val="75000"/>
                  </a:srgbClr>
                </a:solidFill>
                <a:latin typeface="微软雅黑" pitchFamily="34" charset="-122"/>
                <a:ea typeface="微软雅黑" pitchFamily="34" charset="-122"/>
              </a:rPr>
              <a:t>点标记 </a:t>
            </a:r>
            <a:r>
              <a:rPr lang="en-US" altLang="zh-CN" sz="1600">
                <a:solidFill>
                  <a:srgbClr val="4BACC6">
                    <a:lumMod val="75000"/>
                  </a:srgbClr>
                </a:solidFill>
                <a:latin typeface="微软雅黑" pitchFamily="34" charset="-122"/>
                <a:ea typeface="微软雅黑" pitchFamily="34" charset="-122"/>
              </a:rPr>
              <a:t>, 'v'</a:t>
            </a:r>
            <a:r>
              <a:rPr lang="zh-CN" altLang="en-US" sz="1600">
                <a:solidFill>
                  <a:srgbClr val="4BACC6">
                    <a:lumMod val="75000"/>
                  </a:srgbClr>
                </a:solidFill>
                <a:latin typeface="微软雅黑" pitchFamily="34" charset="-122"/>
                <a:ea typeface="微软雅黑" pitchFamily="34" charset="-122"/>
              </a:rPr>
              <a:t>下三角 </a:t>
            </a:r>
            <a:r>
              <a:rPr lang="en-US" altLang="zh-CN" sz="1600">
                <a:solidFill>
                  <a:srgbClr val="4BACC6">
                    <a:lumMod val="75000"/>
                  </a:srgbClr>
                </a:solidFill>
                <a:latin typeface="微软雅黑" pitchFamily="34" charset="-122"/>
                <a:ea typeface="微软雅黑" pitchFamily="34" charset="-122"/>
              </a:rPr>
              <a:t>, '^'</a:t>
            </a:r>
            <a:r>
              <a:rPr lang="zh-CN" altLang="en-US" sz="1600">
                <a:solidFill>
                  <a:srgbClr val="4BACC6">
                    <a:lumMod val="75000"/>
                  </a:srgbClr>
                </a:solidFill>
                <a:latin typeface="微软雅黑" pitchFamily="34" charset="-122"/>
                <a:ea typeface="微软雅黑" pitchFamily="34" charset="-122"/>
              </a:rPr>
              <a:t>上三角 </a:t>
            </a:r>
            <a:r>
              <a:rPr lang="en-US" altLang="zh-CN" sz="1600">
                <a:solidFill>
                  <a:srgbClr val="4BACC6">
                    <a:lumMod val="75000"/>
                  </a:srgbClr>
                </a:solidFill>
                <a:latin typeface="微软雅黑" pitchFamily="34" charset="-122"/>
                <a:ea typeface="微软雅黑" pitchFamily="34" charset="-122"/>
              </a:rPr>
              <a:t>, 's'</a:t>
            </a:r>
            <a:r>
              <a:rPr lang="zh-CN" altLang="en-US" sz="1600">
                <a:solidFill>
                  <a:srgbClr val="4BACC6">
                    <a:lumMod val="75000"/>
                  </a:srgbClr>
                </a:solidFill>
                <a:latin typeface="微软雅黑" pitchFamily="34" charset="-122"/>
                <a:ea typeface="微软雅黑" pitchFamily="34" charset="-122"/>
              </a:rPr>
              <a:t>正方形等</a:t>
            </a:r>
            <a:r>
              <a:rPr lang="en-US" altLang="zh-CN" sz="1600">
                <a:solidFill>
                  <a:srgbClr val="4BACC6">
                    <a:lumMod val="75000"/>
                  </a:srgbClr>
                </a:solidFill>
                <a:latin typeface="微软雅黑" pitchFamily="34" charset="-122"/>
                <a:ea typeface="微软雅黑" pitchFamily="34" charset="-122"/>
              </a:rPr>
              <a:t>)</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markersize</a:t>
            </a:r>
            <a:r>
              <a:rPr lang="zh-CN" altLang="en-US" sz="1600">
                <a:solidFill>
                  <a:srgbClr val="4BACC6">
                    <a:lumMod val="75000"/>
                  </a:srgbClr>
                </a:solidFill>
                <a:latin typeface="微软雅黑" pitchFamily="34" charset="-122"/>
                <a:ea typeface="微软雅黑" pitchFamily="34" charset="-122"/>
              </a:rPr>
              <a:t>：节点大小</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markeredgecolor</a:t>
            </a:r>
            <a:r>
              <a:rPr lang="zh-CN" altLang="en-US" sz="1600">
                <a:solidFill>
                  <a:srgbClr val="4BACC6">
                    <a:lumMod val="75000"/>
                  </a:srgbClr>
                </a:solidFill>
                <a:latin typeface="微软雅黑" pitchFamily="34" charset="-122"/>
                <a:ea typeface="微软雅黑" pitchFamily="34" charset="-122"/>
              </a:rPr>
              <a:t>：标记外边颜色</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markeredgewidth</a:t>
            </a:r>
            <a:r>
              <a:rPr lang="zh-CN" altLang="en-US" sz="1600">
                <a:solidFill>
                  <a:srgbClr val="4BACC6">
                    <a:lumMod val="75000"/>
                  </a:srgbClr>
                </a:solidFill>
                <a:latin typeface="微软雅黑" pitchFamily="34" charset="-122"/>
                <a:ea typeface="微软雅黑" pitchFamily="34" charset="-122"/>
              </a:rPr>
              <a:t>：标记外边线宽</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markerfacecolor</a:t>
            </a:r>
            <a:r>
              <a:rPr lang="zh-CN" altLang="en-US" sz="1600">
                <a:solidFill>
                  <a:srgbClr val="4BACC6">
                    <a:lumMod val="75000"/>
                  </a:srgbClr>
                </a:solidFill>
                <a:latin typeface="微软雅黑" pitchFamily="34" charset="-122"/>
                <a:ea typeface="微软雅黑" pitchFamily="34" charset="-122"/>
              </a:rPr>
              <a:t>：标记填充颜色</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label</a:t>
            </a:r>
            <a:r>
              <a:rPr lang="zh-CN" altLang="en-US" sz="1600">
                <a:solidFill>
                  <a:srgbClr val="4BACC6">
                    <a:lumMod val="75000"/>
                  </a:srgbClr>
                </a:solidFill>
                <a:latin typeface="微软雅黑" pitchFamily="34" charset="-122"/>
                <a:ea typeface="微软雅黑" pitchFamily="34" charset="-122"/>
              </a:rPr>
              <a:t>：图例名称</a:t>
            </a:r>
          </a:p>
        </p:txBody>
      </p:sp>
      <p:sp>
        <p:nvSpPr>
          <p:cNvPr id="4" name="TextBox 3"/>
          <p:cNvSpPr txBox="1"/>
          <p:nvPr/>
        </p:nvSpPr>
        <p:spPr>
          <a:xfrm>
            <a:off x="2120047" y="1916832"/>
            <a:ext cx="4903907" cy="415498"/>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plt.plot(x,y,color,linestyle,linewidth,marker,markersize</a:t>
            </a:r>
            <a:r>
              <a:rPr lang="en-US" altLang="zh-CN" sz="1050" smtClean="0">
                <a:solidFill>
                  <a:srgbClr val="0070C0"/>
                </a:solidFill>
                <a:latin typeface="Consolas" pitchFamily="49" charset="0"/>
                <a:cs typeface="Consolas" pitchFamily="49" charset="0"/>
              </a:rPr>
              <a:t>,</a:t>
            </a:r>
          </a:p>
          <a:p>
            <a:r>
              <a:rPr lang="en-US" altLang="zh-CN" sz="1050">
                <a:solidFill>
                  <a:srgbClr val="0070C0"/>
                </a:solidFill>
                <a:latin typeface="Consolas" pitchFamily="49" charset="0"/>
                <a:cs typeface="Consolas" pitchFamily="49" charset="0"/>
              </a:rPr>
              <a:t> </a:t>
            </a:r>
            <a:r>
              <a:rPr lang="en-US" altLang="zh-CN" sz="1050" smtClean="0">
                <a:solidFill>
                  <a:srgbClr val="0070C0"/>
                </a:solidFill>
                <a:latin typeface="Consolas" pitchFamily="49" charset="0"/>
                <a:cs typeface="Consolas" pitchFamily="49" charset="0"/>
              </a:rPr>
              <a:t>        markeredgecolor,markeredgewidth,markerfacecolor,label)</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1967994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0" dur="500"/>
                                        <p:tgtEl>
                                          <p:spTgt spid="5">
                                            <p:txEl>
                                              <p:pRg st="5" end="5"/>
                                            </p:txEl>
                                          </p:spTgt>
                                        </p:tgtEl>
                                      </p:cBhvr>
                                    </p:animEffect>
                                  </p:childTnLst>
                                </p:cTn>
                              </p:par>
                              <p:par>
                                <p:cTn id="31" presetID="14" presetClass="entr" presetSubtype="10" fill="hold" nodeType="with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3" dur="500"/>
                                        <p:tgtEl>
                                          <p:spTgt spid="5">
                                            <p:txEl>
                                              <p:pRg st="6" end="6"/>
                                            </p:txEl>
                                          </p:spTgt>
                                        </p:tgtEl>
                                      </p:cBhvr>
                                    </p:animEffect>
                                  </p:childTnLst>
                                </p:cTn>
                              </p:par>
                              <p:par>
                                <p:cTn id="34" presetID="14" presetClass="entr" presetSubtype="10" fill="hold" nodeType="withEffect">
                                  <p:stCondLst>
                                    <p:cond delay="0"/>
                                  </p:stCondLst>
                                  <p:childTnLst>
                                    <p:set>
                                      <p:cBhvr>
                                        <p:cTn id="35"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6" dur="500"/>
                                        <p:tgtEl>
                                          <p:spTgt spid="5">
                                            <p:txEl>
                                              <p:pRg st="7" end="7"/>
                                            </p:txEl>
                                          </p:spTgt>
                                        </p:tgtEl>
                                      </p:cBhvr>
                                    </p:animEffect>
                                  </p:childTnLst>
                                </p:cTn>
                              </p:par>
                              <p:par>
                                <p:cTn id="37" presetID="14" presetClass="entr" presetSubtype="10" fill="hold" nodeType="with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randombar(horizontal)">
                                      <p:cBhvr>
                                        <p:cTn id="39" dur="500"/>
                                        <p:tgtEl>
                                          <p:spTgt spid="5">
                                            <p:txEl>
                                              <p:pRg st="8" end="8"/>
                                            </p:txEl>
                                          </p:spTgt>
                                        </p:tgtEl>
                                      </p:cBhvr>
                                    </p:animEffect>
                                  </p:childTnLst>
                                </p:cTn>
                              </p:par>
                              <p:par>
                                <p:cTn id="40" presetID="14" presetClass="entr" presetSubtype="10" fill="hold" nodeType="withEffect">
                                  <p:stCondLst>
                                    <p:cond delay="0"/>
                                  </p:stCondLst>
                                  <p:childTnLst>
                                    <p:set>
                                      <p:cBhvr>
                                        <p:cTn id="41" dur="1" fill="hold">
                                          <p:stCondLst>
                                            <p:cond delay="0"/>
                                          </p:stCondLst>
                                        </p:cTn>
                                        <p:tgtEl>
                                          <p:spTgt spid="5">
                                            <p:txEl>
                                              <p:pRg st="9" end="9"/>
                                            </p:txEl>
                                          </p:spTgt>
                                        </p:tgtEl>
                                        <p:attrNameLst>
                                          <p:attrName>style.visibility</p:attrName>
                                        </p:attrNameLst>
                                      </p:cBhvr>
                                      <p:to>
                                        <p:strVal val="visible"/>
                                      </p:to>
                                    </p:set>
                                    <p:animEffect transition="in" filter="randombar(horizontal)">
                                      <p:cBhvr>
                                        <p:cTn id="42" dur="500"/>
                                        <p:tgtEl>
                                          <p:spTgt spid="5">
                                            <p:txEl>
                                              <p:pRg st="9" end="9"/>
                                            </p:txEl>
                                          </p:spTgt>
                                        </p:tgtEl>
                                      </p:cBhvr>
                                    </p:animEffect>
                                  </p:childTnLst>
                                </p:cTn>
                              </p:par>
                              <p:par>
                                <p:cTn id="43" presetID="14" presetClass="entr" presetSubtype="10" fill="hold" nodeType="withEffect">
                                  <p:stCondLst>
                                    <p:cond delay="0"/>
                                  </p:stCondLst>
                                  <p:childTnLst>
                                    <p:set>
                                      <p:cBhvr>
                                        <p:cTn id="44" dur="1" fill="hold">
                                          <p:stCondLst>
                                            <p:cond delay="0"/>
                                          </p:stCondLst>
                                        </p:cTn>
                                        <p:tgtEl>
                                          <p:spTgt spid="5">
                                            <p:txEl>
                                              <p:pRg st="10" end="10"/>
                                            </p:txEl>
                                          </p:spTgt>
                                        </p:tgtEl>
                                        <p:attrNameLst>
                                          <p:attrName>style.visibility</p:attrName>
                                        </p:attrNameLst>
                                      </p:cBhvr>
                                      <p:to>
                                        <p:strVal val="visible"/>
                                      </p:to>
                                    </p:set>
                                    <p:animEffect transition="in" filter="randombar(horizontal)">
                                      <p:cBhvr>
                                        <p:cTn id="45" dur="500"/>
                                        <p:tgtEl>
                                          <p:spTgt spid="5">
                                            <p:txEl>
                                              <p:pRg st="10" end="10"/>
                                            </p:txEl>
                                          </p:spTgt>
                                        </p:tgtEl>
                                      </p:cBhvr>
                                    </p:animEffect>
                                  </p:childTnLst>
                                </p:cTn>
                              </p:par>
                              <p:par>
                                <p:cTn id="46" presetID="14" presetClass="entr" presetSubtype="10" fill="hold" nodeType="withEffect">
                                  <p:stCondLst>
                                    <p:cond delay="0"/>
                                  </p:stCondLst>
                                  <p:childTnLst>
                                    <p:set>
                                      <p:cBhvr>
                                        <p:cTn id="47" dur="1" fill="hold">
                                          <p:stCondLst>
                                            <p:cond delay="0"/>
                                          </p:stCondLst>
                                        </p:cTn>
                                        <p:tgtEl>
                                          <p:spTgt spid="5">
                                            <p:txEl>
                                              <p:pRg st="11" end="11"/>
                                            </p:txEl>
                                          </p:spTgt>
                                        </p:tgtEl>
                                        <p:attrNameLst>
                                          <p:attrName>style.visibility</p:attrName>
                                        </p:attrNameLst>
                                      </p:cBhvr>
                                      <p:to>
                                        <p:strVal val="visible"/>
                                      </p:to>
                                    </p:set>
                                    <p:animEffect transition="in" filter="randombar(horizontal)">
                                      <p:cBhvr>
                                        <p:cTn id="48" dur="500"/>
                                        <p:tgtEl>
                                          <p:spTgt spid="5">
                                            <p:txEl>
                                              <p:pRg st="11" end="11"/>
                                            </p:txEl>
                                          </p:spTgt>
                                        </p:tgtEl>
                                      </p:cBhvr>
                                    </p:animEffect>
                                  </p:childTnLst>
                                </p:cTn>
                              </p:par>
                              <p:par>
                                <p:cTn id="49" presetID="14" presetClass="entr" presetSubtype="10" fill="hold" nodeType="withEffect">
                                  <p:stCondLst>
                                    <p:cond delay="0"/>
                                  </p:stCondLst>
                                  <p:childTnLst>
                                    <p:set>
                                      <p:cBhvr>
                                        <p:cTn id="50" dur="1" fill="hold">
                                          <p:stCondLst>
                                            <p:cond delay="0"/>
                                          </p:stCondLst>
                                        </p:cTn>
                                        <p:tgtEl>
                                          <p:spTgt spid="5">
                                            <p:txEl>
                                              <p:pRg st="12" end="12"/>
                                            </p:txEl>
                                          </p:spTgt>
                                        </p:tgtEl>
                                        <p:attrNameLst>
                                          <p:attrName>style.visibility</p:attrName>
                                        </p:attrNameLst>
                                      </p:cBhvr>
                                      <p:to>
                                        <p:strVal val="visible"/>
                                      </p:to>
                                    </p:set>
                                    <p:animEffect transition="in" filter="randombar(horizontal)">
                                      <p:cBhvr>
                                        <p:cTn id="51" dur="500"/>
                                        <p:tgtEl>
                                          <p:spTgt spid="5">
                                            <p:txEl>
                                              <p:pRg st="12" end="12"/>
                                            </p:txEl>
                                          </p:spTgt>
                                        </p:tgtEl>
                                      </p:cBhvr>
                                    </p:animEffect>
                                  </p:childTnLst>
                                </p:cTn>
                              </p:par>
                              <p:par>
                                <p:cTn id="52" presetID="14" presetClass="entr" presetSubtype="10" fill="hold" nodeType="withEffect">
                                  <p:stCondLst>
                                    <p:cond delay="0"/>
                                  </p:stCondLst>
                                  <p:childTnLst>
                                    <p:set>
                                      <p:cBhvr>
                                        <p:cTn id="53" dur="1" fill="hold">
                                          <p:stCondLst>
                                            <p:cond delay="0"/>
                                          </p:stCondLst>
                                        </p:cTn>
                                        <p:tgtEl>
                                          <p:spTgt spid="5">
                                            <p:txEl>
                                              <p:pRg st="13" end="13"/>
                                            </p:txEl>
                                          </p:spTgt>
                                        </p:tgtEl>
                                        <p:attrNameLst>
                                          <p:attrName>style.visibility</p:attrName>
                                        </p:attrNameLst>
                                      </p:cBhvr>
                                      <p:to>
                                        <p:strVal val="visible"/>
                                      </p:to>
                                    </p:set>
                                    <p:animEffect transition="in" filter="randombar(horizontal)">
                                      <p:cBhvr>
                                        <p:cTn id="54"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折线图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024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9262" y="1918569"/>
            <a:ext cx="5705475" cy="348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6378" y="1909152"/>
            <a:ext cx="4751244" cy="3641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35911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44"/>
                                        </p:tgtEl>
                                        <p:attrNameLst>
                                          <p:attrName>style.visibility</p:attrName>
                                        </p:attrNameLst>
                                      </p:cBhvr>
                                      <p:to>
                                        <p:strVal val="visible"/>
                                      </p:to>
                                    </p:set>
                                    <p:anim calcmode="lin" valueType="num">
                                      <p:cBhvr>
                                        <p:cTn id="12" dur="500" fill="hold"/>
                                        <p:tgtEl>
                                          <p:spTgt spid="10244"/>
                                        </p:tgtEl>
                                        <p:attrNameLst>
                                          <p:attrName>ppt_w</p:attrName>
                                        </p:attrNameLst>
                                      </p:cBhvr>
                                      <p:tavLst>
                                        <p:tav tm="0">
                                          <p:val>
                                            <p:fltVal val="0"/>
                                          </p:val>
                                        </p:tav>
                                        <p:tav tm="100000">
                                          <p:val>
                                            <p:strVal val="#ppt_w"/>
                                          </p:val>
                                        </p:tav>
                                      </p:tavLst>
                                    </p:anim>
                                    <p:anim calcmode="lin" valueType="num">
                                      <p:cBhvr>
                                        <p:cTn id="13" dur="500" fill="hold"/>
                                        <p:tgtEl>
                                          <p:spTgt spid="10244"/>
                                        </p:tgtEl>
                                        <p:attrNameLst>
                                          <p:attrName>ppt_h</p:attrName>
                                        </p:attrNameLst>
                                      </p:cBhvr>
                                      <p:tavLst>
                                        <p:tav tm="0">
                                          <p:val>
                                            <p:fltVal val="0"/>
                                          </p:val>
                                        </p:tav>
                                        <p:tav tm="100000">
                                          <p:val>
                                            <p:strVal val="#ppt_h"/>
                                          </p:val>
                                        </p:tav>
                                      </p:tavLst>
                                    </p:anim>
                                    <p:animEffect transition="in" filter="fade">
                                      <p:cBhvr>
                                        <p:cTn id="14" dur="500"/>
                                        <p:tgtEl>
                                          <p:spTgt spid="10244"/>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0244"/>
                                        </p:tgtEl>
                                        <p:attrNameLst>
                                          <p:attrName>ppt_w</p:attrName>
                                        </p:attrNameLst>
                                      </p:cBhvr>
                                      <p:tavLst>
                                        <p:tav tm="0">
                                          <p:val>
                                            <p:strVal val="ppt_w"/>
                                          </p:val>
                                        </p:tav>
                                        <p:tav tm="100000">
                                          <p:val>
                                            <p:fltVal val="0"/>
                                          </p:val>
                                        </p:tav>
                                      </p:tavLst>
                                    </p:anim>
                                    <p:anim calcmode="lin" valueType="num">
                                      <p:cBhvr>
                                        <p:cTn id="19" dur="500"/>
                                        <p:tgtEl>
                                          <p:spTgt spid="10244"/>
                                        </p:tgtEl>
                                        <p:attrNameLst>
                                          <p:attrName>ppt_h</p:attrName>
                                        </p:attrNameLst>
                                      </p:cBhvr>
                                      <p:tavLst>
                                        <p:tav tm="0">
                                          <p:val>
                                            <p:strVal val="ppt_h"/>
                                          </p:val>
                                        </p:tav>
                                        <p:tav tm="100000">
                                          <p:val>
                                            <p:fltVal val="0"/>
                                          </p:val>
                                        </p:tav>
                                      </p:tavLst>
                                    </p:anim>
                                    <p:animEffect transition="out" filter="fade">
                                      <p:cBhvr>
                                        <p:cTn id="20" dur="500"/>
                                        <p:tgtEl>
                                          <p:spTgt spid="10244"/>
                                        </p:tgtEl>
                                      </p:cBhvr>
                                    </p:animEffect>
                                    <p:set>
                                      <p:cBhvr>
                                        <p:cTn id="21" dur="1" fill="hold">
                                          <p:stCondLst>
                                            <p:cond delay="499"/>
                                          </p:stCondLst>
                                        </p:cTn>
                                        <p:tgtEl>
                                          <p:spTgt spid="10244"/>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0243"/>
                                        </p:tgtEl>
                                        <p:attrNameLst>
                                          <p:attrName>style.visibility</p:attrName>
                                        </p:attrNameLst>
                                      </p:cBhvr>
                                      <p:to>
                                        <p:strVal val="visible"/>
                                      </p:to>
                                    </p:set>
                                    <p:anim calcmode="lin" valueType="num">
                                      <p:cBhvr>
                                        <p:cTn id="26" dur="500" fill="hold"/>
                                        <p:tgtEl>
                                          <p:spTgt spid="10243"/>
                                        </p:tgtEl>
                                        <p:attrNameLst>
                                          <p:attrName>ppt_w</p:attrName>
                                        </p:attrNameLst>
                                      </p:cBhvr>
                                      <p:tavLst>
                                        <p:tav tm="0">
                                          <p:val>
                                            <p:fltVal val="0"/>
                                          </p:val>
                                        </p:tav>
                                        <p:tav tm="100000">
                                          <p:val>
                                            <p:strVal val="#ppt_w"/>
                                          </p:val>
                                        </p:tav>
                                      </p:tavLst>
                                    </p:anim>
                                    <p:anim calcmode="lin" valueType="num">
                                      <p:cBhvr>
                                        <p:cTn id="27" dur="500" fill="hold"/>
                                        <p:tgtEl>
                                          <p:spTgt spid="10243"/>
                                        </p:tgtEl>
                                        <p:attrNameLst>
                                          <p:attrName>ppt_h</p:attrName>
                                        </p:attrNameLst>
                                      </p:cBhvr>
                                      <p:tavLst>
                                        <p:tav tm="0">
                                          <p:val>
                                            <p:fltVal val="0"/>
                                          </p:val>
                                        </p:tav>
                                        <p:tav tm="100000">
                                          <p:val>
                                            <p:strVal val="#ppt_h"/>
                                          </p:val>
                                        </p:tav>
                                      </p:tavLst>
                                    </p:anim>
                                    <p:animEffect transition="in" filter="fade">
                                      <p:cBhvr>
                                        <p:cTn id="28" dur="500"/>
                                        <p:tgtEl>
                                          <p:spTgt spid="10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339650"/>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柱形图</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柱形图用于比较不同类别之间的数据</a:t>
            </a:r>
            <a:r>
              <a:rPr lang="zh-CN" altLang="en-US" sz="1600" smtClean="0">
                <a:solidFill>
                  <a:srgbClr val="4BACC6">
                    <a:lumMod val="75000"/>
                  </a:srgbClr>
                </a:solidFill>
                <a:latin typeface="微软雅黑" pitchFamily="34" charset="-122"/>
                <a:ea typeface="微软雅黑" pitchFamily="34" charset="-122"/>
              </a:rPr>
              <a:t>情况。创建</a:t>
            </a:r>
            <a:r>
              <a:rPr lang="zh-CN" altLang="en-US" sz="1600">
                <a:solidFill>
                  <a:srgbClr val="4BACC6">
                    <a:lumMod val="75000"/>
                  </a:srgbClr>
                </a:solidFill>
                <a:latin typeface="微软雅黑" pitchFamily="34" charset="-122"/>
                <a:ea typeface="微软雅黑" pitchFamily="34" charset="-122"/>
              </a:rPr>
              <a:t>柱形</a:t>
            </a:r>
            <a:r>
              <a:rPr lang="zh-CN" altLang="en-US" sz="1600" smtClean="0">
                <a:solidFill>
                  <a:srgbClr val="4BACC6">
                    <a:lumMod val="75000"/>
                  </a:srgbClr>
                </a:solidFill>
                <a:latin typeface="微软雅黑" pitchFamily="34" charset="-122"/>
                <a:ea typeface="微软雅黑" pitchFamily="34" charset="-122"/>
              </a:rPr>
              <a:t>图</a:t>
            </a:r>
            <a:r>
              <a:rPr lang="zh-CN" altLang="en-US" sz="1600">
                <a:solidFill>
                  <a:srgbClr val="4BACC6">
                    <a:lumMod val="75000"/>
                  </a:srgbClr>
                </a:solidFill>
                <a:latin typeface="微软雅黑" pitchFamily="34" charset="-122"/>
                <a:ea typeface="微软雅黑" pitchFamily="34" charset="-122"/>
              </a:rPr>
              <a:t>的函数原型如下</a:t>
            </a:r>
            <a:r>
              <a:rPr lang="zh-CN" altLang="en-US" sz="1600" smtClean="0">
                <a:solidFill>
                  <a:srgbClr val="4BACC6">
                    <a:lumMod val="75000"/>
                  </a:srgbClr>
                </a:solidFill>
                <a:latin typeface="微软雅黑" pitchFamily="34" charset="-122"/>
                <a:ea typeface="微软雅黑" pitchFamily="34" charset="-122"/>
              </a:rPr>
              <a:t>：</a:t>
            </a:r>
            <a:endParaRPr lang="en-US" altLang="zh-CN" sz="160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参数说明：</a:t>
            </a:r>
            <a:endParaRPr lang="en-US" altLang="zh-CN" sz="1600" smtClean="0">
              <a:solidFill>
                <a:srgbClr val="4BACC6">
                  <a:lumMod val="75000"/>
                </a:srgbClr>
              </a:solidFill>
              <a:latin typeface="微软雅黑" pitchFamily="34" charset="-122"/>
              <a:ea typeface="微软雅黑" pitchFamily="34" charset="-122"/>
            </a:endParaRP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：在什么位置显示柱形图；</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height</a:t>
            </a:r>
            <a:r>
              <a:rPr lang="zh-CN" altLang="en-US" sz="1600">
                <a:solidFill>
                  <a:srgbClr val="4BACC6">
                    <a:lumMod val="75000"/>
                  </a:srgbClr>
                </a:solidFill>
                <a:latin typeface="微软雅黑" pitchFamily="34" charset="-122"/>
                <a:ea typeface="微软雅黑" pitchFamily="34" charset="-122"/>
              </a:rPr>
              <a:t>：每根柱子的高度；</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width</a:t>
            </a:r>
            <a:r>
              <a:rPr lang="zh-CN" altLang="en-US" sz="1600">
                <a:solidFill>
                  <a:srgbClr val="4BACC6">
                    <a:lumMod val="75000"/>
                  </a:srgbClr>
                </a:solidFill>
                <a:latin typeface="微软雅黑" pitchFamily="34" charset="-122"/>
                <a:ea typeface="微软雅黑" pitchFamily="34" charset="-122"/>
              </a:rPr>
              <a:t>：每根柱子的宽度，可以一样，也可以各不相同；</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bottom</a:t>
            </a:r>
            <a:r>
              <a:rPr lang="zh-CN" altLang="en-US" sz="1600">
                <a:solidFill>
                  <a:srgbClr val="4BACC6">
                    <a:lumMod val="75000"/>
                  </a:srgbClr>
                </a:solidFill>
                <a:latin typeface="微软雅黑" pitchFamily="34" charset="-122"/>
                <a:ea typeface="微软雅黑" pitchFamily="34" charset="-122"/>
              </a:rPr>
              <a:t>：每根柱子底部位置，可以一样，也可以各不相同；</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align</a:t>
            </a:r>
            <a:r>
              <a:rPr lang="zh-CN" altLang="en-US" sz="1600">
                <a:solidFill>
                  <a:srgbClr val="4BACC6">
                    <a:lumMod val="75000"/>
                  </a:srgbClr>
                </a:solidFill>
                <a:latin typeface="微软雅黑" pitchFamily="34" charset="-122"/>
                <a:ea typeface="微软雅黑" pitchFamily="34" charset="-122"/>
              </a:rPr>
              <a:t>：柱子的位置与</a:t>
            </a:r>
            <a:r>
              <a:rPr lang="en-US" altLang="zh-CN" sz="160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值的关系，有</a:t>
            </a:r>
            <a:r>
              <a:rPr lang="en-US" altLang="zh-CN" sz="1600">
                <a:solidFill>
                  <a:srgbClr val="4BACC6">
                    <a:lumMod val="75000"/>
                  </a:srgbClr>
                </a:solidFill>
                <a:latin typeface="微软雅黑" pitchFamily="34" charset="-122"/>
                <a:ea typeface="微软雅黑" pitchFamily="34" charset="-122"/>
              </a:rPr>
              <a:t>center</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edge</a:t>
            </a:r>
            <a:r>
              <a:rPr lang="zh-CN" altLang="en-US" sz="1600">
                <a:solidFill>
                  <a:srgbClr val="4BACC6">
                    <a:lumMod val="75000"/>
                  </a:srgbClr>
                </a:solidFill>
                <a:latin typeface="微软雅黑" pitchFamily="34" charset="-122"/>
                <a:ea typeface="微软雅黑" pitchFamily="34" charset="-122"/>
              </a:rPr>
              <a:t>可选；</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color</a:t>
            </a:r>
            <a:r>
              <a:rPr lang="zh-CN" altLang="en-US" sz="1600">
                <a:solidFill>
                  <a:srgbClr val="4BACC6">
                    <a:lumMod val="75000"/>
                  </a:srgbClr>
                </a:solidFill>
                <a:latin typeface="微软雅黑" pitchFamily="34" charset="-122"/>
                <a:ea typeface="微软雅黑" pitchFamily="34" charset="-122"/>
              </a:rPr>
              <a:t>：柱子颜色；</a:t>
            </a:r>
          </a:p>
          <a:p>
            <a:pPr marL="681038"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edgecolor</a:t>
            </a:r>
            <a:r>
              <a:rPr lang="zh-CN" altLang="en-US" sz="1600">
                <a:solidFill>
                  <a:srgbClr val="4BACC6">
                    <a:lumMod val="75000"/>
                  </a:srgbClr>
                </a:solidFill>
                <a:latin typeface="微软雅黑" pitchFamily="34" charset="-122"/>
                <a:ea typeface="微软雅黑" pitchFamily="34" charset="-122"/>
              </a:rPr>
              <a:t>：柱子边框颜色。</a:t>
            </a:r>
          </a:p>
        </p:txBody>
      </p:sp>
      <p:sp>
        <p:nvSpPr>
          <p:cNvPr id="2" name="TextBox 1"/>
          <p:cNvSpPr txBox="1"/>
          <p:nvPr/>
        </p:nvSpPr>
        <p:spPr>
          <a:xfrm>
            <a:off x="1898833" y="1935882"/>
            <a:ext cx="5346335" cy="253916"/>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plt.bar(x,height,width=0.8,bottom=None,align='center',color,edgecolor</a:t>
            </a:r>
            <a:r>
              <a:rPr lang="en-US" altLang="zh-CN" sz="1050" smtClean="0">
                <a:solidFill>
                  <a:srgbClr val="0070C0"/>
                </a:solidFill>
                <a:latin typeface="Consolas" pitchFamily="49" charset="0"/>
                <a:cs typeface="Consolas" pitchFamily="49" charset="0"/>
              </a:rPr>
              <a:t>)</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4290123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0" dur="500"/>
                                        <p:tgtEl>
                                          <p:spTgt spid="5">
                                            <p:txEl>
                                              <p:pRg st="5" end="5"/>
                                            </p:txEl>
                                          </p:spTgt>
                                        </p:tgtEl>
                                      </p:cBhvr>
                                    </p:animEffect>
                                  </p:childTnLst>
                                </p:cTn>
                              </p:par>
                              <p:par>
                                <p:cTn id="31" presetID="14" presetClass="entr" presetSubtype="10" fill="hold" nodeType="with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3" dur="500"/>
                                        <p:tgtEl>
                                          <p:spTgt spid="5">
                                            <p:txEl>
                                              <p:pRg st="6" end="6"/>
                                            </p:txEl>
                                          </p:spTgt>
                                        </p:tgtEl>
                                      </p:cBhvr>
                                    </p:animEffect>
                                  </p:childTnLst>
                                </p:cTn>
                              </p:par>
                              <p:par>
                                <p:cTn id="34" presetID="14" presetClass="entr" presetSubtype="10" fill="hold" nodeType="withEffect">
                                  <p:stCondLst>
                                    <p:cond delay="0"/>
                                  </p:stCondLst>
                                  <p:childTnLst>
                                    <p:set>
                                      <p:cBhvr>
                                        <p:cTn id="35"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6" dur="500"/>
                                        <p:tgtEl>
                                          <p:spTgt spid="5">
                                            <p:txEl>
                                              <p:pRg st="7" end="7"/>
                                            </p:txEl>
                                          </p:spTgt>
                                        </p:tgtEl>
                                      </p:cBhvr>
                                    </p:animEffect>
                                  </p:childTnLst>
                                </p:cTn>
                              </p:par>
                              <p:par>
                                <p:cTn id="37" presetID="14" presetClass="entr" presetSubtype="10" fill="hold" nodeType="with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randombar(horizontal)">
                                      <p:cBhvr>
                                        <p:cTn id="39" dur="500"/>
                                        <p:tgtEl>
                                          <p:spTgt spid="5">
                                            <p:txEl>
                                              <p:pRg st="8" end="8"/>
                                            </p:txEl>
                                          </p:spTgt>
                                        </p:tgtEl>
                                      </p:cBhvr>
                                    </p:animEffect>
                                  </p:childTnLst>
                                </p:cTn>
                              </p:par>
                              <p:par>
                                <p:cTn id="40" presetID="14" presetClass="entr" presetSubtype="10" fill="hold" nodeType="withEffect">
                                  <p:stCondLst>
                                    <p:cond delay="0"/>
                                  </p:stCondLst>
                                  <p:childTnLst>
                                    <p:set>
                                      <p:cBhvr>
                                        <p:cTn id="41" dur="1" fill="hold">
                                          <p:stCondLst>
                                            <p:cond delay="0"/>
                                          </p:stCondLst>
                                        </p:cTn>
                                        <p:tgtEl>
                                          <p:spTgt spid="5">
                                            <p:txEl>
                                              <p:pRg st="9" end="9"/>
                                            </p:txEl>
                                          </p:spTgt>
                                        </p:tgtEl>
                                        <p:attrNameLst>
                                          <p:attrName>style.visibility</p:attrName>
                                        </p:attrNameLst>
                                      </p:cBhvr>
                                      <p:to>
                                        <p:strVal val="visible"/>
                                      </p:to>
                                    </p:set>
                                    <p:animEffect transition="in" filter="randombar(horizontal)">
                                      <p:cBhvr>
                                        <p:cTn id="42" dur="500"/>
                                        <p:tgtEl>
                                          <p:spTgt spid="5">
                                            <p:txEl>
                                              <p:pRg st="9" end="9"/>
                                            </p:txEl>
                                          </p:spTgt>
                                        </p:tgtEl>
                                      </p:cBhvr>
                                    </p:animEffect>
                                  </p:childTnLst>
                                </p:cTn>
                              </p:par>
                              <p:par>
                                <p:cTn id="43" presetID="14" presetClass="entr" presetSubtype="10" fill="hold" nodeType="withEffect">
                                  <p:stCondLst>
                                    <p:cond delay="0"/>
                                  </p:stCondLst>
                                  <p:childTnLst>
                                    <p:set>
                                      <p:cBhvr>
                                        <p:cTn id="44" dur="1" fill="hold">
                                          <p:stCondLst>
                                            <p:cond delay="0"/>
                                          </p:stCondLst>
                                        </p:cTn>
                                        <p:tgtEl>
                                          <p:spTgt spid="5">
                                            <p:txEl>
                                              <p:pRg st="10" end="10"/>
                                            </p:txEl>
                                          </p:spTgt>
                                        </p:tgtEl>
                                        <p:attrNameLst>
                                          <p:attrName>style.visibility</p:attrName>
                                        </p:attrNameLst>
                                      </p:cBhvr>
                                      <p:to>
                                        <p:strVal val="visible"/>
                                      </p:to>
                                    </p:set>
                                    <p:animEffect transition="in" filter="randombar(horizontal)">
                                      <p:cBhvr>
                                        <p:cTn id="45" dur="500"/>
                                        <p:tgtEl>
                                          <p:spTgt spid="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柱形图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3110" y="1771650"/>
            <a:ext cx="5377780" cy="31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0157" y="1881067"/>
            <a:ext cx="3703687" cy="2905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49480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1266"/>
                                        </p:tgtEl>
                                        <p:attrNameLst>
                                          <p:attrName>style.visibility</p:attrName>
                                        </p:attrNameLst>
                                      </p:cBhvr>
                                      <p:to>
                                        <p:strVal val="visible"/>
                                      </p:to>
                                    </p:set>
                                    <p:anim calcmode="lin" valueType="num">
                                      <p:cBhvr>
                                        <p:cTn id="12" dur="500" fill="hold"/>
                                        <p:tgtEl>
                                          <p:spTgt spid="11266"/>
                                        </p:tgtEl>
                                        <p:attrNameLst>
                                          <p:attrName>ppt_w</p:attrName>
                                        </p:attrNameLst>
                                      </p:cBhvr>
                                      <p:tavLst>
                                        <p:tav tm="0">
                                          <p:val>
                                            <p:fltVal val="0"/>
                                          </p:val>
                                        </p:tav>
                                        <p:tav tm="100000">
                                          <p:val>
                                            <p:strVal val="#ppt_w"/>
                                          </p:val>
                                        </p:tav>
                                      </p:tavLst>
                                    </p:anim>
                                    <p:anim calcmode="lin" valueType="num">
                                      <p:cBhvr>
                                        <p:cTn id="13" dur="500" fill="hold"/>
                                        <p:tgtEl>
                                          <p:spTgt spid="11266"/>
                                        </p:tgtEl>
                                        <p:attrNameLst>
                                          <p:attrName>ppt_h</p:attrName>
                                        </p:attrNameLst>
                                      </p:cBhvr>
                                      <p:tavLst>
                                        <p:tav tm="0">
                                          <p:val>
                                            <p:fltVal val="0"/>
                                          </p:val>
                                        </p:tav>
                                        <p:tav tm="100000">
                                          <p:val>
                                            <p:strVal val="#ppt_h"/>
                                          </p:val>
                                        </p:tav>
                                      </p:tavLst>
                                    </p:anim>
                                    <p:animEffect transition="in" filter="fade">
                                      <p:cBhvr>
                                        <p:cTn id="14" dur="500"/>
                                        <p:tgtEl>
                                          <p:spTgt spid="1126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1266"/>
                                        </p:tgtEl>
                                        <p:attrNameLst>
                                          <p:attrName>ppt_w</p:attrName>
                                        </p:attrNameLst>
                                      </p:cBhvr>
                                      <p:tavLst>
                                        <p:tav tm="0">
                                          <p:val>
                                            <p:strVal val="ppt_w"/>
                                          </p:val>
                                        </p:tav>
                                        <p:tav tm="100000">
                                          <p:val>
                                            <p:fltVal val="0"/>
                                          </p:val>
                                        </p:tav>
                                      </p:tavLst>
                                    </p:anim>
                                    <p:anim calcmode="lin" valueType="num">
                                      <p:cBhvr>
                                        <p:cTn id="19" dur="500"/>
                                        <p:tgtEl>
                                          <p:spTgt spid="11266"/>
                                        </p:tgtEl>
                                        <p:attrNameLst>
                                          <p:attrName>ppt_h</p:attrName>
                                        </p:attrNameLst>
                                      </p:cBhvr>
                                      <p:tavLst>
                                        <p:tav tm="0">
                                          <p:val>
                                            <p:strVal val="ppt_h"/>
                                          </p:val>
                                        </p:tav>
                                        <p:tav tm="100000">
                                          <p:val>
                                            <p:fltVal val="0"/>
                                          </p:val>
                                        </p:tav>
                                      </p:tavLst>
                                    </p:anim>
                                    <p:animEffect transition="out" filter="fade">
                                      <p:cBhvr>
                                        <p:cTn id="20" dur="500"/>
                                        <p:tgtEl>
                                          <p:spTgt spid="11266"/>
                                        </p:tgtEl>
                                      </p:cBhvr>
                                    </p:animEffect>
                                    <p:set>
                                      <p:cBhvr>
                                        <p:cTn id="21" dur="1" fill="hold">
                                          <p:stCondLst>
                                            <p:cond delay="499"/>
                                          </p:stCondLst>
                                        </p:cTn>
                                        <p:tgtEl>
                                          <p:spTgt spid="1126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1267"/>
                                        </p:tgtEl>
                                        <p:attrNameLst>
                                          <p:attrName>style.visibility</p:attrName>
                                        </p:attrNameLst>
                                      </p:cBhvr>
                                      <p:to>
                                        <p:strVal val="visible"/>
                                      </p:to>
                                    </p:set>
                                    <p:anim calcmode="lin" valueType="num">
                                      <p:cBhvr>
                                        <p:cTn id="26" dur="500" fill="hold"/>
                                        <p:tgtEl>
                                          <p:spTgt spid="11267"/>
                                        </p:tgtEl>
                                        <p:attrNameLst>
                                          <p:attrName>ppt_w</p:attrName>
                                        </p:attrNameLst>
                                      </p:cBhvr>
                                      <p:tavLst>
                                        <p:tav tm="0">
                                          <p:val>
                                            <p:fltVal val="0"/>
                                          </p:val>
                                        </p:tav>
                                        <p:tav tm="100000">
                                          <p:val>
                                            <p:strVal val="#ppt_w"/>
                                          </p:val>
                                        </p:tav>
                                      </p:tavLst>
                                    </p:anim>
                                    <p:anim calcmode="lin" valueType="num">
                                      <p:cBhvr>
                                        <p:cTn id="27" dur="500" fill="hold"/>
                                        <p:tgtEl>
                                          <p:spTgt spid="11267"/>
                                        </p:tgtEl>
                                        <p:attrNameLst>
                                          <p:attrName>ppt_h</p:attrName>
                                        </p:attrNameLst>
                                      </p:cBhvr>
                                      <p:tavLst>
                                        <p:tav tm="0">
                                          <p:val>
                                            <p:fltVal val="0"/>
                                          </p:val>
                                        </p:tav>
                                        <p:tav tm="100000">
                                          <p:val>
                                            <p:strVal val="#ppt_h"/>
                                          </p:val>
                                        </p:tav>
                                      </p:tavLst>
                                    </p:anim>
                                    <p:animEffect transition="in" filter="fade">
                                      <p:cBhvr>
                                        <p:cTn id="28" dur="500"/>
                                        <p:tgtEl>
                                          <p:spTgt spid="112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簇状</a:t>
            </a:r>
            <a:r>
              <a:rPr lang="zh-CN" altLang="en-US" b="1" smtClean="0">
                <a:solidFill>
                  <a:schemeClr val="accent5">
                    <a:lumMod val="50000"/>
                  </a:schemeClr>
                </a:solidFill>
                <a:latin typeface="微软雅黑" pitchFamily="34" charset="-122"/>
                <a:ea typeface="微软雅黑" pitchFamily="34" charset="-122"/>
              </a:rPr>
              <a:t>柱形图</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簇状</a:t>
            </a:r>
            <a:r>
              <a:rPr lang="zh-CN" altLang="en-US" sz="1600" smtClean="0">
                <a:solidFill>
                  <a:srgbClr val="4BACC6">
                    <a:lumMod val="75000"/>
                  </a:srgbClr>
                </a:solidFill>
                <a:latin typeface="微软雅黑" pitchFamily="34" charset="-122"/>
                <a:ea typeface="微软雅黑" pitchFamily="34" charset="-122"/>
              </a:rPr>
              <a:t>柱形图是柱形图的一种，用来</a:t>
            </a:r>
            <a:r>
              <a:rPr lang="zh-CN" altLang="en-US" sz="1600">
                <a:solidFill>
                  <a:srgbClr val="4BACC6">
                    <a:lumMod val="75000"/>
                  </a:srgbClr>
                </a:solidFill>
                <a:latin typeface="微软雅黑" pitchFamily="34" charset="-122"/>
                <a:ea typeface="微软雅黑" pitchFamily="34" charset="-122"/>
              </a:rPr>
              <a:t>表示不同类别随着同一变量的变化</a:t>
            </a:r>
            <a:r>
              <a:rPr lang="zh-CN" altLang="en-US" sz="1600" smtClean="0">
                <a:solidFill>
                  <a:srgbClr val="4BACC6">
                    <a:lumMod val="75000"/>
                  </a:srgbClr>
                </a:solidFill>
                <a:latin typeface="微软雅黑" pitchFamily="34" charset="-122"/>
                <a:ea typeface="微软雅黑" pitchFamily="34" charset="-122"/>
              </a:rPr>
              <a:t>情况。这里直接上示例：</a:t>
            </a:r>
            <a:endParaRPr lang="en-US" altLang="zh-CN" sz="1600" smtClean="0">
              <a:solidFill>
                <a:srgbClr val="4BACC6">
                  <a:lumMod val="75000"/>
                </a:srgbClr>
              </a:solidFill>
              <a:latin typeface="微软雅黑" pitchFamily="34" charset="-122"/>
              <a:ea typeface="微软雅黑" pitchFamily="34" charset="-122"/>
            </a:endParaRP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9609" y="2341340"/>
            <a:ext cx="4964782" cy="39537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2911" y="2646509"/>
            <a:ext cx="3838178" cy="30147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4463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2290"/>
                                        </p:tgtEl>
                                        <p:attrNameLst>
                                          <p:attrName>style.visibility</p:attrName>
                                        </p:attrNameLst>
                                      </p:cBhvr>
                                      <p:to>
                                        <p:strVal val="visible"/>
                                      </p:to>
                                    </p:set>
                                    <p:anim calcmode="lin" valueType="num">
                                      <p:cBhvr>
                                        <p:cTn id="17" dur="500" fill="hold"/>
                                        <p:tgtEl>
                                          <p:spTgt spid="12290"/>
                                        </p:tgtEl>
                                        <p:attrNameLst>
                                          <p:attrName>ppt_w</p:attrName>
                                        </p:attrNameLst>
                                      </p:cBhvr>
                                      <p:tavLst>
                                        <p:tav tm="0">
                                          <p:val>
                                            <p:fltVal val="0"/>
                                          </p:val>
                                        </p:tav>
                                        <p:tav tm="100000">
                                          <p:val>
                                            <p:strVal val="#ppt_w"/>
                                          </p:val>
                                        </p:tav>
                                      </p:tavLst>
                                    </p:anim>
                                    <p:anim calcmode="lin" valueType="num">
                                      <p:cBhvr>
                                        <p:cTn id="18" dur="500" fill="hold"/>
                                        <p:tgtEl>
                                          <p:spTgt spid="12290"/>
                                        </p:tgtEl>
                                        <p:attrNameLst>
                                          <p:attrName>ppt_h</p:attrName>
                                        </p:attrNameLst>
                                      </p:cBhvr>
                                      <p:tavLst>
                                        <p:tav tm="0">
                                          <p:val>
                                            <p:fltVal val="0"/>
                                          </p:val>
                                        </p:tav>
                                        <p:tav tm="100000">
                                          <p:val>
                                            <p:strVal val="#ppt_h"/>
                                          </p:val>
                                        </p:tav>
                                      </p:tavLst>
                                    </p:anim>
                                    <p:animEffect transition="in" filter="fade">
                                      <p:cBhvr>
                                        <p:cTn id="19" dur="500"/>
                                        <p:tgtEl>
                                          <p:spTgt spid="12290"/>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12290"/>
                                        </p:tgtEl>
                                        <p:attrNameLst>
                                          <p:attrName>ppt_w</p:attrName>
                                        </p:attrNameLst>
                                      </p:cBhvr>
                                      <p:tavLst>
                                        <p:tav tm="0">
                                          <p:val>
                                            <p:strVal val="ppt_w"/>
                                          </p:val>
                                        </p:tav>
                                        <p:tav tm="100000">
                                          <p:val>
                                            <p:fltVal val="0"/>
                                          </p:val>
                                        </p:tav>
                                      </p:tavLst>
                                    </p:anim>
                                    <p:anim calcmode="lin" valueType="num">
                                      <p:cBhvr>
                                        <p:cTn id="24" dur="500"/>
                                        <p:tgtEl>
                                          <p:spTgt spid="12290"/>
                                        </p:tgtEl>
                                        <p:attrNameLst>
                                          <p:attrName>ppt_h</p:attrName>
                                        </p:attrNameLst>
                                      </p:cBhvr>
                                      <p:tavLst>
                                        <p:tav tm="0">
                                          <p:val>
                                            <p:strVal val="ppt_h"/>
                                          </p:val>
                                        </p:tav>
                                        <p:tav tm="100000">
                                          <p:val>
                                            <p:fltVal val="0"/>
                                          </p:val>
                                        </p:tav>
                                      </p:tavLst>
                                    </p:anim>
                                    <p:animEffect transition="out" filter="fade">
                                      <p:cBhvr>
                                        <p:cTn id="25" dur="500"/>
                                        <p:tgtEl>
                                          <p:spTgt spid="12290"/>
                                        </p:tgtEl>
                                      </p:cBhvr>
                                    </p:animEffect>
                                    <p:set>
                                      <p:cBhvr>
                                        <p:cTn id="26" dur="1" fill="hold">
                                          <p:stCondLst>
                                            <p:cond delay="499"/>
                                          </p:stCondLst>
                                        </p:cTn>
                                        <p:tgtEl>
                                          <p:spTgt spid="1229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12291"/>
                                        </p:tgtEl>
                                        <p:attrNameLst>
                                          <p:attrName>style.visibility</p:attrName>
                                        </p:attrNameLst>
                                      </p:cBhvr>
                                      <p:to>
                                        <p:strVal val="visible"/>
                                      </p:to>
                                    </p:set>
                                    <p:anim calcmode="lin" valueType="num">
                                      <p:cBhvr>
                                        <p:cTn id="31" dur="500" fill="hold"/>
                                        <p:tgtEl>
                                          <p:spTgt spid="12291"/>
                                        </p:tgtEl>
                                        <p:attrNameLst>
                                          <p:attrName>ppt_w</p:attrName>
                                        </p:attrNameLst>
                                      </p:cBhvr>
                                      <p:tavLst>
                                        <p:tav tm="0">
                                          <p:val>
                                            <p:fltVal val="0"/>
                                          </p:val>
                                        </p:tav>
                                        <p:tav tm="100000">
                                          <p:val>
                                            <p:strVal val="#ppt_w"/>
                                          </p:val>
                                        </p:tav>
                                      </p:tavLst>
                                    </p:anim>
                                    <p:anim calcmode="lin" valueType="num">
                                      <p:cBhvr>
                                        <p:cTn id="32" dur="500" fill="hold"/>
                                        <p:tgtEl>
                                          <p:spTgt spid="12291"/>
                                        </p:tgtEl>
                                        <p:attrNameLst>
                                          <p:attrName>ppt_h</p:attrName>
                                        </p:attrNameLst>
                                      </p:cBhvr>
                                      <p:tavLst>
                                        <p:tav tm="0">
                                          <p:val>
                                            <p:fltVal val="0"/>
                                          </p:val>
                                        </p:tav>
                                        <p:tav tm="100000">
                                          <p:val>
                                            <p:strVal val="#ppt_h"/>
                                          </p:val>
                                        </p:tav>
                                      </p:tavLst>
                                    </p:anim>
                                    <p:animEffect transition="in" filter="fade">
                                      <p:cBhvr>
                                        <p:cTn id="33" dur="500"/>
                                        <p:tgtEl>
                                          <p:spTgt spid="122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2625" y="495300"/>
            <a:ext cx="5238750" cy="586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8382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 calcmode="lin" valueType="num">
                                      <p:cBhvr>
                                        <p:cTn id="7" dur="500" fill="hold"/>
                                        <p:tgtEl>
                                          <p:spTgt spid="1027"/>
                                        </p:tgtEl>
                                        <p:attrNameLst>
                                          <p:attrName>ppt_w</p:attrName>
                                        </p:attrNameLst>
                                      </p:cBhvr>
                                      <p:tavLst>
                                        <p:tav tm="0">
                                          <p:val>
                                            <p:fltVal val="0"/>
                                          </p:val>
                                        </p:tav>
                                        <p:tav tm="100000">
                                          <p:val>
                                            <p:strVal val="#ppt_w"/>
                                          </p:val>
                                        </p:tav>
                                      </p:tavLst>
                                    </p:anim>
                                    <p:anim calcmode="lin" valueType="num">
                                      <p:cBhvr>
                                        <p:cTn id="8" dur="500" fill="hold"/>
                                        <p:tgtEl>
                                          <p:spTgt spid="1027"/>
                                        </p:tgtEl>
                                        <p:attrNameLst>
                                          <p:attrName>ppt_h</p:attrName>
                                        </p:attrNameLst>
                                      </p:cBhvr>
                                      <p:tavLst>
                                        <p:tav tm="0">
                                          <p:val>
                                            <p:fltVal val="0"/>
                                          </p:val>
                                        </p:tav>
                                        <p:tav tm="100000">
                                          <p:val>
                                            <p:strVal val="#ppt_h"/>
                                          </p:val>
                                        </p:tav>
                                      </p:tavLst>
                                    </p:anim>
                                    <p:animEffect transition="in" filter="fade">
                                      <p:cBhvr>
                                        <p:cTn id="9"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堆积</a:t>
            </a:r>
            <a:r>
              <a:rPr lang="zh-CN" altLang="en-US" b="1" smtClean="0">
                <a:solidFill>
                  <a:schemeClr val="accent5">
                    <a:lumMod val="50000"/>
                  </a:schemeClr>
                </a:solidFill>
                <a:latin typeface="微软雅黑" pitchFamily="34" charset="-122"/>
                <a:ea typeface="微软雅黑" pitchFamily="34" charset="-122"/>
              </a:rPr>
              <a:t>柱形图</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堆积柱形图也是柱形图的一种，用来比较同类别各变量和不同类别变量的总和差异。 只要在相同的</a:t>
            </a:r>
            <a:r>
              <a:rPr lang="en-US" altLang="zh-CN" sz="160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位置绘制不同的</a:t>
            </a:r>
            <a:r>
              <a:rPr lang="en-US" altLang="zh-CN" sz="1600">
                <a:solidFill>
                  <a:srgbClr val="4BACC6">
                    <a:lumMod val="75000"/>
                  </a:srgbClr>
                </a:solidFill>
                <a:latin typeface="微软雅黑" pitchFamily="34" charset="-122"/>
                <a:ea typeface="微软雅黑" pitchFamily="34" charset="-122"/>
              </a:rPr>
              <a:t>y</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y</a:t>
            </a:r>
            <a:r>
              <a:rPr lang="zh-CN" altLang="en-US" sz="1600">
                <a:solidFill>
                  <a:srgbClr val="4BACC6">
                    <a:lumMod val="75000"/>
                  </a:srgbClr>
                </a:solidFill>
                <a:latin typeface="微软雅黑" pitchFamily="34" charset="-122"/>
                <a:ea typeface="微软雅黑" pitchFamily="34" charset="-122"/>
              </a:rPr>
              <a:t>就会自动叠加</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5118" y="2492896"/>
            <a:ext cx="5233764" cy="370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0530" y="2636912"/>
            <a:ext cx="3842941" cy="29995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0000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3314"/>
                                        </p:tgtEl>
                                        <p:attrNameLst>
                                          <p:attrName>style.visibility</p:attrName>
                                        </p:attrNameLst>
                                      </p:cBhvr>
                                      <p:to>
                                        <p:strVal val="visible"/>
                                      </p:to>
                                    </p:set>
                                    <p:anim calcmode="lin" valueType="num">
                                      <p:cBhvr>
                                        <p:cTn id="17" dur="500" fill="hold"/>
                                        <p:tgtEl>
                                          <p:spTgt spid="13314"/>
                                        </p:tgtEl>
                                        <p:attrNameLst>
                                          <p:attrName>ppt_w</p:attrName>
                                        </p:attrNameLst>
                                      </p:cBhvr>
                                      <p:tavLst>
                                        <p:tav tm="0">
                                          <p:val>
                                            <p:fltVal val="0"/>
                                          </p:val>
                                        </p:tav>
                                        <p:tav tm="100000">
                                          <p:val>
                                            <p:strVal val="#ppt_w"/>
                                          </p:val>
                                        </p:tav>
                                      </p:tavLst>
                                    </p:anim>
                                    <p:anim calcmode="lin" valueType="num">
                                      <p:cBhvr>
                                        <p:cTn id="18" dur="500" fill="hold"/>
                                        <p:tgtEl>
                                          <p:spTgt spid="13314"/>
                                        </p:tgtEl>
                                        <p:attrNameLst>
                                          <p:attrName>ppt_h</p:attrName>
                                        </p:attrNameLst>
                                      </p:cBhvr>
                                      <p:tavLst>
                                        <p:tav tm="0">
                                          <p:val>
                                            <p:fltVal val="0"/>
                                          </p:val>
                                        </p:tav>
                                        <p:tav tm="100000">
                                          <p:val>
                                            <p:strVal val="#ppt_h"/>
                                          </p:val>
                                        </p:tav>
                                      </p:tavLst>
                                    </p:anim>
                                    <p:animEffect transition="in" filter="fade">
                                      <p:cBhvr>
                                        <p:cTn id="19" dur="500"/>
                                        <p:tgtEl>
                                          <p:spTgt spid="13314"/>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13314"/>
                                        </p:tgtEl>
                                        <p:attrNameLst>
                                          <p:attrName>ppt_w</p:attrName>
                                        </p:attrNameLst>
                                      </p:cBhvr>
                                      <p:tavLst>
                                        <p:tav tm="0">
                                          <p:val>
                                            <p:strVal val="ppt_w"/>
                                          </p:val>
                                        </p:tav>
                                        <p:tav tm="100000">
                                          <p:val>
                                            <p:fltVal val="0"/>
                                          </p:val>
                                        </p:tav>
                                      </p:tavLst>
                                    </p:anim>
                                    <p:anim calcmode="lin" valueType="num">
                                      <p:cBhvr>
                                        <p:cTn id="24" dur="500"/>
                                        <p:tgtEl>
                                          <p:spTgt spid="13314"/>
                                        </p:tgtEl>
                                        <p:attrNameLst>
                                          <p:attrName>ppt_h</p:attrName>
                                        </p:attrNameLst>
                                      </p:cBhvr>
                                      <p:tavLst>
                                        <p:tav tm="0">
                                          <p:val>
                                            <p:strVal val="ppt_h"/>
                                          </p:val>
                                        </p:tav>
                                        <p:tav tm="100000">
                                          <p:val>
                                            <p:fltVal val="0"/>
                                          </p:val>
                                        </p:tav>
                                      </p:tavLst>
                                    </p:anim>
                                    <p:animEffect transition="out" filter="fade">
                                      <p:cBhvr>
                                        <p:cTn id="25" dur="500"/>
                                        <p:tgtEl>
                                          <p:spTgt spid="13314"/>
                                        </p:tgtEl>
                                      </p:cBhvr>
                                    </p:animEffect>
                                    <p:set>
                                      <p:cBhvr>
                                        <p:cTn id="26" dur="1" fill="hold">
                                          <p:stCondLst>
                                            <p:cond delay="499"/>
                                          </p:stCondLst>
                                        </p:cTn>
                                        <p:tgtEl>
                                          <p:spTgt spid="1331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13315"/>
                                        </p:tgtEl>
                                        <p:attrNameLst>
                                          <p:attrName>style.visibility</p:attrName>
                                        </p:attrNameLst>
                                      </p:cBhvr>
                                      <p:to>
                                        <p:strVal val="visible"/>
                                      </p:to>
                                    </p:set>
                                    <p:anim calcmode="lin" valueType="num">
                                      <p:cBhvr>
                                        <p:cTn id="31" dur="500" fill="hold"/>
                                        <p:tgtEl>
                                          <p:spTgt spid="13315"/>
                                        </p:tgtEl>
                                        <p:attrNameLst>
                                          <p:attrName>ppt_w</p:attrName>
                                        </p:attrNameLst>
                                      </p:cBhvr>
                                      <p:tavLst>
                                        <p:tav tm="0">
                                          <p:val>
                                            <p:fltVal val="0"/>
                                          </p:val>
                                        </p:tav>
                                        <p:tav tm="100000">
                                          <p:val>
                                            <p:strVal val="#ppt_w"/>
                                          </p:val>
                                        </p:tav>
                                      </p:tavLst>
                                    </p:anim>
                                    <p:anim calcmode="lin" valueType="num">
                                      <p:cBhvr>
                                        <p:cTn id="32" dur="500" fill="hold"/>
                                        <p:tgtEl>
                                          <p:spTgt spid="13315"/>
                                        </p:tgtEl>
                                        <p:attrNameLst>
                                          <p:attrName>ppt_h</p:attrName>
                                        </p:attrNameLst>
                                      </p:cBhvr>
                                      <p:tavLst>
                                        <p:tav tm="0">
                                          <p:val>
                                            <p:fltVal val="0"/>
                                          </p:val>
                                        </p:tav>
                                        <p:tav tm="100000">
                                          <p:val>
                                            <p:strVal val="#ppt_h"/>
                                          </p:val>
                                        </p:tav>
                                      </p:tavLst>
                                    </p:anim>
                                    <p:animEffect transition="in" filter="fade">
                                      <p:cBhvr>
                                        <p:cTn id="33" dur="500"/>
                                        <p:tgtEl>
                                          <p:spTgt spid="133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970318"/>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条形图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与柱形图类似，对柱形图</a:t>
            </a:r>
            <a:r>
              <a:rPr lang="en-US" altLang="zh-CN" sz="160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轴和</a:t>
            </a:r>
            <a:r>
              <a:rPr lang="en-US" altLang="zh-CN" sz="1600">
                <a:solidFill>
                  <a:srgbClr val="4BACC6">
                    <a:lumMod val="75000"/>
                  </a:srgbClr>
                </a:solidFill>
                <a:latin typeface="微软雅黑" pitchFamily="34" charset="-122"/>
                <a:ea typeface="微软雅黑" pitchFamily="34" charset="-122"/>
              </a:rPr>
              <a:t>y</a:t>
            </a:r>
            <a:r>
              <a:rPr lang="zh-CN" altLang="en-US" sz="1600">
                <a:solidFill>
                  <a:srgbClr val="4BACC6">
                    <a:lumMod val="75000"/>
                  </a:srgbClr>
                </a:solidFill>
                <a:latin typeface="微软雅黑" pitchFamily="34" charset="-122"/>
                <a:ea typeface="微软雅黑" pitchFamily="34" charset="-122"/>
              </a:rPr>
              <a:t>轴进行了调换而已</a:t>
            </a:r>
            <a:r>
              <a:rPr lang="zh-CN" altLang="en-US" sz="1600" smtClean="0">
                <a:solidFill>
                  <a:srgbClr val="4BACC6">
                    <a:lumMod val="75000"/>
                  </a:srgbClr>
                </a:solidFill>
                <a:latin typeface="微软雅黑" pitchFamily="34" charset="-122"/>
                <a:ea typeface="微软雅黑" pitchFamily="34" charset="-122"/>
              </a:rPr>
              <a:t>。创建条形图</a:t>
            </a:r>
            <a:r>
              <a:rPr lang="zh-CN" altLang="en-US" sz="1600">
                <a:solidFill>
                  <a:srgbClr val="4BACC6">
                    <a:lumMod val="75000"/>
                  </a:srgbClr>
                </a:solidFill>
                <a:latin typeface="微软雅黑" pitchFamily="34" charset="-122"/>
                <a:ea typeface="微软雅黑" pitchFamily="34" charset="-122"/>
              </a:rPr>
              <a:t>的函数原型如下：</a:t>
            </a:r>
            <a:endParaRPr lang="en-US" altLang="zh-CN" sz="160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参数说明：</a:t>
            </a:r>
            <a:endParaRPr lang="en-US" altLang="zh-CN" sz="1600" smtClean="0">
              <a:solidFill>
                <a:srgbClr val="4BACC6">
                  <a:lumMod val="75000"/>
                </a:srgbClr>
              </a:solidFill>
              <a:latin typeface="微软雅黑" pitchFamily="34" charset="-122"/>
              <a:ea typeface="微软雅黑" pitchFamily="34" charset="-122"/>
            </a:endParaRP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y</a:t>
            </a:r>
            <a:r>
              <a:rPr lang="zh-CN" altLang="en-US" sz="1600">
                <a:solidFill>
                  <a:srgbClr val="4BACC6">
                    <a:lumMod val="75000"/>
                  </a:srgbClr>
                </a:solidFill>
                <a:latin typeface="微软雅黑" pitchFamily="34" charset="-122"/>
                <a:ea typeface="微软雅黑" pitchFamily="34" charset="-122"/>
              </a:rPr>
              <a:t>：纵坐标</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width</a:t>
            </a:r>
            <a:r>
              <a:rPr lang="zh-CN" altLang="en-US" sz="1600">
                <a:solidFill>
                  <a:srgbClr val="4BACC6">
                    <a:lumMod val="75000"/>
                  </a:srgbClr>
                </a:solidFill>
                <a:latin typeface="微软雅黑" pitchFamily="34" charset="-122"/>
                <a:ea typeface="微软雅黑" pitchFamily="34" charset="-122"/>
              </a:rPr>
              <a:t>：横向宽度，即横坐标</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height</a:t>
            </a:r>
            <a:r>
              <a:rPr lang="zh-CN" altLang="en-US" sz="1600">
                <a:solidFill>
                  <a:srgbClr val="4BACC6">
                    <a:lumMod val="75000"/>
                  </a:srgbClr>
                </a:solidFill>
                <a:latin typeface="微软雅黑" pitchFamily="34" charset="-122"/>
                <a:ea typeface="微软雅黑" pitchFamily="34" charset="-122"/>
              </a:rPr>
              <a:t>：纵向高度，即柱子的实际宽度</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align</a:t>
            </a:r>
            <a:r>
              <a:rPr lang="zh-CN" altLang="en-US" sz="1600">
                <a:solidFill>
                  <a:srgbClr val="4BACC6">
                    <a:lumMod val="75000"/>
                  </a:srgbClr>
                </a:solidFill>
                <a:latin typeface="微软雅黑" pitchFamily="34" charset="-122"/>
                <a:ea typeface="微软雅黑" pitchFamily="34" charset="-122"/>
              </a:rPr>
              <a:t>：柱子对齐方式</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color</a:t>
            </a:r>
            <a:r>
              <a:rPr lang="zh-CN" altLang="en-US" sz="1600">
                <a:solidFill>
                  <a:srgbClr val="4BACC6">
                    <a:lumMod val="75000"/>
                  </a:srgbClr>
                </a:solidFill>
                <a:latin typeface="微软雅黑" pitchFamily="34" charset="-122"/>
                <a:ea typeface="微软雅黑" pitchFamily="34" charset="-122"/>
              </a:rPr>
              <a:t>：柱子颜色</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edgecolor</a:t>
            </a:r>
            <a:r>
              <a:rPr lang="zh-CN" altLang="en-US" sz="1600">
                <a:solidFill>
                  <a:srgbClr val="4BACC6">
                    <a:lumMod val="75000"/>
                  </a:srgbClr>
                </a:solidFill>
                <a:latin typeface="微软雅黑" pitchFamily="34" charset="-122"/>
                <a:ea typeface="微软雅黑" pitchFamily="34" charset="-122"/>
              </a:rPr>
              <a:t>：柱子边缘颜色</a:t>
            </a:r>
          </a:p>
        </p:txBody>
      </p:sp>
      <p:sp>
        <p:nvSpPr>
          <p:cNvPr id="6" name="TextBox 5"/>
          <p:cNvSpPr txBox="1"/>
          <p:nvPr/>
        </p:nvSpPr>
        <p:spPr>
          <a:xfrm>
            <a:off x="2783690" y="1945407"/>
            <a:ext cx="3576620" cy="253916"/>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plt.barh(y,width,height,align,color,edgecolor</a:t>
            </a:r>
            <a:r>
              <a:rPr lang="en-US" altLang="zh-CN" sz="1050" smtClean="0">
                <a:solidFill>
                  <a:srgbClr val="0070C0"/>
                </a:solidFill>
                <a:latin typeface="Consolas" pitchFamily="49" charset="0"/>
                <a:cs typeface="Consolas" pitchFamily="49" charset="0"/>
              </a:rPr>
              <a:t>)</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3076827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0" dur="500"/>
                                        <p:tgtEl>
                                          <p:spTgt spid="5">
                                            <p:txEl>
                                              <p:pRg st="5" end="5"/>
                                            </p:txEl>
                                          </p:spTgt>
                                        </p:tgtEl>
                                      </p:cBhvr>
                                    </p:animEffect>
                                  </p:childTnLst>
                                </p:cTn>
                              </p:par>
                              <p:par>
                                <p:cTn id="31" presetID="14" presetClass="entr" presetSubtype="10" fill="hold" nodeType="with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3" dur="500"/>
                                        <p:tgtEl>
                                          <p:spTgt spid="5">
                                            <p:txEl>
                                              <p:pRg st="6" end="6"/>
                                            </p:txEl>
                                          </p:spTgt>
                                        </p:tgtEl>
                                      </p:cBhvr>
                                    </p:animEffect>
                                  </p:childTnLst>
                                </p:cTn>
                              </p:par>
                              <p:par>
                                <p:cTn id="34" presetID="14" presetClass="entr" presetSubtype="10" fill="hold" nodeType="withEffect">
                                  <p:stCondLst>
                                    <p:cond delay="0"/>
                                  </p:stCondLst>
                                  <p:childTnLst>
                                    <p:set>
                                      <p:cBhvr>
                                        <p:cTn id="35"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6" dur="500"/>
                                        <p:tgtEl>
                                          <p:spTgt spid="5">
                                            <p:txEl>
                                              <p:pRg st="7" end="7"/>
                                            </p:txEl>
                                          </p:spTgt>
                                        </p:tgtEl>
                                      </p:cBhvr>
                                    </p:animEffect>
                                  </p:childTnLst>
                                </p:cTn>
                              </p:par>
                              <p:par>
                                <p:cTn id="37" presetID="14" presetClass="entr" presetSubtype="10" fill="hold" nodeType="with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randombar(horizontal)">
                                      <p:cBhvr>
                                        <p:cTn id="39" dur="500"/>
                                        <p:tgtEl>
                                          <p:spTgt spid="5">
                                            <p:txEl>
                                              <p:pRg st="8" end="8"/>
                                            </p:txEl>
                                          </p:spTgt>
                                        </p:tgtEl>
                                      </p:cBhvr>
                                    </p:animEffect>
                                  </p:childTnLst>
                                </p:cTn>
                              </p:par>
                              <p:par>
                                <p:cTn id="40" presetID="14" presetClass="entr" presetSubtype="10" fill="hold" nodeType="withEffect">
                                  <p:stCondLst>
                                    <p:cond delay="0"/>
                                  </p:stCondLst>
                                  <p:childTnLst>
                                    <p:set>
                                      <p:cBhvr>
                                        <p:cTn id="41" dur="1" fill="hold">
                                          <p:stCondLst>
                                            <p:cond delay="0"/>
                                          </p:stCondLst>
                                        </p:cTn>
                                        <p:tgtEl>
                                          <p:spTgt spid="5">
                                            <p:txEl>
                                              <p:pRg st="9" end="9"/>
                                            </p:txEl>
                                          </p:spTgt>
                                        </p:tgtEl>
                                        <p:attrNameLst>
                                          <p:attrName>style.visibility</p:attrName>
                                        </p:attrNameLst>
                                      </p:cBhvr>
                                      <p:to>
                                        <p:strVal val="visible"/>
                                      </p:to>
                                    </p:set>
                                    <p:animEffect transition="in" filter="randombar(horizontal)">
                                      <p:cBhvr>
                                        <p:cTn id="42"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条</a:t>
            </a:r>
            <a:r>
              <a:rPr lang="zh-CN" altLang="en-US" b="1" smtClean="0">
                <a:solidFill>
                  <a:schemeClr val="accent5">
                    <a:lumMod val="50000"/>
                  </a:schemeClr>
                </a:solidFill>
                <a:latin typeface="微软雅黑" pitchFamily="34" charset="-122"/>
                <a:ea typeface="微软雅黑" pitchFamily="34" charset="-122"/>
              </a:rPr>
              <a:t>形图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1515" y="1988840"/>
            <a:ext cx="4940970" cy="28540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6432" y="2060848"/>
            <a:ext cx="3891136" cy="30781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149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4338"/>
                                        </p:tgtEl>
                                        <p:attrNameLst>
                                          <p:attrName>style.visibility</p:attrName>
                                        </p:attrNameLst>
                                      </p:cBhvr>
                                      <p:to>
                                        <p:strVal val="visible"/>
                                      </p:to>
                                    </p:set>
                                    <p:anim calcmode="lin" valueType="num">
                                      <p:cBhvr>
                                        <p:cTn id="12" dur="500" fill="hold"/>
                                        <p:tgtEl>
                                          <p:spTgt spid="14338"/>
                                        </p:tgtEl>
                                        <p:attrNameLst>
                                          <p:attrName>ppt_w</p:attrName>
                                        </p:attrNameLst>
                                      </p:cBhvr>
                                      <p:tavLst>
                                        <p:tav tm="0">
                                          <p:val>
                                            <p:fltVal val="0"/>
                                          </p:val>
                                        </p:tav>
                                        <p:tav tm="100000">
                                          <p:val>
                                            <p:strVal val="#ppt_w"/>
                                          </p:val>
                                        </p:tav>
                                      </p:tavLst>
                                    </p:anim>
                                    <p:anim calcmode="lin" valueType="num">
                                      <p:cBhvr>
                                        <p:cTn id="13" dur="500" fill="hold"/>
                                        <p:tgtEl>
                                          <p:spTgt spid="14338"/>
                                        </p:tgtEl>
                                        <p:attrNameLst>
                                          <p:attrName>ppt_h</p:attrName>
                                        </p:attrNameLst>
                                      </p:cBhvr>
                                      <p:tavLst>
                                        <p:tav tm="0">
                                          <p:val>
                                            <p:fltVal val="0"/>
                                          </p:val>
                                        </p:tav>
                                        <p:tav tm="100000">
                                          <p:val>
                                            <p:strVal val="#ppt_h"/>
                                          </p:val>
                                        </p:tav>
                                      </p:tavLst>
                                    </p:anim>
                                    <p:animEffect transition="in" filter="fade">
                                      <p:cBhvr>
                                        <p:cTn id="14" dur="500"/>
                                        <p:tgtEl>
                                          <p:spTgt spid="14338"/>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4338"/>
                                        </p:tgtEl>
                                        <p:attrNameLst>
                                          <p:attrName>ppt_w</p:attrName>
                                        </p:attrNameLst>
                                      </p:cBhvr>
                                      <p:tavLst>
                                        <p:tav tm="0">
                                          <p:val>
                                            <p:strVal val="ppt_w"/>
                                          </p:val>
                                        </p:tav>
                                        <p:tav tm="100000">
                                          <p:val>
                                            <p:fltVal val="0"/>
                                          </p:val>
                                        </p:tav>
                                      </p:tavLst>
                                    </p:anim>
                                    <p:anim calcmode="lin" valueType="num">
                                      <p:cBhvr>
                                        <p:cTn id="19" dur="500"/>
                                        <p:tgtEl>
                                          <p:spTgt spid="14338"/>
                                        </p:tgtEl>
                                        <p:attrNameLst>
                                          <p:attrName>ppt_h</p:attrName>
                                        </p:attrNameLst>
                                      </p:cBhvr>
                                      <p:tavLst>
                                        <p:tav tm="0">
                                          <p:val>
                                            <p:strVal val="ppt_h"/>
                                          </p:val>
                                        </p:tav>
                                        <p:tav tm="100000">
                                          <p:val>
                                            <p:fltVal val="0"/>
                                          </p:val>
                                        </p:tav>
                                      </p:tavLst>
                                    </p:anim>
                                    <p:animEffect transition="out" filter="fade">
                                      <p:cBhvr>
                                        <p:cTn id="20" dur="500"/>
                                        <p:tgtEl>
                                          <p:spTgt spid="14338"/>
                                        </p:tgtEl>
                                      </p:cBhvr>
                                    </p:animEffect>
                                    <p:set>
                                      <p:cBhvr>
                                        <p:cTn id="21" dur="1" fill="hold">
                                          <p:stCondLst>
                                            <p:cond delay="499"/>
                                          </p:stCondLst>
                                        </p:cTn>
                                        <p:tgtEl>
                                          <p:spTgt spid="14338"/>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4339"/>
                                        </p:tgtEl>
                                        <p:attrNameLst>
                                          <p:attrName>style.visibility</p:attrName>
                                        </p:attrNameLst>
                                      </p:cBhvr>
                                      <p:to>
                                        <p:strVal val="visible"/>
                                      </p:to>
                                    </p:set>
                                    <p:anim calcmode="lin" valueType="num">
                                      <p:cBhvr>
                                        <p:cTn id="26" dur="500" fill="hold"/>
                                        <p:tgtEl>
                                          <p:spTgt spid="14339"/>
                                        </p:tgtEl>
                                        <p:attrNameLst>
                                          <p:attrName>ppt_w</p:attrName>
                                        </p:attrNameLst>
                                      </p:cBhvr>
                                      <p:tavLst>
                                        <p:tav tm="0">
                                          <p:val>
                                            <p:fltVal val="0"/>
                                          </p:val>
                                        </p:tav>
                                        <p:tav tm="100000">
                                          <p:val>
                                            <p:strVal val="#ppt_w"/>
                                          </p:val>
                                        </p:tav>
                                      </p:tavLst>
                                    </p:anim>
                                    <p:anim calcmode="lin" valueType="num">
                                      <p:cBhvr>
                                        <p:cTn id="27" dur="500" fill="hold"/>
                                        <p:tgtEl>
                                          <p:spTgt spid="14339"/>
                                        </p:tgtEl>
                                        <p:attrNameLst>
                                          <p:attrName>ppt_h</p:attrName>
                                        </p:attrNameLst>
                                      </p:cBhvr>
                                      <p:tavLst>
                                        <p:tav tm="0">
                                          <p:val>
                                            <p:fltVal val="0"/>
                                          </p:val>
                                        </p:tav>
                                        <p:tav tm="100000">
                                          <p:val>
                                            <p:strVal val="#ppt_h"/>
                                          </p:val>
                                        </p:tav>
                                      </p:tavLst>
                                    </p:anim>
                                    <p:animEffect transition="in" filter="fade">
                                      <p:cBhvr>
                                        <p:cTn id="28" dur="500"/>
                                        <p:tgtEl>
                                          <p:spTgt spid="14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339650"/>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散点图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用来发现各变量之间的相关关系</a:t>
            </a:r>
            <a:r>
              <a:rPr lang="zh-CN" altLang="en-US" sz="1600" smtClean="0">
                <a:solidFill>
                  <a:srgbClr val="4BACC6">
                    <a:lumMod val="75000"/>
                  </a:srgbClr>
                </a:solidFill>
                <a:latin typeface="微软雅黑" pitchFamily="34" charset="-122"/>
                <a:ea typeface="微软雅黑" pitchFamily="34" charset="-122"/>
              </a:rPr>
              <a:t>。创建散点图的函数原型如下：</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参数说明：</a:t>
            </a:r>
            <a:endParaRPr lang="en-US" altLang="zh-CN" sz="1600" smtClean="0">
              <a:solidFill>
                <a:srgbClr val="4BACC6">
                  <a:lumMod val="75000"/>
                </a:srgbClr>
              </a:solidFill>
              <a:latin typeface="微软雅黑" pitchFamily="34" charset="-122"/>
              <a:ea typeface="微软雅黑" pitchFamily="34" charset="-122"/>
            </a:endParaRP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(x,y)</a:t>
            </a:r>
            <a:r>
              <a:rPr lang="zh-CN" altLang="en-US" sz="1600">
                <a:solidFill>
                  <a:srgbClr val="4BACC6">
                    <a:lumMod val="75000"/>
                  </a:srgbClr>
                </a:solidFill>
                <a:latin typeface="微软雅黑" pitchFamily="34" charset="-122"/>
                <a:ea typeface="微软雅黑" pitchFamily="34" charset="-122"/>
              </a:rPr>
              <a:t>：散点的位置；</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s</a:t>
            </a:r>
            <a:r>
              <a:rPr lang="zh-CN" altLang="en-US" sz="1600">
                <a:solidFill>
                  <a:srgbClr val="4BACC6">
                    <a:lumMod val="75000"/>
                  </a:srgbClr>
                </a:solidFill>
                <a:latin typeface="微软雅黑" pitchFamily="34" charset="-122"/>
                <a:ea typeface="微软雅黑" pitchFamily="34" charset="-122"/>
              </a:rPr>
              <a:t>：散点的大小。如果只有一个具体值，则所有点大小一样；如果呈现大小不一，则变成气泡图；</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a:t>
            </a:r>
            <a:r>
              <a:rPr lang="zh-CN" altLang="en-US" sz="1600">
                <a:solidFill>
                  <a:srgbClr val="4BACC6">
                    <a:lumMod val="75000"/>
                  </a:srgbClr>
                </a:solidFill>
                <a:latin typeface="微软雅黑" pitchFamily="34" charset="-122"/>
                <a:ea typeface="微软雅黑" pitchFamily="34" charset="-122"/>
              </a:rPr>
              <a:t>：散点的颜色。可只有一个，也可以有多个不同颜色；</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marker</a:t>
            </a:r>
            <a:r>
              <a:rPr lang="zh-CN" altLang="en-US" sz="1600">
                <a:solidFill>
                  <a:srgbClr val="4BACC6">
                    <a:lumMod val="75000"/>
                  </a:srgbClr>
                </a:solidFill>
                <a:latin typeface="微软雅黑" pitchFamily="34" charset="-122"/>
                <a:ea typeface="微软雅黑" pitchFamily="34" charset="-122"/>
              </a:rPr>
              <a:t>：每个点的标记；</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linewidths</a:t>
            </a:r>
            <a:r>
              <a:rPr lang="zh-CN" altLang="en-US" sz="1600">
                <a:solidFill>
                  <a:srgbClr val="4BACC6">
                    <a:lumMod val="75000"/>
                  </a:srgbClr>
                </a:solidFill>
                <a:latin typeface="微软雅黑" pitchFamily="34" charset="-122"/>
                <a:ea typeface="微软雅黑" pitchFamily="34" charset="-122"/>
              </a:rPr>
              <a:t>：每个散点的线宽；</a:t>
            </a:r>
          </a:p>
          <a:p>
            <a:pPr marL="685800" lvl="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edgecolors</a:t>
            </a:r>
            <a:r>
              <a:rPr lang="zh-CN" altLang="en-US" sz="1600">
                <a:solidFill>
                  <a:srgbClr val="4BACC6">
                    <a:lumMod val="75000"/>
                  </a:srgbClr>
                </a:solidFill>
                <a:latin typeface="微软雅黑" pitchFamily="34" charset="-122"/>
                <a:ea typeface="微软雅黑" pitchFamily="34" charset="-122"/>
              </a:rPr>
              <a:t>：每个散点的外轮廓的颜色。</a:t>
            </a:r>
          </a:p>
        </p:txBody>
      </p:sp>
      <p:sp>
        <p:nvSpPr>
          <p:cNvPr id="6" name="TextBox 5"/>
          <p:cNvSpPr txBox="1"/>
          <p:nvPr/>
        </p:nvSpPr>
        <p:spPr>
          <a:xfrm>
            <a:off x="2673083" y="1945407"/>
            <a:ext cx="3797835" cy="253916"/>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plt.scatter(x,y,s,c,marker,linewidths,edgecolors</a:t>
            </a:r>
            <a:r>
              <a:rPr lang="en-US" altLang="zh-CN" sz="1050" smtClean="0">
                <a:solidFill>
                  <a:srgbClr val="0070C0"/>
                </a:solidFill>
                <a:latin typeface="Consolas" pitchFamily="49" charset="0"/>
                <a:cs typeface="Consolas" pitchFamily="49" charset="0"/>
              </a:rPr>
              <a:t>)</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3420501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0" dur="500"/>
                                        <p:tgtEl>
                                          <p:spTgt spid="5">
                                            <p:txEl>
                                              <p:pRg st="5" end="5"/>
                                            </p:txEl>
                                          </p:spTgt>
                                        </p:tgtEl>
                                      </p:cBhvr>
                                    </p:animEffect>
                                  </p:childTnLst>
                                </p:cTn>
                              </p:par>
                              <p:par>
                                <p:cTn id="31" presetID="14" presetClass="entr" presetSubtype="10" fill="hold" nodeType="with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3" dur="500"/>
                                        <p:tgtEl>
                                          <p:spTgt spid="5">
                                            <p:txEl>
                                              <p:pRg st="6" end="6"/>
                                            </p:txEl>
                                          </p:spTgt>
                                        </p:tgtEl>
                                      </p:cBhvr>
                                    </p:animEffect>
                                  </p:childTnLst>
                                </p:cTn>
                              </p:par>
                              <p:par>
                                <p:cTn id="34" presetID="14" presetClass="entr" presetSubtype="10" fill="hold" nodeType="withEffect">
                                  <p:stCondLst>
                                    <p:cond delay="0"/>
                                  </p:stCondLst>
                                  <p:childTnLst>
                                    <p:set>
                                      <p:cBhvr>
                                        <p:cTn id="35"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6" dur="500"/>
                                        <p:tgtEl>
                                          <p:spTgt spid="5">
                                            <p:txEl>
                                              <p:pRg st="7" end="7"/>
                                            </p:txEl>
                                          </p:spTgt>
                                        </p:tgtEl>
                                      </p:cBhvr>
                                    </p:animEffect>
                                  </p:childTnLst>
                                </p:cTn>
                              </p:par>
                              <p:par>
                                <p:cTn id="37" presetID="14" presetClass="entr" presetSubtype="10" fill="hold" nodeType="with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randombar(horizontal)">
                                      <p:cBhvr>
                                        <p:cTn id="39" dur="500"/>
                                        <p:tgtEl>
                                          <p:spTgt spid="5">
                                            <p:txEl>
                                              <p:pRg st="8" end="8"/>
                                            </p:txEl>
                                          </p:spTgt>
                                        </p:tgtEl>
                                      </p:cBhvr>
                                    </p:animEffect>
                                  </p:childTnLst>
                                </p:cTn>
                              </p:par>
                              <p:par>
                                <p:cTn id="40" presetID="14" presetClass="entr" presetSubtype="10" fill="hold" nodeType="withEffect">
                                  <p:stCondLst>
                                    <p:cond delay="0"/>
                                  </p:stCondLst>
                                  <p:childTnLst>
                                    <p:set>
                                      <p:cBhvr>
                                        <p:cTn id="41" dur="1" fill="hold">
                                          <p:stCondLst>
                                            <p:cond delay="0"/>
                                          </p:stCondLst>
                                        </p:cTn>
                                        <p:tgtEl>
                                          <p:spTgt spid="5">
                                            <p:txEl>
                                              <p:pRg st="9" end="9"/>
                                            </p:txEl>
                                          </p:spTgt>
                                        </p:tgtEl>
                                        <p:attrNameLst>
                                          <p:attrName>style.visibility</p:attrName>
                                        </p:attrNameLst>
                                      </p:cBhvr>
                                      <p:to>
                                        <p:strVal val="visible"/>
                                      </p:to>
                                    </p:set>
                                    <p:animEffect transition="in" filter="randombar(horizontal)">
                                      <p:cBhvr>
                                        <p:cTn id="42"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散点图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8360" y="2128356"/>
            <a:ext cx="5187280" cy="26770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0163" y="2132856"/>
            <a:ext cx="3603675" cy="2922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07451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5362"/>
                                        </p:tgtEl>
                                        <p:attrNameLst>
                                          <p:attrName>style.visibility</p:attrName>
                                        </p:attrNameLst>
                                      </p:cBhvr>
                                      <p:to>
                                        <p:strVal val="visible"/>
                                      </p:to>
                                    </p:set>
                                    <p:anim calcmode="lin" valueType="num">
                                      <p:cBhvr>
                                        <p:cTn id="12" dur="500" fill="hold"/>
                                        <p:tgtEl>
                                          <p:spTgt spid="15362"/>
                                        </p:tgtEl>
                                        <p:attrNameLst>
                                          <p:attrName>ppt_w</p:attrName>
                                        </p:attrNameLst>
                                      </p:cBhvr>
                                      <p:tavLst>
                                        <p:tav tm="0">
                                          <p:val>
                                            <p:fltVal val="0"/>
                                          </p:val>
                                        </p:tav>
                                        <p:tav tm="100000">
                                          <p:val>
                                            <p:strVal val="#ppt_w"/>
                                          </p:val>
                                        </p:tav>
                                      </p:tavLst>
                                    </p:anim>
                                    <p:anim calcmode="lin" valueType="num">
                                      <p:cBhvr>
                                        <p:cTn id="13" dur="500" fill="hold"/>
                                        <p:tgtEl>
                                          <p:spTgt spid="15362"/>
                                        </p:tgtEl>
                                        <p:attrNameLst>
                                          <p:attrName>ppt_h</p:attrName>
                                        </p:attrNameLst>
                                      </p:cBhvr>
                                      <p:tavLst>
                                        <p:tav tm="0">
                                          <p:val>
                                            <p:fltVal val="0"/>
                                          </p:val>
                                        </p:tav>
                                        <p:tav tm="100000">
                                          <p:val>
                                            <p:strVal val="#ppt_h"/>
                                          </p:val>
                                        </p:tav>
                                      </p:tavLst>
                                    </p:anim>
                                    <p:animEffect transition="in" filter="fade">
                                      <p:cBhvr>
                                        <p:cTn id="14" dur="500"/>
                                        <p:tgtEl>
                                          <p:spTgt spid="1536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5362"/>
                                        </p:tgtEl>
                                        <p:attrNameLst>
                                          <p:attrName>ppt_w</p:attrName>
                                        </p:attrNameLst>
                                      </p:cBhvr>
                                      <p:tavLst>
                                        <p:tav tm="0">
                                          <p:val>
                                            <p:strVal val="ppt_w"/>
                                          </p:val>
                                        </p:tav>
                                        <p:tav tm="100000">
                                          <p:val>
                                            <p:fltVal val="0"/>
                                          </p:val>
                                        </p:tav>
                                      </p:tavLst>
                                    </p:anim>
                                    <p:anim calcmode="lin" valueType="num">
                                      <p:cBhvr>
                                        <p:cTn id="19" dur="500"/>
                                        <p:tgtEl>
                                          <p:spTgt spid="15362"/>
                                        </p:tgtEl>
                                        <p:attrNameLst>
                                          <p:attrName>ppt_h</p:attrName>
                                        </p:attrNameLst>
                                      </p:cBhvr>
                                      <p:tavLst>
                                        <p:tav tm="0">
                                          <p:val>
                                            <p:strVal val="ppt_h"/>
                                          </p:val>
                                        </p:tav>
                                        <p:tav tm="100000">
                                          <p:val>
                                            <p:fltVal val="0"/>
                                          </p:val>
                                        </p:tav>
                                      </p:tavLst>
                                    </p:anim>
                                    <p:animEffect transition="out" filter="fade">
                                      <p:cBhvr>
                                        <p:cTn id="20" dur="500"/>
                                        <p:tgtEl>
                                          <p:spTgt spid="15362"/>
                                        </p:tgtEl>
                                      </p:cBhvr>
                                    </p:animEffect>
                                    <p:set>
                                      <p:cBhvr>
                                        <p:cTn id="21" dur="1" fill="hold">
                                          <p:stCondLst>
                                            <p:cond delay="499"/>
                                          </p:stCondLst>
                                        </p:cTn>
                                        <p:tgtEl>
                                          <p:spTgt spid="15362"/>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5363"/>
                                        </p:tgtEl>
                                        <p:attrNameLst>
                                          <p:attrName>style.visibility</p:attrName>
                                        </p:attrNameLst>
                                      </p:cBhvr>
                                      <p:to>
                                        <p:strVal val="visible"/>
                                      </p:to>
                                    </p:set>
                                    <p:anim calcmode="lin" valueType="num">
                                      <p:cBhvr>
                                        <p:cTn id="26" dur="500" fill="hold"/>
                                        <p:tgtEl>
                                          <p:spTgt spid="15363"/>
                                        </p:tgtEl>
                                        <p:attrNameLst>
                                          <p:attrName>ppt_w</p:attrName>
                                        </p:attrNameLst>
                                      </p:cBhvr>
                                      <p:tavLst>
                                        <p:tav tm="0">
                                          <p:val>
                                            <p:fltVal val="0"/>
                                          </p:val>
                                        </p:tav>
                                        <p:tav tm="100000">
                                          <p:val>
                                            <p:strVal val="#ppt_w"/>
                                          </p:val>
                                        </p:tav>
                                      </p:tavLst>
                                    </p:anim>
                                    <p:anim calcmode="lin" valueType="num">
                                      <p:cBhvr>
                                        <p:cTn id="27" dur="500" fill="hold"/>
                                        <p:tgtEl>
                                          <p:spTgt spid="15363"/>
                                        </p:tgtEl>
                                        <p:attrNameLst>
                                          <p:attrName>ppt_h</p:attrName>
                                        </p:attrNameLst>
                                      </p:cBhvr>
                                      <p:tavLst>
                                        <p:tav tm="0">
                                          <p:val>
                                            <p:fltVal val="0"/>
                                          </p:val>
                                        </p:tav>
                                        <p:tav tm="100000">
                                          <p:val>
                                            <p:strVal val="#ppt_h"/>
                                          </p:val>
                                        </p:tav>
                                      </p:tavLst>
                                    </p:anim>
                                    <p:animEffect transition="in" filter="fade">
                                      <p:cBhvr>
                                        <p:cTn id="28" dur="500"/>
                                        <p:tgtEl>
                                          <p:spTgt spid="153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气泡</a:t>
            </a:r>
            <a:r>
              <a:rPr lang="zh-CN" altLang="en-US" b="1" smtClean="0">
                <a:solidFill>
                  <a:schemeClr val="accent5">
                    <a:lumMod val="50000"/>
                  </a:schemeClr>
                </a:solidFill>
                <a:latin typeface="微软雅黑" pitchFamily="34" charset="-122"/>
                <a:ea typeface="微软雅黑" pitchFamily="34" charset="-122"/>
              </a:rPr>
              <a:t>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与散点图类似，散点图各点大小一致，气泡图中各点大小不一致</a:t>
            </a:r>
            <a:r>
              <a:rPr lang="zh-CN" altLang="en-US" sz="1600" smtClean="0">
                <a:solidFill>
                  <a:srgbClr val="4BACC6">
                    <a:lumMod val="75000"/>
                  </a:srgbClr>
                </a:solidFill>
                <a:latin typeface="微软雅黑" pitchFamily="34" charset="-122"/>
                <a:ea typeface="微软雅黑" pitchFamily="34" charset="-122"/>
              </a:rPr>
              <a:t>。创建气泡图的函数原型及参数与散点图一致。</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2615324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气泡</a:t>
            </a:r>
            <a:r>
              <a:rPr lang="zh-CN" altLang="en-US" b="1" smtClean="0">
                <a:solidFill>
                  <a:schemeClr val="accent5">
                    <a:lumMod val="50000"/>
                  </a:schemeClr>
                </a:solidFill>
                <a:latin typeface="微软雅黑" pitchFamily="34" charset="-122"/>
                <a:ea typeface="微软雅黑" pitchFamily="34" charset="-122"/>
              </a:rPr>
              <a:t>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4922" y="2021653"/>
            <a:ext cx="5314156" cy="32456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1777" y="2065691"/>
            <a:ext cx="3680445" cy="29928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93030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6386"/>
                                        </p:tgtEl>
                                        <p:attrNameLst>
                                          <p:attrName>style.visibility</p:attrName>
                                        </p:attrNameLst>
                                      </p:cBhvr>
                                      <p:to>
                                        <p:strVal val="visible"/>
                                      </p:to>
                                    </p:set>
                                    <p:anim calcmode="lin" valueType="num">
                                      <p:cBhvr>
                                        <p:cTn id="12" dur="500" fill="hold"/>
                                        <p:tgtEl>
                                          <p:spTgt spid="16386"/>
                                        </p:tgtEl>
                                        <p:attrNameLst>
                                          <p:attrName>ppt_w</p:attrName>
                                        </p:attrNameLst>
                                      </p:cBhvr>
                                      <p:tavLst>
                                        <p:tav tm="0">
                                          <p:val>
                                            <p:fltVal val="0"/>
                                          </p:val>
                                        </p:tav>
                                        <p:tav tm="100000">
                                          <p:val>
                                            <p:strVal val="#ppt_w"/>
                                          </p:val>
                                        </p:tav>
                                      </p:tavLst>
                                    </p:anim>
                                    <p:anim calcmode="lin" valueType="num">
                                      <p:cBhvr>
                                        <p:cTn id="13" dur="500" fill="hold"/>
                                        <p:tgtEl>
                                          <p:spTgt spid="16386"/>
                                        </p:tgtEl>
                                        <p:attrNameLst>
                                          <p:attrName>ppt_h</p:attrName>
                                        </p:attrNameLst>
                                      </p:cBhvr>
                                      <p:tavLst>
                                        <p:tav tm="0">
                                          <p:val>
                                            <p:fltVal val="0"/>
                                          </p:val>
                                        </p:tav>
                                        <p:tav tm="100000">
                                          <p:val>
                                            <p:strVal val="#ppt_h"/>
                                          </p:val>
                                        </p:tav>
                                      </p:tavLst>
                                    </p:anim>
                                    <p:animEffect transition="in" filter="fade">
                                      <p:cBhvr>
                                        <p:cTn id="14" dur="500"/>
                                        <p:tgtEl>
                                          <p:spTgt spid="1638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6386"/>
                                        </p:tgtEl>
                                        <p:attrNameLst>
                                          <p:attrName>ppt_w</p:attrName>
                                        </p:attrNameLst>
                                      </p:cBhvr>
                                      <p:tavLst>
                                        <p:tav tm="0">
                                          <p:val>
                                            <p:strVal val="ppt_w"/>
                                          </p:val>
                                        </p:tav>
                                        <p:tav tm="100000">
                                          <p:val>
                                            <p:fltVal val="0"/>
                                          </p:val>
                                        </p:tav>
                                      </p:tavLst>
                                    </p:anim>
                                    <p:anim calcmode="lin" valueType="num">
                                      <p:cBhvr>
                                        <p:cTn id="19" dur="500"/>
                                        <p:tgtEl>
                                          <p:spTgt spid="16386"/>
                                        </p:tgtEl>
                                        <p:attrNameLst>
                                          <p:attrName>ppt_h</p:attrName>
                                        </p:attrNameLst>
                                      </p:cBhvr>
                                      <p:tavLst>
                                        <p:tav tm="0">
                                          <p:val>
                                            <p:strVal val="ppt_h"/>
                                          </p:val>
                                        </p:tav>
                                        <p:tav tm="100000">
                                          <p:val>
                                            <p:fltVal val="0"/>
                                          </p:val>
                                        </p:tav>
                                      </p:tavLst>
                                    </p:anim>
                                    <p:animEffect transition="out" filter="fade">
                                      <p:cBhvr>
                                        <p:cTn id="20" dur="500"/>
                                        <p:tgtEl>
                                          <p:spTgt spid="16386"/>
                                        </p:tgtEl>
                                      </p:cBhvr>
                                    </p:animEffect>
                                    <p:set>
                                      <p:cBhvr>
                                        <p:cTn id="21" dur="1" fill="hold">
                                          <p:stCondLst>
                                            <p:cond delay="499"/>
                                          </p:stCondLst>
                                        </p:cTn>
                                        <p:tgtEl>
                                          <p:spTgt spid="1638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6387"/>
                                        </p:tgtEl>
                                        <p:attrNameLst>
                                          <p:attrName>style.visibility</p:attrName>
                                        </p:attrNameLst>
                                      </p:cBhvr>
                                      <p:to>
                                        <p:strVal val="visible"/>
                                      </p:to>
                                    </p:set>
                                    <p:anim calcmode="lin" valueType="num">
                                      <p:cBhvr>
                                        <p:cTn id="26" dur="500" fill="hold"/>
                                        <p:tgtEl>
                                          <p:spTgt spid="16387"/>
                                        </p:tgtEl>
                                        <p:attrNameLst>
                                          <p:attrName>ppt_w</p:attrName>
                                        </p:attrNameLst>
                                      </p:cBhvr>
                                      <p:tavLst>
                                        <p:tav tm="0">
                                          <p:val>
                                            <p:fltVal val="0"/>
                                          </p:val>
                                        </p:tav>
                                        <p:tav tm="100000">
                                          <p:val>
                                            <p:strVal val="#ppt_w"/>
                                          </p:val>
                                        </p:tav>
                                      </p:tavLst>
                                    </p:anim>
                                    <p:anim calcmode="lin" valueType="num">
                                      <p:cBhvr>
                                        <p:cTn id="27" dur="500" fill="hold"/>
                                        <p:tgtEl>
                                          <p:spTgt spid="16387"/>
                                        </p:tgtEl>
                                        <p:attrNameLst>
                                          <p:attrName>ppt_h</p:attrName>
                                        </p:attrNameLst>
                                      </p:cBhvr>
                                      <p:tavLst>
                                        <p:tav tm="0">
                                          <p:val>
                                            <p:fltVal val="0"/>
                                          </p:val>
                                        </p:tav>
                                        <p:tav tm="100000">
                                          <p:val>
                                            <p:strVal val="#ppt_h"/>
                                          </p:val>
                                        </p:tav>
                                      </p:tavLst>
                                    </p:anim>
                                    <p:animEffect transition="in" filter="fade">
                                      <p:cBhvr>
                                        <p:cTn id="28" dur="500"/>
                                        <p:tgtEl>
                                          <p:spTgt spid="163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492990"/>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面积图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与折线图类似的一种</a:t>
            </a:r>
            <a:r>
              <a:rPr lang="zh-CN" altLang="en-US" sz="1600" smtClean="0">
                <a:solidFill>
                  <a:srgbClr val="4BACC6">
                    <a:lumMod val="75000"/>
                  </a:srgbClr>
                </a:solidFill>
                <a:latin typeface="微软雅黑" pitchFamily="34" charset="-122"/>
                <a:ea typeface="微软雅黑" pitchFamily="34" charset="-122"/>
              </a:rPr>
              <a:t>图形，其构造函数及参数说明如下：</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(x,y)</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x/y</a:t>
            </a:r>
            <a:r>
              <a:rPr lang="zh-CN" altLang="en-US" sz="1600">
                <a:solidFill>
                  <a:srgbClr val="4BACC6">
                    <a:lumMod val="75000"/>
                  </a:srgbClr>
                </a:solidFill>
                <a:latin typeface="微软雅黑" pitchFamily="34" charset="-122"/>
                <a:ea typeface="微软雅黑" pitchFamily="34" charset="-122"/>
              </a:rPr>
              <a:t>坐标数值；</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labels</a:t>
            </a:r>
            <a:r>
              <a:rPr lang="zh-CN" altLang="en-US" sz="1600">
                <a:solidFill>
                  <a:srgbClr val="4BACC6">
                    <a:lumMod val="75000"/>
                  </a:srgbClr>
                </a:solidFill>
                <a:latin typeface="微软雅黑" pitchFamily="34" charset="-122"/>
                <a:ea typeface="微软雅黑" pitchFamily="34" charset="-122"/>
              </a:rPr>
              <a:t>：不同系列图表的图例名；</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colors</a:t>
            </a:r>
            <a:r>
              <a:rPr lang="zh-CN" altLang="en-US" sz="1600">
                <a:solidFill>
                  <a:srgbClr val="4BACC6">
                    <a:lumMod val="75000"/>
                  </a:srgbClr>
                </a:solidFill>
                <a:latin typeface="微软雅黑" pitchFamily="34" charset="-122"/>
                <a:ea typeface="微软雅黑" pitchFamily="34" charset="-122"/>
              </a:rPr>
              <a:t>：不同系列图表的颜色。</a:t>
            </a:r>
          </a:p>
        </p:txBody>
      </p:sp>
      <p:sp>
        <p:nvSpPr>
          <p:cNvPr id="3" name="TextBox 2"/>
          <p:cNvSpPr txBox="1"/>
          <p:nvPr/>
        </p:nvSpPr>
        <p:spPr>
          <a:xfrm>
            <a:off x="3299857" y="1945407"/>
            <a:ext cx="2544286" cy="253916"/>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plt.stackplot(x,y,labels,colors</a:t>
            </a:r>
            <a:r>
              <a:rPr lang="en-US" altLang="zh-CN" sz="1050" smtClean="0">
                <a:solidFill>
                  <a:srgbClr val="0070C0"/>
                </a:solidFill>
                <a:latin typeface="Consolas" pitchFamily="49" charset="0"/>
                <a:cs typeface="Consolas" pitchFamily="49" charset="0"/>
              </a:rPr>
              <a:t>)</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2161780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5" dur="500"/>
                                        <p:tgtEl>
                                          <p:spTgt spid="5">
                                            <p:txEl>
                                              <p:pRg st="4" end="4"/>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8"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面积图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5126" y="2060848"/>
            <a:ext cx="5073749" cy="30505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1126" y="2276872"/>
            <a:ext cx="3381747" cy="2604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7509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7410"/>
                                        </p:tgtEl>
                                        <p:attrNameLst>
                                          <p:attrName>style.visibility</p:attrName>
                                        </p:attrNameLst>
                                      </p:cBhvr>
                                      <p:to>
                                        <p:strVal val="visible"/>
                                      </p:to>
                                    </p:set>
                                    <p:anim calcmode="lin" valueType="num">
                                      <p:cBhvr>
                                        <p:cTn id="12" dur="500" fill="hold"/>
                                        <p:tgtEl>
                                          <p:spTgt spid="17410"/>
                                        </p:tgtEl>
                                        <p:attrNameLst>
                                          <p:attrName>ppt_w</p:attrName>
                                        </p:attrNameLst>
                                      </p:cBhvr>
                                      <p:tavLst>
                                        <p:tav tm="0">
                                          <p:val>
                                            <p:fltVal val="0"/>
                                          </p:val>
                                        </p:tav>
                                        <p:tav tm="100000">
                                          <p:val>
                                            <p:strVal val="#ppt_w"/>
                                          </p:val>
                                        </p:tav>
                                      </p:tavLst>
                                    </p:anim>
                                    <p:anim calcmode="lin" valueType="num">
                                      <p:cBhvr>
                                        <p:cTn id="13" dur="500" fill="hold"/>
                                        <p:tgtEl>
                                          <p:spTgt spid="17410"/>
                                        </p:tgtEl>
                                        <p:attrNameLst>
                                          <p:attrName>ppt_h</p:attrName>
                                        </p:attrNameLst>
                                      </p:cBhvr>
                                      <p:tavLst>
                                        <p:tav tm="0">
                                          <p:val>
                                            <p:fltVal val="0"/>
                                          </p:val>
                                        </p:tav>
                                        <p:tav tm="100000">
                                          <p:val>
                                            <p:strVal val="#ppt_h"/>
                                          </p:val>
                                        </p:tav>
                                      </p:tavLst>
                                    </p:anim>
                                    <p:animEffect transition="in" filter="fade">
                                      <p:cBhvr>
                                        <p:cTn id="14" dur="500"/>
                                        <p:tgtEl>
                                          <p:spTgt spid="1741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7411"/>
                                        </p:tgtEl>
                                        <p:attrNameLst>
                                          <p:attrName>style.visibility</p:attrName>
                                        </p:attrNameLst>
                                      </p:cBhvr>
                                      <p:to>
                                        <p:strVal val="visible"/>
                                      </p:to>
                                    </p:set>
                                    <p:anim calcmode="lin" valueType="num">
                                      <p:cBhvr>
                                        <p:cTn id="19" dur="500" fill="hold"/>
                                        <p:tgtEl>
                                          <p:spTgt spid="17411"/>
                                        </p:tgtEl>
                                        <p:attrNameLst>
                                          <p:attrName>ppt_w</p:attrName>
                                        </p:attrNameLst>
                                      </p:cBhvr>
                                      <p:tavLst>
                                        <p:tav tm="0">
                                          <p:val>
                                            <p:fltVal val="0"/>
                                          </p:val>
                                        </p:tav>
                                        <p:tav tm="100000">
                                          <p:val>
                                            <p:strVal val="#ppt_w"/>
                                          </p:val>
                                        </p:tav>
                                      </p:tavLst>
                                    </p:anim>
                                    <p:anim calcmode="lin" valueType="num">
                                      <p:cBhvr>
                                        <p:cTn id="20" dur="500" fill="hold"/>
                                        <p:tgtEl>
                                          <p:spTgt spid="17411"/>
                                        </p:tgtEl>
                                        <p:attrNameLst>
                                          <p:attrName>ppt_h</p:attrName>
                                        </p:attrNameLst>
                                      </p:cBhvr>
                                      <p:tavLst>
                                        <p:tav tm="0">
                                          <p:val>
                                            <p:fltVal val="0"/>
                                          </p:val>
                                        </p:tav>
                                        <p:tav tm="100000">
                                          <p:val>
                                            <p:strVal val="#ppt_h"/>
                                          </p:val>
                                        </p:tav>
                                      </p:tavLst>
                                    </p:anim>
                                    <p:animEffect transition="in" filter="fade">
                                      <p:cBhvr>
                                        <p:cTn id="21" dur="500"/>
                                        <p:tgtEl>
                                          <p:spTgt spid="174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箱体图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用来反映一组数据离散程度，其构造函数及参数说明如下：</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：待绘图源数据</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vert</a:t>
            </a:r>
            <a:r>
              <a:rPr lang="zh-CN" altLang="en-US" sz="1600">
                <a:solidFill>
                  <a:srgbClr val="4BACC6">
                    <a:lumMod val="75000"/>
                  </a:srgbClr>
                </a:solidFill>
                <a:latin typeface="微软雅黑" pitchFamily="34" charset="-122"/>
                <a:ea typeface="微软雅黑" pitchFamily="34" charset="-122"/>
              </a:rPr>
              <a:t>：箱体图方向，</a:t>
            </a:r>
            <a:r>
              <a:rPr lang="en-US" altLang="zh-CN" sz="1600">
                <a:solidFill>
                  <a:srgbClr val="4BACC6">
                    <a:lumMod val="75000"/>
                  </a:srgbClr>
                </a:solidFill>
                <a:latin typeface="微软雅黑" pitchFamily="34" charset="-122"/>
                <a:ea typeface="微软雅黑" pitchFamily="34" charset="-122"/>
              </a:rPr>
              <a:t>True</a:t>
            </a:r>
            <a:r>
              <a:rPr lang="zh-CN" altLang="en-US" sz="1600">
                <a:solidFill>
                  <a:srgbClr val="4BACC6">
                    <a:lumMod val="75000"/>
                  </a:srgbClr>
                </a:solidFill>
                <a:latin typeface="微软雅黑" pitchFamily="34" charset="-122"/>
                <a:ea typeface="微软雅黑" pitchFamily="34" charset="-122"/>
              </a:rPr>
              <a:t>纵向，</a:t>
            </a:r>
            <a:r>
              <a:rPr lang="en-US" altLang="zh-CN" sz="1600">
                <a:solidFill>
                  <a:srgbClr val="4BACC6">
                    <a:lumMod val="75000"/>
                  </a:srgbClr>
                </a:solidFill>
                <a:latin typeface="微软雅黑" pitchFamily="34" charset="-122"/>
                <a:ea typeface="微软雅黑" pitchFamily="34" charset="-122"/>
              </a:rPr>
              <a:t>False</a:t>
            </a:r>
            <a:r>
              <a:rPr lang="zh-CN" altLang="en-US" sz="1600">
                <a:solidFill>
                  <a:srgbClr val="4BACC6">
                    <a:lumMod val="75000"/>
                  </a:srgbClr>
                </a:solidFill>
                <a:latin typeface="微软雅黑" pitchFamily="34" charset="-122"/>
                <a:ea typeface="微软雅黑" pitchFamily="34" charset="-122"/>
              </a:rPr>
              <a:t>横向，默认</a:t>
            </a:r>
            <a:r>
              <a:rPr lang="en-US" altLang="zh-CN" sz="1600">
                <a:solidFill>
                  <a:srgbClr val="4BACC6">
                    <a:lumMod val="75000"/>
                  </a:srgbClr>
                </a:solidFill>
                <a:latin typeface="微软雅黑" pitchFamily="34" charset="-122"/>
                <a:ea typeface="微软雅黑" pitchFamily="34" charset="-122"/>
              </a:rPr>
              <a:t>True</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widths</a:t>
            </a:r>
            <a:r>
              <a:rPr lang="zh-CN" altLang="en-US" sz="1600">
                <a:solidFill>
                  <a:srgbClr val="4BACC6">
                    <a:lumMod val="75000"/>
                  </a:srgbClr>
                </a:solidFill>
                <a:latin typeface="微软雅黑" pitchFamily="34" charset="-122"/>
                <a:ea typeface="微软雅黑" pitchFamily="34" charset="-122"/>
              </a:rPr>
              <a:t>：箱体图的宽度</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label</a:t>
            </a:r>
            <a:r>
              <a:rPr lang="zh-CN" altLang="en-US" sz="1600">
                <a:solidFill>
                  <a:srgbClr val="4BACC6">
                    <a:lumMod val="75000"/>
                  </a:srgbClr>
                </a:solidFill>
                <a:latin typeface="微软雅黑" pitchFamily="34" charset="-122"/>
                <a:ea typeface="微软雅黑" pitchFamily="34" charset="-122"/>
              </a:rPr>
              <a:t>：标签</a:t>
            </a:r>
          </a:p>
        </p:txBody>
      </p:sp>
      <p:sp>
        <p:nvSpPr>
          <p:cNvPr id="3" name="TextBox 2"/>
          <p:cNvSpPr txBox="1"/>
          <p:nvPr/>
        </p:nvSpPr>
        <p:spPr>
          <a:xfrm>
            <a:off x="3262988" y="1945407"/>
            <a:ext cx="2618024" cy="253916"/>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plt.boxplot(x,vert,widths,labels</a:t>
            </a:r>
            <a:r>
              <a:rPr lang="en-US" altLang="zh-CN" sz="1050" smtClean="0">
                <a:solidFill>
                  <a:srgbClr val="0070C0"/>
                </a:solidFill>
                <a:latin typeface="Consolas" pitchFamily="49" charset="0"/>
                <a:cs typeface="Consolas" pitchFamily="49" charset="0"/>
              </a:rPr>
              <a:t>)</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27913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5" dur="500"/>
                                        <p:tgtEl>
                                          <p:spTgt spid="5">
                                            <p:txEl>
                                              <p:pRg st="4" end="4"/>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8" dur="500"/>
                                        <p:tgtEl>
                                          <p:spTgt spid="5">
                                            <p:txEl>
                                              <p:pRg st="5" end="5"/>
                                            </p:txEl>
                                          </p:spTgt>
                                        </p:tgtEl>
                                      </p:cBhvr>
                                    </p:animEffect>
                                  </p:childTnLst>
                                </p:cTn>
                              </p:par>
                              <p:par>
                                <p:cTn id="29" presetID="14" presetClass="entr" presetSubtype="10" fill="hold" nodeType="with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第二课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3231654"/>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数据结构</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数据类型</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数组属性</a:t>
            </a:r>
            <a:endParaRPr lang="en-US" altLang="zh-CN"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创建数组</a:t>
            </a:r>
            <a:endParaRPr lang="zh-CN" altLang="en-US"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切片</a:t>
            </a:r>
            <a:r>
              <a:rPr lang="zh-CN" altLang="en-US" sz="1600">
                <a:solidFill>
                  <a:schemeClr val="accent5">
                    <a:lumMod val="75000"/>
                  </a:schemeClr>
                </a:solidFill>
                <a:latin typeface="微软雅黑" pitchFamily="34" charset="-122"/>
                <a:ea typeface="微软雅黑" pitchFamily="34" charset="-122"/>
              </a:rPr>
              <a:t>和</a:t>
            </a:r>
            <a:r>
              <a:rPr lang="zh-CN" altLang="en-US" sz="1600" smtClean="0">
                <a:solidFill>
                  <a:schemeClr val="accent5">
                    <a:lumMod val="75000"/>
                  </a:schemeClr>
                </a:solidFill>
                <a:latin typeface="微软雅黑" pitchFamily="34" charset="-122"/>
                <a:ea typeface="微软雅黑" pitchFamily="34" charset="-122"/>
              </a:rPr>
              <a:t>索引</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数组</a:t>
            </a:r>
            <a:r>
              <a:rPr lang="zh-CN" altLang="en-US" sz="1600" smtClean="0">
                <a:solidFill>
                  <a:schemeClr val="accent5">
                    <a:lumMod val="75000"/>
                  </a:schemeClr>
                </a:solidFill>
                <a:latin typeface="微软雅黑" pitchFamily="34" charset="-122"/>
                <a:ea typeface="微软雅黑" pitchFamily="34" charset="-122"/>
              </a:rPr>
              <a:t>广播</a:t>
            </a:r>
            <a:endParaRPr lang="en-US" altLang="zh-CN"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数组操作</a:t>
            </a:r>
          </a:p>
        </p:txBody>
      </p:sp>
    </p:spTree>
    <p:extLst>
      <p:ext uri="{BB962C8B-B14F-4D97-AF65-F5344CB8AC3E}">
        <p14:creationId xmlns:p14="http://schemas.microsoft.com/office/powerpoint/2010/main" val="3692639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箱体</a:t>
            </a:r>
            <a:r>
              <a:rPr lang="zh-CN" altLang="en-US" b="1" smtClean="0">
                <a:solidFill>
                  <a:schemeClr val="accent5">
                    <a:lumMod val="50000"/>
                  </a:schemeClr>
                </a:solidFill>
                <a:latin typeface="微软雅黑" pitchFamily="34" charset="-122"/>
                <a:ea typeface="微软雅黑" pitchFamily="34" charset="-122"/>
              </a:rPr>
              <a:t>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4669" y="2204864"/>
            <a:ext cx="4754662" cy="2563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43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8568" y="2249446"/>
            <a:ext cx="3166864" cy="2456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75015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8434"/>
                                        </p:tgtEl>
                                        <p:attrNameLst>
                                          <p:attrName>style.visibility</p:attrName>
                                        </p:attrNameLst>
                                      </p:cBhvr>
                                      <p:to>
                                        <p:strVal val="visible"/>
                                      </p:to>
                                    </p:set>
                                    <p:anim calcmode="lin" valueType="num">
                                      <p:cBhvr>
                                        <p:cTn id="12" dur="500" fill="hold"/>
                                        <p:tgtEl>
                                          <p:spTgt spid="18434"/>
                                        </p:tgtEl>
                                        <p:attrNameLst>
                                          <p:attrName>ppt_w</p:attrName>
                                        </p:attrNameLst>
                                      </p:cBhvr>
                                      <p:tavLst>
                                        <p:tav tm="0">
                                          <p:val>
                                            <p:fltVal val="0"/>
                                          </p:val>
                                        </p:tav>
                                        <p:tav tm="100000">
                                          <p:val>
                                            <p:strVal val="#ppt_w"/>
                                          </p:val>
                                        </p:tav>
                                      </p:tavLst>
                                    </p:anim>
                                    <p:anim calcmode="lin" valueType="num">
                                      <p:cBhvr>
                                        <p:cTn id="13" dur="500" fill="hold"/>
                                        <p:tgtEl>
                                          <p:spTgt spid="18434"/>
                                        </p:tgtEl>
                                        <p:attrNameLst>
                                          <p:attrName>ppt_h</p:attrName>
                                        </p:attrNameLst>
                                      </p:cBhvr>
                                      <p:tavLst>
                                        <p:tav tm="0">
                                          <p:val>
                                            <p:fltVal val="0"/>
                                          </p:val>
                                        </p:tav>
                                        <p:tav tm="100000">
                                          <p:val>
                                            <p:strVal val="#ppt_h"/>
                                          </p:val>
                                        </p:tav>
                                      </p:tavLst>
                                    </p:anim>
                                    <p:animEffect transition="in" filter="fade">
                                      <p:cBhvr>
                                        <p:cTn id="14" dur="500"/>
                                        <p:tgtEl>
                                          <p:spTgt spid="18434"/>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8434"/>
                                        </p:tgtEl>
                                        <p:attrNameLst>
                                          <p:attrName>ppt_w</p:attrName>
                                        </p:attrNameLst>
                                      </p:cBhvr>
                                      <p:tavLst>
                                        <p:tav tm="0">
                                          <p:val>
                                            <p:strVal val="ppt_w"/>
                                          </p:val>
                                        </p:tav>
                                        <p:tav tm="100000">
                                          <p:val>
                                            <p:fltVal val="0"/>
                                          </p:val>
                                        </p:tav>
                                      </p:tavLst>
                                    </p:anim>
                                    <p:anim calcmode="lin" valueType="num">
                                      <p:cBhvr>
                                        <p:cTn id="19" dur="500"/>
                                        <p:tgtEl>
                                          <p:spTgt spid="18434"/>
                                        </p:tgtEl>
                                        <p:attrNameLst>
                                          <p:attrName>ppt_h</p:attrName>
                                        </p:attrNameLst>
                                      </p:cBhvr>
                                      <p:tavLst>
                                        <p:tav tm="0">
                                          <p:val>
                                            <p:strVal val="ppt_h"/>
                                          </p:val>
                                        </p:tav>
                                        <p:tav tm="100000">
                                          <p:val>
                                            <p:fltVal val="0"/>
                                          </p:val>
                                        </p:tav>
                                      </p:tavLst>
                                    </p:anim>
                                    <p:animEffect transition="out" filter="fade">
                                      <p:cBhvr>
                                        <p:cTn id="20" dur="500"/>
                                        <p:tgtEl>
                                          <p:spTgt spid="18434"/>
                                        </p:tgtEl>
                                      </p:cBhvr>
                                    </p:animEffect>
                                    <p:set>
                                      <p:cBhvr>
                                        <p:cTn id="21" dur="1" fill="hold">
                                          <p:stCondLst>
                                            <p:cond delay="499"/>
                                          </p:stCondLst>
                                        </p:cTn>
                                        <p:tgtEl>
                                          <p:spTgt spid="18434"/>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8435"/>
                                        </p:tgtEl>
                                        <p:attrNameLst>
                                          <p:attrName>style.visibility</p:attrName>
                                        </p:attrNameLst>
                                      </p:cBhvr>
                                      <p:to>
                                        <p:strVal val="visible"/>
                                      </p:to>
                                    </p:set>
                                    <p:anim calcmode="lin" valueType="num">
                                      <p:cBhvr>
                                        <p:cTn id="26" dur="500" fill="hold"/>
                                        <p:tgtEl>
                                          <p:spTgt spid="18435"/>
                                        </p:tgtEl>
                                        <p:attrNameLst>
                                          <p:attrName>ppt_w</p:attrName>
                                        </p:attrNameLst>
                                      </p:cBhvr>
                                      <p:tavLst>
                                        <p:tav tm="0">
                                          <p:val>
                                            <p:fltVal val="0"/>
                                          </p:val>
                                        </p:tav>
                                        <p:tav tm="100000">
                                          <p:val>
                                            <p:strVal val="#ppt_w"/>
                                          </p:val>
                                        </p:tav>
                                      </p:tavLst>
                                    </p:anim>
                                    <p:anim calcmode="lin" valueType="num">
                                      <p:cBhvr>
                                        <p:cTn id="27" dur="500" fill="hold"/>
                                        <p:tgtEl>
                                          <p:spTgt spid="18435"/>
                                        </p:tgtEl>
                                        <p:attrNameLst>
                                          <p:attrName>ppt_h</p:attrName>
                                        </p:attrNameLst>
                                      </p:cBhvr>
                                      <p:tavLst>
                                        <p:tav tm="0">
                                          <p:val>
                                            <p:fltVal val="0"/>
                                          </p:val>
                                        </p:tav>
                                        <p:tav tm="100000">
                                          <p:val>
                                            <p:strVal val="#ppt_h"/>
                                          </p:val>
                                        </p:tav>
                                      </p:tavLst>
                                    </p:anim>
                                    <p:animEffect transition="in" filter="fade">
                                      <p:cBhvr>
                                        <p:cTn id="28" dur="500"/>
                                        <p:tgtEl>
                                          <p:spTgt spid="184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708981"/>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饼图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常用来表示同一等级中不同类别的占比情况</a:t>
            </a:r>
            <a:r>
              <a:rPr lang="zh-CN" altLang="en-US" sz="1600" smtClean="0">
                <a:solidFill>
                  <a:srgbClr val="4BACC6">
                    <a:lumMod val="75000"/>
                  </a:srgbClr>
                </a:solidFill>
                <a:latin typeface="微软雅黑" pitchFamily="34" charset="-122"/>
                <a:ea typeface="微软雅黑" pitchFamily="34" charset="-122"/>
              </a:rPr>
              <a:t>。其</a:t>
            </a:r>
            <a:r>
              <a:rPr lang="zh-CN" altLang="en-US" sz="1600">
                <a:solidFill>
                  <a:srgbClr val="4BACC6">
                    <a:lumMod val="75000"/>
                  </a:srgbClr>
                </a:solidFill>
                <a:latin typeface="微软雅黑" pitchFamily="34" charset="-122"/>
                <a:ea typeface="微软雅黑" pitchFamily="34" charset="-122"/>
              </a:rPr>
              <a:t>构造函数及参数说明如下：</a:t>
            </a:r>
          </a:p>
          <a:p>
            <a:pPr indent="403225"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：待绘图数据；</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explode</a:t>
            </a:r>
            <a:r>
              <a:rPr lang="zh-CN" altLang="en-US" sz="1600">
                <a:solidFill>
                  <a:srgbClr val="4BACC6">
                    <a:lumMod val="75000"/>
                  </a:srgbClr>
                </a:solidFill>
                <a:latin typeface="微软雅黑" pitchFamily="34" charset="-122"/>
                <a:ea typeface="微软雅黑" pitchFamily="34" charset="-122"/>
              </a:rPr>
              <a:t>：每一块离圆心距离；</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labels</a:t>
            </a:r>
            <a:r>
              <a:rPr lang="zh-CN" altLang="en-US" sz="1600">
                <a:solidFill>
                  <a:srgbClr val="4BACC6">
                    <a:lumMod val="75000"/>
                  </a:srgbClr>
                </a:solidFill>
                <a:latin typeface="微软雅黑" pitchFamily="34" charset="-122"/>
                <a:ea typeface="微软雅黑" pitchFamily="34" charset="-122"/>
              </a:rPr>
              <a:t>：每一块标签；</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colors</a:t>
            </a:r>
            <a:r>
              <a:rPr lang="zh-CN" altLang="en-US" sz="1600">
                <a:solidFill>
                  <a:srgbClr val="4BACC6">
                    <a:lumMod val="75000"/>
                  </a:srgbClr>
                </a:solidFill>
                <a:latin typeface="微软雅黑" pitchFamily="34" charset="-122"/>
                <a:ea typeface="微软雅黑" pitchFamily="34" charset="-122"/>
              </a:rPr>
              <a:t>：每一块颜色；</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autopct</a:t>
            </a:r>
            <a:r>
              <a:rPr lang="zh-CN" altLang="en-US" sz="1600">
                <a:solidFill>
                  <a:srgbClr val="4BACC6">
                    <a:lumMod val="75000"/>
                  </a:srgbClr>
                </a:solidFill>
                <a:latin typeface="微软雅黑" pitchFamily="34" charset="-122"/>
                <a:ea typeface="微软雅黑" pitchFamily="34" charset="-122"/>
              </a:rPr>
              <a:t>：饼图内数值的百分比格式；</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pctdistance</a:t>
            </a:r>
            <a:r>
              <a:rPr lang="zh-CN" altLang="en-US" sz="1600">
                <a:solidFill>
                  <a:srgbClr val="4BACC6">
                    <a:lumMod val="75000"/>
                  </a:srgbClr>
                </a:solidFill>
                <a:latin typeface="微软雅黑" pitchFamily="34" charset="-122"/>
                <a:ea typeface="微软雅黑" pitchFamily="34" charset="-122"/>
              </a:rPr>
              <a:t>：数据标签距中心的距离；</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shadow</a:t>
            </a:r>
            <a:r>
              <a:rPr lang="zh-CN" altLang="en-US" sz="1600">
                <a:solidFill>
                  <a:srgbClr val="4BACC6">
                    <a:lumMod val="75000"/>
                  </a:srgbClr>
                </a:solidFill>
                <a:latin typeface="微软雅黑" pitchFamily="34" charset="-122"/>
                <a:ea typeface="微软雅黑" pitchFamily="34" charset="-122"/>
              </a:rPr>
              <a:t>：是否有阴影；</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labeldistance</a:t>
            </a:r>
            <a:r>
              <a:rPr lang="zh-CN" altLang="en-US" sz="1600">
                <a:solidFill>
                  <a:srgbClr val="4BACC6">
                    <a:lumMod val="75000"/>
                  </a:srgbClr>
                </a:solidFill>
                <a:latin typeface="微软雅黑" pitchFamily="34" charset="-122"/>
                <a:ea typeface="微软雅黑" pitchFamily="34" charset="-122"/>
              </a:rPr>
              <a:t>：每一块索引距中心的距离</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sp>
        <p:nvSpPr>
          <p:cNvPr id="3" name="TextBox 2"/>
          <p:cNvSpPr txBox="1"/>
          <p:nvPr/>
        </p:nvSpPr>
        <p:spPr>
          <a:xfrm>
            <a:off x="1345797" y="2031132"/>
            <a:ext cx="6452407" cy="415498"/>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plt.pie(x,explode,labels,colors,autopct,pctdistance,shadow,labeldistance, startangle</a:t>
            </a:r>
            <a:r>
              <a:rPr lang="en-US" altLang="zh-CN" sz="1050" smtClean="0">
                <a:solidFill>
                  <a:srgbClr val="0070C0"/>
                </a:solidFill>
                <a:latin typeface="Consolas" pitchFamily="49" charset="0"/>
                <a:cs typeface="Consolas" pitchFamily="49" charset="0"/>
              </a:rPr>
              <a:t>,</a:t>
            </a:r>
          </a:p>
          <a:p>
            <a:r>
              <a:rPr lang="en-US" altLang="zh-CN" sz="1050">
                <a:solidFill>
                  <a:srgbClr val="0070C0"/>
                </a:solidFill>
                <a:latin typeface="Consolas" pitchFamily="49" charset="0"/>
                <a:cs typeface="Consolas" pitchFamily="49" charset="0"/>
              </a:rPr>
              <a:t> </a:t>
            </a:r>
            <a:r>
              <a:rPr lang="en-US" altLang="zh-CN" sz="1050" smtClean="0">
                <a:solidFill>
                  <a:srgbClr val="0070C0"/>
                </a:solidFill>
                <a:latin typeface="Consolas" pitchFamily="49" charset="0"/>
                <a:cs typeface="Consolas" pitchFamily="49" charset="0"/>
              </a:rPr>
              <a:t>       radius,counterclock,wedgeprops,textprops,center,frame)</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2171716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2" dur="500"/>
                                        <p:tgtEl>
                                          <p:spTgt spid="5">
                                            <p:txEl>
                                              <p:pRg st="4" end="4"/>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5" dur="500"/>
                                        <p:tgtEl>
                                          <p:spTgt spid="5">
                                            <p:txEl>
                                              <p:pRg st="5" end="5"/>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5">
                                            <p:txEl>
                                              <p:pRg st="6" end="6"/>
                                            </p:txEl>
                                          </p:spTgt>
                                        </p:tgtEl>
                                        <p:attrNameLst>
                                          <p:attrName>style.visibility</p:attrName>
                                        </p:attrNameLst>
                                      </p:cBhvr>
                                      <p:to>
                                        <p:strVal val="visible"/>
                                      </p:to>
                                    </p:set>
                                    <p:animEffect transition="in" filter="randombar(horizontal)">
                                      <p:cBhvr>
                                        <p:cTn id="28" dur="500"/>
                                        <p:tgtEl>
                                          <p:spTgt spid="5">
                                            <p:txEl>
                                              <p:pRg st="6" end="6"/>
                                            </p:txEl>
                                          </p:spTgt>
                                        </p:tgtEl>
                                      </p:cBhvr>
                                    </p:animEffect>
                                  </p:childTnLst>
                                </p:cTn>
                              </p:par>
                              <p:par>
                                <p:cTn id="29" presetID="14" presetClass="entr" presetSubtype="10" fill="hold" nodeType="with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1" dur="500"/>
                                        <p:tgtEl>
                                          <p:spTgt spid="5">
                                            <p:txEl>
                                              <p:pRg st="7" end="7"/>
                                            </p:txEl>
                                          </p:spTgt>
                                        </p:tgtEl>
                                      </p:cBhvr>
                                    </p:animEffect>
                                  </p:childTnLst>
                                </p:cTn>
                              </p:par>
                              <p:par>
                                <p:cTn id="32" presetID="14" presetClass="entr" presetSubtype="10" fill="hold" nodeType="withEffect">
                                  <p:stCondLst>
                                    <p:cond delay="0"/>
                                  </p:stCondLst>
                                  <p:childTnLst>
                                    <p:set>
                                      <p:cBhvr>
                                        <p:cTn id="33" dur="1" fill="hold">
                                          <p:stCondLst>
                                            <p:cond delay="0"/>
                                          </p:stCondLst>
                                        </p:cTn>
                                        <p:tgtEl>
                                          <p:spTgt spid="5">
                                            <p:txEl>
                                              <p:pRg st="8" end="8"/>
                                            </p:txEl>
                                          </p:spTgt>
                                        </p:tgtEl>
                                        <p:attrNameLst>
                                          <p:attrName>style.visibility</p:attrName>
                                        </p:attrNameLst>
                                      </p:cBhvr>
                                      <p:to>
                                        <p:strVal val="visible"/>
                                      </p:to>
                                    </p:set>
                                    <p:animEffect transition="in" filter="randombar(horizontal)">
                                      <p:cBhvr>
                                        <p:cTn id="34" dur="500"/>
                                        <p:tgtEl>
                                          <p:spTgt spid="5">
                                            <p:txEl>
                                              <p:pRg st="8" end="8"/>
                                            </p:txEl>
                                          </p:spTgt>
                                        </p:tgtEl>
                                      </p:cBhvr>
                                    </p:animEffect>
                                  </p:childTnLst>
                                </p:cTn>
                              </p:par>
                              <p:par>
                                <p:cTn id="35" presetID="14" presetClass="entr" presetSubtype="10" fill="hold" nodeType="withEffect">
                                  <p:stCondLst>
                                    <p:cond delay="0"/>
                                  </p:stCondLst>
                                  <p:childTnLst>
                                    <p:set>
                                      <p:cBhvr>
                                        <p:cTn id="36" dur="1" fill="hold">
                                          <p:stCondLst>
                                            <p:cond delay="0"/>
                                          </p:stCondLst>
                                        </p:cTn>
                                        <p:tgtEl>
                                          <p:spTgt spid="5">
                                            <p:txEl>
                                              <p:pRg st="9" end="9"/>
                                            </p:txEl>
                                          </p:spTgt>
                                        </p:tgtEl>
                                        <p:attrNameLst>
                                          <p:attrName>style.visibility</p:attrName>
                                        </p:attrNameLst>
                                      </p:cBhvr>
                                      <p:to>
                                        <p:strVal val="visible"/>
                                      </p:to>
                                    </p:set>
                                    <p:animEffect transition="in" filter="randombar(horizontal)">
                                      <p:cBhvr>
                                        <p:cTn id="37" dur="500"/>
                                        <p:tgtEl>
                                          <p:spTgt spid="5">
                                            <p:txEl>
                                              <p:pRg st="9" end="9"/>
                                            </p:txEl>
                                          </p:spTgt>
                                        </p:tgtEl>
                                      </p:cBhvr>
                                    </p:animEffect>
                                  </p:childTnLst>
                                </p:cTn>
                              </p:par>
                              <p:par>
                                <p:cTn id="38" presetID="14" presetClass="entr" presetSubtype="10" fill="hold" nodeType="withEffect">
                                  <p:stCondLst>
                                    <p:cond delay="0"/>
                                  </p:stCondLst>
                                  <p:childTnLst>
                                    <p:set>
                                      <p:cBhvr>
                                        <p:cTn id="39" dur="1" fill="hold">
                                          <p:stCondLst>
                                            <p:cond delay="0"/>
                                          </p:stCondLst>
                                        </p:cTn>
                                        <p:tgtEl>
                                          <p:spTgt spid="5">
                                            <p:txEl>
                                              <p:pRg st="10" end="10"/>
                                            </p:txEl>
                                          </p:spTgt>
                                        </p:tgtEl>
                                        <p:attrNameLst>
                                          <p:attrName>style.visibility</p:attrName>
                                        </p:attrNameLst>
                                      </p:cBhvr>
                                      <p:to>
                                        <p:strVal val="visible"/>
                                      </p:to>
                                    </p:set>
                                    <p:animEffect transition="in" filter="randombar(horizontal)">
                                      <p:cBhvr>
                                        <p:cTn id="40" dur="500"/>
                                        <p:tgtEl>
                                          <p:spTgt spid="5">
                                            <p:txEl>
                                              <p:pRg st="10" end="10"/>
                                            </p:txEl>
                                          </p:spTgt>
                                        </p:tgtEl>
                                      </p:cBhvr>
                                    </p:animEffect>
                                  </p:childTnLst>
                                </p:cTn>
                              </p:par>
                              <p:par>
                                <p:cTn id="41" presetID="14" presetClass="entr" presetSubtype="10" fill="hold" nodeType="withEffect">
                                  <p:stCondLst>
                                    <p:cond delay="0"/>
                                  </p:stCondLst>
                                  <p:childTnLst>
                                    <p:set>
                                      <p:cBhvr>
                                        <p:cTn id="42" dur="1" fill="hold">
                                          <p:stCondLst>
                                            <p:cond delay="0"/>
                                          </p:stCondLst>
                                        </p:cTn>
                                        <p:tgtEl>
                                          <p:spTgt spid="5">
                                            <p:txEl>
                                              <p:pRg st="11" end="11"/>
                                            </p:txEl>
                                          </p:spTgt>
                                        </p:tgtEl>
                                        <p:attrNameLst>
                                          <p:attrName>style.visibility</p:attrName>
                                        </p:attrNameLst>
                                      </p:cBhvr>
                                      <p:to>
                                        <p:strVal val="visible"/>
                                      </p:to>
                                    </p:set>
                                    <p:animEffect transition="in" filter="randombar(horizontal)">
                                      <p:cBhvr>
                                        <p:cTn id="43" dur="500"/>
                                        <p:tgtEl>
                                          <p:spTgt spid="5">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饼图</a:t>
            </a:r>
            <a:endParaRPr lang="en-US" altLang="zh-CN" b="1" smtClean="0">
              <a:solidFill>
                <a:schemeClr val="accent5">
                  <a:lumMod val="50000"/>
                </a:schemeClr>
              </a:solidFill>
              <a:latin typeface="微软雅黑" pitchFamily="34" charset="-122"/>
              <a:ea typeface="微软雅黑" pitchFamily="34" charset="-122"/>
            </a:endParaRPr>
          </a:p>
          <a:p>
            <a:pPr marL="742950" indent="-285750" latinLnBrk="0">
              <a:lnSpc>
                <a:spcPct val="150000"/>
              </a:lnSpc>
              <a:buFont typeface="Arial" pitchFamily="34" charset="0"/>
              <a:buChar char="•"/>
            </a:pPr>
            <a:r>
              <a:rPr lang="en-US" altLang="zh-CN" sz="1600" smtClean="0">
                <a:solidFill>
                  <a:srgbClr val="4BACC6">
                    <a:lumMod val="75000"/>
                  </a:srgbClr>
                </a:solidFill>
                <a:latin typeface="微软雅黑" pitchFamily="34" charset="-122"/>
                <a:ea typeface="微软雅黑" pitchFamily="34" charset="-122"/>
              </a:rPr>
              <a:t>startangle</a:t>
            </a:r>
            <a:r>
              <a:rPr lang="zh-CN" altLang="en-US" sz="1600">
                <a:solidFill>
                  <a:srgbClr val="4BACC6">
                    <a:lumMod val="75000"/>
                  </a:srgbClr>
                </a:solidFill>
                <a:latin typeface="微软雅黑" pitchFamily="34" charset="-122"/>
                <a:ea typeface="微软雅黑" pitchFamily="34" charset="-122"/>
              </a:rPr>
              <a:t>：饼图的初始角度；</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radius</a:t>
            </a:r>
            <a:r>
              <a:rPr lang="zh-CN" altLang="en-US" sz="1600">
                <a:solidFill>
                  <a:srgbClr val="4BACC6">
                    <a:lumMod val="75000"/>
                  </a:srgbClr>
                </a:solidFill>
                <a:latin typeface="微软雅黑" pitchFamily="34" charset="-122"/>
                <a:ea typeface="微软雅黑" pitchFamily="34" charset="-122"/>
              </a:rPr>
              <a:t>：饼图的半径；</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counterclock</a:t>
            </a:r>
            <a:r>
              <a:rPr lang="zh-CN" altLang="en-US" sz="1600">
                <a:solidFill>
                  <a:srgbClr val="4BACC6">
                    <a:lumMod val="75000"/>
                  </a:srgbClr>
                </a:solidFill>
                <a:latin typeface="微软雅黑" pitchFamily="34" charset="-122"/>
                <a:ea typeface="微软雅黑" pitchFamily="34" charset="-122"/>
              </a:rPr>
              <a:t>：是否逆时针显示；</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wedgeprops</a:t>
            </a:r>
            <a:r>
              <a:rPr lang="zh-CN" altLang="en-US" sz="1600">
                <a:solidFill>
                  <a:srgbClr val="4BACC6">
                    <a:lumMod val="75000"/>
                  </a:srgbClr>
                </a:solidFill>
                <a:latin typeface="微软雅黑" pitchFamily="34" charset="-122"/>
                <a:ea typeface="微软雅黑" pitchFamily="34" charset="-122"/>
              </a:rPr>
              <a:t>：内外边界属性；</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textprops</a:t>
            </a:r>
            <a:r>
              <a:rPr lang="zh-CN" altLang="en-US" sz="1600">
                <a:solidFill>
                  <a:srgbClr val="4BACC6">
                    <a:lumMod val="75000"/>
                  </a:srgbClr>
                </a:solidFill>
                <a:latin typeface="微软雅黑" pitchFamily="34" charset="-122"/>
                <a:ea typeface="微软雅黑" pitchFamily="34" charset="-122"/>
              </a:rPr>
              <a:t>：文本相关属性；</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center</a:t>
            </a:r>
            <a:r>
              <a:rPr lang="zh-CN" altLang="en-US" sz="1600">
                <a:solidFill>
                  <a:srgbClr val="4BACC6">
                    <a:lumMod val="75000"/>
                  </a:srgbClr>
                </a:solidFill>
                <a:latin typeface="微软雅黑" pitchFamily="34" charset="-122"/>
                <a:ea typeface="微软雅黑" pitchFamily="34" charset="-122"/>
              </a:rPr>
              <a:t>：中心位置；</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frame</a:t>
            </a:r>
            <a:r>
              <a:rPr lang="zh-CN" altLang="en-US" sz="1600">
                <a:solidFill>
                  <a:srgbClr val="4BACC6">
                    <a:lumMod val="75000"/>
                  </a:srgbClr>
                </a:solidFill>
                <a:latin typeface="微软雅黑" pitchFamily="34" charset="-122"/>
                <a:ea typeface="微软雅黑" pitchFamily="34" charset="-122"/>
              </a:rPr>
              <a:t>：是否显示背后的图框。</a:t>
            </a:r>
          </a:p>
        </p:txBody>
      </p:sp>
    </p:spTree>
    <p:extLst>
      <p:ext uri="{BB962C8B-B14F-4D97-AF65-F5344CB8AC3E}">
        <p14:creationId xmlns:p14="http://schemas.microsoft.com/office/powerpoint/2010/main" val="1131802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0" dur="500"/>
                                        <p:tgtEl>
                                          <p:spTgt spid="5">
                                            <p:txEl>
                                              <p:pRg st="2" end="2"/>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3" dur="500"/>
                                        <p:tgtEl>
                                          <p:spTgt spid="5">
                                            <p:txEl>
                                              <p:pRg st="3" end="3"/>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5">
                                            <p:txEl>
                                              <p:pRg st="4" end="4"/>
                                            </p:txEl>
                                          </p:spTgt>
                                        </p:tgtEl>
                                        <p:attrNameLst>
                                          <p:attrName>style.visibility</p:attrName>
                                        </p:attrNameLst>
                                      </p:cBhvr>
                                      <p:to>
                                        <p:strVal val="visible"/>
                                      </p:to>
                                    </p:set>
                                    <p:animEffect transition="in" filter="randombar(horizontal)">
                                      <p:cBhvr>
                                        <p:cTn id="16" dur="500"/>
                                        <p:tgtEl>
                                          <p:spTgt spid="5">
                                            <p:txEl>
                                              <p:pRg st="4" end="4"/>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Effect transition="in" filter="randombar(horizontal)">
                                      <p:cBhvr>
                                        <p:cTn id="19" dur="500"/>
                                        <p:tgtEl>
                                          <p:spTgt spid="5">
                                            <p:txEl>
                                              <p:pRg st="5" end="5"/>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randombar(horizontal)">
                                      <p:cBhvr>
                                        <p:cTn id="22" dur="500"/>
                                        <p:tgtEl>
                                          <p:spTgt spid="5">
                                            <p:txEl>
                                              <p:pRg st="6" end="6"/>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animEffect transition="in" filter="randombar(horizontal)">
                                      <p:cBhvr>
                                        <p:cTn id="25"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饼图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4777" y="2132856"/>
            <a:ext cx="4534446" cy="24984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45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4038" y="1916832"/>
            <a:ext cx="2555925" cy="2878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3357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9458"/>
                                        </p:tgtEl>
                                        <p:attrNameLst>
                                          <p:attrName>style.visibility</p:attrName>
                                        </p:attrNameLst>
                                      </p:cBhvr>
                                      <p:to>
                                        <p:strVal val="visible"/>
                                      </p:to>
                                    </p:set>
                                    <p:anim calcmode="lin" valueType="num">
                                      <p:cBhvr>
                                        <p:cTn id="12" dur="500" fill="hold"/>
                                        <p:tgtEl>
                                          <p:spTgt spid="19458"/>
                                        </p:tgtEl>
                                        <p:attrNameLst>
                                          <p:attrName>ppt_w</p:attrName>
                                        </p:attrNameLst>
                                      </p:cBhvr>
                                      <p:tavLst>
                                        <p:tav tm="0">
                                          <p:val>
                                            <p:fltVal val="0"/>
                                          </p:val>
                                        </p:tav>
                                        <p:tav tm="100000">
                                          <p:val>
                                            <p:strVal val="#ppt_w"/>
                                          </p:val>
                                        </p:tav>
                                      </p:tavLst>
                                    </p:anim>
                                    <p:anim calcmode="lin" valueType="num">
                                      <p:cBhvr>
                                        <p:cTn id="13" dur="500" fill="hold"/>
                                        <p:tgtEl>
                                          <p:spTgt spid="19458"/>
                                        </p:tgtEl>
                                        <p:attrNameLst>
                                          <p:attrName>ppt_h</p:attrName>
                                        </p:attrNameLst>
                                      </p:cBhvr>
                                      <p:tavLst>
                                        <p:tav tm="0">
                                          <p:val>
                                            <p:fltVal val="0"/>
                                          </p:val>
                                        </p:tav>
                                        <p:tav tm="100000">
                                          <p:val>
                                            <p:strVal val="#ppt_h"/>
                                          </p:val>
                                        </p:tav>
                                      </p:tavLst>
                                    </p:anim>
                                    <p:animEffect transition="in" filter="fade">
                                      <p:cBhvr>
                                        <p:cTn id="14" dur="500"/>
                                        <p:tgtEl>
                                          <p:spTgt spid="19458"/>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9458"/>
                                        </p:tgtEl>
                                        <p:attrNameLst>
                                          <p:attrName>ppt_w</p:attrName>
                                        </p:attrNameLst>
                                      </p:cBhvr>
                                      <p:tavLst>
                                        <p:tav tm="0">
                                          <p:val>
                                            <p:strVal val="ppt_w"/>
                                          </p:val>
                                        </p:tav>
                                        <p:tav tm="100000">
                                          <p:val>
                                            <p:fltVal val="0"/>
                                          </p:val>
                                        </p:tav>
                                      </p:tavLst>
                                    </p:anim>
                                    <p:anim calcmode="lin" valueType="num">
                                      <p:cBhvr>
                                        <p:cTn id="19" dur="500"/>
                                        <p:tgtEl>
                                          <p:spTgt spid="19458"/>
                                        </p:tgtEl>
                                        <p:attrNameLst>
                                          <p:attrName>ppt_h</p:attrName>
                                        </p:attrNameLst>
                                      </p:cBhvr>
                                      <p:tavLst>
                                        <p:tav tm="0">
                                          <p:val>
                                            <p:strVal val="ppt_h"/>
                                          </p:val>
                                        </p:tav>
                                        <p:tav tm="100000">
                                          <p:val>
                                            <p:fltVal val="0"/>
                                          </p:val>
                                        </p:tav>
                                      </p:tavLst>
                                    </p:anim>
                                    <p:animEffect transition="out" filter="fade">
                                      <p:cBhvr>
                                        <p:cTn id="20" dur="500"/>
                                        <p:tgtEl>
                                          <p:spTgt spid="19458"/>
                                        </p:tgtEl>
                                      </p:cBhvr>
                                    </p:animEffect>
                                    <p:set>
                                      <p:cBhvr>
                                        <p:cTn id="21" dur="1" fill="hold">
                                          <p:stCondLst>
                                            <p:cond delay="499"/>
                                          </p:stCondLst>
                                        </p:cTn>
                                        <p:tgtEl>
                                          <p:spTgt spid="19458"/>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9459"/>
                                        </p:tgtEl>
                                        <p:attrNameLst>
                                          <p:attrName>style.visibility</p:attrName>
                                        </p:attrNameLst>
                                      </p:cBhvr>
                                      <p:to>
                                        <p:strVal val="visible"/>
                                      </p:to>
                                    </p:set>
                                    <p:anim calcmode="lin" valueType="num">
                                      <p:cBhvr>
                                        <p:cTn id="26" dur="500" fill="hold"/>
                                        <p:tgtEl>
                                          <p:spTgt spid="19459"/>
                                        </p:tgtEl>
                                        <p:attrNameLst>
                                          <p:attrName>ppt_w</p:attrName>
                                        </p:attrNameLst>
                                      </p:cBhvr>
                                      <p:tavLst>
                                        <p:tav tm="0">
                                          <p:val>
                                            <p:fltVal val="0"/>
                                          </p:val>
                                        </p:tav>
                                        <p:tav tm="100000">
                                          <p:val>
                                            <p:strVal val="#ppt_w"/>
                                          </p:val>
                                        </p:tav>
                                      </p:tavLst>
                                    </p:anim>
                                    <p:anim calcmode="lin" valueType="num">
                                      <p:cBhvr>
                                        <p:cTn id="27" dur="500" fill="hold"/>
                                        <p:tgtEl>
                                          <p:spTgt spid="19459"/>
                                        </p:tgtEl>
                                        <p:attrNameLst>
                                          <p:attrName>ppt_h</p:attrName>
                                        </p:attrNameLst>
                                      </p:cBhvr>
                                      <p:tavLst>
                                        <p:tav tm="0">
                                          <p:val>
                                            <p:fltVal val="0"/>
                                          </p:val>
                                        </p:tav>
                                        <p:tav tm="100000">
                                          <p:val>
                                            <p:strVal val="#ppt_h"/>
                                          </p:val>
                                        </p:tav>
                                      </p:tavLst>
                                    </p:anim>
                                    <p:animEffect transition="in" filter="fade">
                                      <p:cBhvr>
                                        <p:cTn id="28" dur="500"/>
                                        <p:tgtEl>
                                          <p:spTgt spid="194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环形</a:t>
            </a:r>
            <a:r>
              <a:rPr lang="zh-CN" altLang="en-US" b="1" smtClean="0">
                <a:solidFill>
                  <a:schemeClr val="accent5">
                    <a:lumMod val="50000"/>
                  </a:schemeClr>
                </a:solidFill>
                <a:latin typeface="微软雅黑" pitchFamily="34" charset="-122"/>
                <a:ea typeface="微软雅黑" pitchFamily="34" charset="-122"/>
              </a:rPr>
              <a:t>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常用来表示同一层级不同类别之间的占比关系</a:t>
            </a:r>
            <a:r>
              <a:rPr lang="zh-CN" altLang="en-US" sz="1600" smtClean="0">
                <a:solidFill>
                  <a:srgbClr val="4BACC6">
                    <a:lumMod val="75000"/>
                  </a:srgbClr>
                </a:solidFill>
                <a:latin typeface="微软雅黑" pitchFamily="34" charset="-122"/>
                <a:ea typeface="微软雅黑" pitchFamily="34" charset="-122"/>
              </a:rPr>
              <a:t>。其</a:t>
            </a:r>
            <a:r>
              <a:rPr lang="zh-CN" altLang="en-US" sz="1600">
                <a:solidFill>
                  <a:srgbClr val="4BACC6">
                    <a:lumMod val="75000"/>
                  </a:srgbClr>
                </a:solidFill>
                <a:latin typeface="微软雅黑" pitchFamily="34" charset="-122"/>
                <a:ea typeface="微软雅黑" pitchFamily="34" charset="-122"/>
              </a:rPr>
              <a:t>构造函数及参数</a:t>
            </a:r>
            <a:r>
              <a:rPr lang="zh-CN" altLang="en-US" sz="1600" smtClean="0">
                <a:solidFill>
                  <a:srgbClr val="4BACC6">
                    <a:lumMod val="75000"/>
                  </a:srgbClr>
                </a:solidFill>
                <a:latin typeface="微软雅黑" pitchFamily="34" charset="-122"/>
                <a:ea typeface="微软雅黑" pitchFamily="34" charset="-122"/>
              </a:rPr>
              <a:t>说明同饼图。</a:t>
            </a:r>
            <a:endParaRPr lang="zh-CN" altLang="en-US" sz="1600">
              <a:solidFill>
                <a:srgbClr val="4BACC6">
                  <a:lumMod val="75000"/>
                </a:srgbClr>
              </a:solidFill>
              <a:latin typeface="微软雅黑" pitchFamily="34" charset="-122"/>
              <a:ea typeface="微软雅黑" pitchFamily="34" charset="-122"/>
            </a:endParaRPr>
          </a:p>
        </p:txBody>
      </p:sp>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4296" y="2060848"/>
            <a:ext cx="4615408" cy="4150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48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9758" y="2823827"/>
            <a:ext cx="2424485" cy="2359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7579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0482"/>
                                        </p:tgtEl>
                                        <p:attrNameLst>
                                          <p:attrName>style.visibility</p:attrName>
                                        </p:attrNameLst>
                                      </p:cBhvr>
                                      <p:to>
                                        <p:strVal val="visible"/>
                                      </p:to>
                                    </p:set>
                                    <p:anim calcmode="lin" valueType="num">
                                      <p:cBhvr>
                                        <p:cTn id="17" dur="500" fill="hold"/>
                                        <p:tgtEl>
                                          <p:spTgt spid="20482"/>
                                        </p:tgtEl>
                                        <p:attrNameLst>
                                          <p:attrName>ppt_w</p:attrName>
                                        </p:attrNameLst>
                                      </p:cBhvr>
                                      <p:tavLst>
                                        <p:tav tm="0">
                                          <p:val>
                                            <p:fltVal val="0"/>
                                          </p:val>
                                        </p:tav>
                                        <p:tav tm="100000">
                                          <p:val>
                                            <p:strVal val="#ppt_w"/>
                                          </p:val>
                                        </p:tav>
                                      </p:tavLst>
                                    </p:anim>
                                    <p:anim calcmode="lin" valueType="num">
                                      <p:cBhvr>
                                        <p:cTn id="18" dur="500" fill="hold"/>
                                        <p:tgtEl>
                                          <p:spTgt spid="20482"/>
                                        </p:tgtEl>
                                        <p:attrNameLst>
                                          <p:attrName>ppt_h</p:attrName>
                                        </p:attrNameLst>
                                      </p:cBhvr>
                                      <p:tavLst>
                                        <p:tav tm="0">
                                          <p:val>
                                            <p:fltVal val="0"/>
                                          </p:val>
                                        </p:tav>
                                        <p:tav tm="100000">
                                          <p:val>
                                            <p:strVal val="#ppt_h"/>
                                          </p:val>
                                        </p:tav>
                                      </p:tavLst>
                                    </p:anim>
                                    <p:animEffect transition="in" filter="fade">
                                      <p:cBhvr>
                                        <p:cTn id="19" dur="500"/>
                                        <p:tgtEl>
                                          <p:spTgt spid="20482"/>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20482"/>
                                        </p:tgtEl>
                                        <p:attrNameLst>
                                          <p:attrName>ppt_w</p:attrName>
                                        </p:attrNameLst>
                                      </p:cBhvr>
                                      <p:tavLst>
                                        <p:tav tm="0">
                                          <p:val>
                                            <p:strVal val="ppt_w"/>
                                          </p:val>
                                        </p:tav>
                                        <p:tav tm="100000">
                                          <p:val>
                                            <p:fltVal val="0"/>
                                          </p:val>
                                        </p:tav>
                                      </p:tavLst>
                                    </p:anim>
                                    <p:anim calcmode="lin" valueType="num">
                                      <p:cBhvr>
                                        <p:cTn id="24" dur="500"/>
                                        <p:tgtEl>
                                          <p:spTgt spid="20482"/>
                                        </p:tgtEl>
                                        <p:attrNameLst>
                                          <p:attrName>ppt_h</p:attrName>
                                        </p:attrNameLst>
                                      </p:cBhvr>
                                      <p:tavLst>
                                        <p:tav tm="0">
                                          <p:val>
                                            <p:strVal val="ppt_h"/>
                                          </p:val>
                                        </p:tav>
                                        <p:tav tm="100000">
                                          <p:val>
                                            <p:fltVal val="0"/>
                                          </p:val>
                                        </p:tav>
                                      </p:tavLst>
                                    </p:anim>
                                    <p:animEffect transition="out" filter="fade">
                                      <p:cBhvr>
                                        <p:cTn id="25" dur="500"/>
                                        <p:tgtEl>
                                          <p:spTgt spid="20482"/>
                                        </p:tgtEl>
                                      </p:cBhvr>
                                    </p:animEffect>
                                    <p:set>
                                      <p:cBhvr>
                                        <p:cTn id="26" dur="1" fill="hold">
                                          <p:stCondLst>
                                            <p:cond delay="499"/>
                                          </p:stCondLst>
                                        </p:cTn>
                                        <p:tgtEl>
                                          <p:spTgt spid="20482"/>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20483"/>
                                        </p:tgtEl>
                                        <p:attrNameLst>
                                          <p:attrName>style.visibility</p:attrName>
                                        </p:attrNameLst>
                                      </p:cBhvr>
                                      <p:to>
                                        <p:strVal val="visible"/>
                                      </p:to>
                                    </p:set>
                                    <p:anim calcmode="lin" valueType="num">
                                      <p:cBhvr>
                                        <p:cTn id="31" dur="500" fill="hold"/>
                                        <p:tgtEl>
                                          <p:spTgt spid="20483"/>
                                        </p:tgtEl>
                                        <p:attrNameLst>
                                          <p:attrName>ppt_w</p:attrName>
                                        </p:attrNameLst>
                                      </p:cBhvr>
                                      <p:tavLst>
                                        <p:tav tm="0">
                                          <p:val>
                                            <p:fltVal val="0"/>
                                          </p:val>
                                        </p:tav>
                                        <p:tav tm="100000">
                                          <p:val>
                                            <p:strVal val="#ppt_w"/>
                                          </p:val>
                                        </p:tav>
                                      </p:tavLst>
                                    </p:anim>
                                    <p:anim calcmode="lin" valueType="num">
                                      <p:cBhvr>
                                        <p:cTn id="32" dur="500" fill="hold"/>
                                        <p:tgtEl>
                                          <p:spTgt spid="20483"/>
                                        </p:tgtEl>
                                        <p:attrNameLst>
                                          <p:attrName>ppt_h</p:attrName>
                                        </p:attrNameLst>
                                      </p:cBhvr>
                                      <p:tavLst>
                                        <p:tav tm="0">
                                          <p:val>
                                            <p:fltVal val="0"/>
                                          </p:val>
                                        </p:tav>
                                        <p:tav tm="100000">
                                          <p:val>
                                            <p:strVal val="#ppt_h"/>
                                          </p:val>
                                        </p:tav>
                                      </p:tavLst>
                                    </p:anim>
                                    <p:animEffect transition="in" filter="fade">
                                      <p:cBhvr>
                                        <p:cTn id="33" dur="500"/>
                                        <p:tgtEl>
                                          <p:spTgt spid="204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492990"/>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热力图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将某一事物的响应度反映在图表上，可以快速发现需要重点关注的区域</a:t>
            </a:r>
            <a:r>
              <a:rPr lang="zh-CN" altLang="en-US" sz="1600" smtClean="0">
                <a:solidFill>
                  <a:srgbClr val="4BACC6">
                    <a:lumMod val="75000"/>
                  </a:srgbClr>
                </a:solidFill>
                <a:latin typeface="微软雅黑" pitchFamily="34" charset="-122"/>
                <a:ea typeface="微软雅黑" pitchFamily="34" charset="-122"/>
              </a:rPr>
              <a:t>。其构造函数及参数说明如下：</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：表示待绘图的数据，需要矩阵形式；</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cmap</a:t>
            </a:r>
            <a:r>
              <a:rPr lang="zh-CN" altLang="en-US" sz="1600">
                <a:solidFill>
                  <a:srgbClr val="4BACC6">
                    <a:lumMod val="75000"/>
                  </a:srgbClr>
                </a:solidFill>
                <a:latin typeface="微软雅黑" pitchFamily="34" charset="-122"/>
                <a:ea typeface="微软雅黑" pitchFamily="34" charset="-122"/>
              </a:rPr>
              <a:t>：配色方案，用来表明图表渐变的主题色。</a:t>
            </a:r>
          </a:p>
        </p:txBody>
      </p:sp>
      <p:sp>
        <p:nvSpPr>
          <p:cNvPr id="3" name="TextBox 2"/>
          <p:cNvSpPr txBox="1"/>
          <p:nvPr/>
        </p:nvSpPr>
        <p:spPr>
          <a:xfrm>
            <a:off x="3816024" y="2143522"/>
            <a:ext cx="1511952" cy="253916"/>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plt.imshow(x,cmap</a:t>
            </a:r>
            <a:r>
              <a:rPr lang="en-US" altLang="zh-CN" sz="1050" smtClean="0">
                <a:solidFill>
                  <a:srgbClr val="0070C0"/>
                </a:solidFill>
                <a:latin typeface="Consolas" pitchFamily="49" charset="0"/>
                <a:cs typeface="Consolas" pitchFamily="49" charset="0"/>
              </a:rPr>
              <a:t>)</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2490868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5"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热力图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1040" y="1714185"/>
            <a:ext cx="4921920" cy="4293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0296" y="2516138"/>
            <a:ext cx="3183409" cy="2509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75925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1506"/>
                                        </p:tgtEl>
                                        <p:attrNameLst>
                                          <p:attrName>style.visibility</p:attrName>
                                        </p:attrNameLst>
                                      </p:cBhvr>
                                      <p:to>
                                        <p:strVal val="visible"/>
                                      </p:to>
                                    </p:set>
                                    <p:anim calcmode="lin" valueType="num">
                                      <p:cBhvr>
                                        <p:cTn id="12" dur="500" fill="hold"/>
                                        <p:tgtEl>
                                          <p:spTgt spid="21506"/>
                                        </p:tgtEl>
                                        <p:attrNameLst>
                                          <p:attrName>ppt_w</p:attrName>
                                        </p:attrNameLst>
                                      </p:cBhvr>
                                      <p:tavLst>
                                        <p:tav tm="0">
                                          <p:val>
                                            <p:fltVal val="0"/>
                                          </p:val>
                                        </p:tav>
                                        <p:tav tm="100000">
                                          <p:val>
                                            <p:strVal val="#ppt_w"/>
                                          </p:val>
                                        </p:tav>
                                      </p:tavLst>
                                    </p:anim>
                                    <p:anim calcmode="lin" valueType="num">
                                      <p:cBhvr>
                                        <p:cTn id="13" dur="500" fill="hold"/>
                                        <p:tgtEl>
                                          <p:spTgt spid="21506"/>
                                        </p:tgtEl>
                                        <p:attrNameLst>
                                          <p:attrName>ppt_h</p:attrName>
                                        </p:attrNameLst>
                                      </p:cBhvr>
                                      <p:tavLst>
                                        <p:tav tm="0">
                                          <p:val>
                                            <p:fltVal val="0"/>
                                          </p:val>
                                        </p:tav>
                                        <p:tav tm="100000">
                                          <p:val>
                                            <p:strVal val="#ppt_h"/>
                                          </p:val>
                                        </p:tav>
                                      </p:tavLst>
                                    </p:anim>
                                    <p:animEffect transition="in" filter="fade">
                                      <p:cBhvr>
                                        <p:cTn id="14" dur="500"/>
                                        <p:tgtEl>
                                          <p:spTgt spid="2150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21506"/>
                                        </p:tgtEl>
                                        <p:attrNameLst>
                                          <p:attrName>ppt_w</p:attrName>
                                        </p:attrNameLst>
                                      </p:cBhvr>
                                      <p:tavLst>
                                        <p:tav tm="0">
                                          <p:val>
                                            <p:strVal val="ppt_w"/>
                                          </p:val>
                                        </p:tav>
                                        <p:tav tm="100000">
                                          <p:val>
                                            <p:fltVal val="0"/>
                                          </p:val>
                                        </p:tav>
                                      </p:tavLst>
                                    </p:anim>
                                    <p:anim calcmode="lin" valueType="num">
                                      <p:cBhvr>
                                        <p:cTn id="19" dur="500"/>
                                        <p:tgtEl>
                                          <p:spTgt spid="21506"/>
                                        </p:tgtEl>
                                        <p:attrNameLst>
                                          <p:attrName>ppt_h</p:attrName>
                                        </p:attrNameLst>
                                      </p:cBhvr>
                                      <p:tavLst>
                                        <p:tav tm="0">
                                          <p:val>
                                            <p:strVal val="ppt_h"/>
                                          </p:val>
                                        </p:tav>
                                        <p:tav tm="100000">
                                          <p:val>
                                            <p:fltVal val="0"/>
                                          </p:val>
                                        </p:tav>
                                      </p:tavLst>
                                    </p:anim>
                                    <p:animEffect transition="out" filter="fade">
                                      <p:cBhvr>
                                        <p:cTn id="20" dur="500"/>
                                        <p:tgtEl>
                                          <p:spTgt spid="21506"/>
                                        </p:tgtEl>
                                      </p:cBhvr>
                                    </p:animEffect>
                                    <p:set>
                                      <p:cBhvr>
                                        <p:cTn id="21" dur="1" fill="hold">
                                          <p:stCondLst>
                                            <p:cond delay="499"/>
                                          </p:stCondLst>
                                        </p:cTn>
                                        <p:tgtEl>
                                          <p:spTgt spid="2150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21507"/>
                                        </p:tgtEl>
                                        <p:attrNameLst>
                                          <p:attrName>style.visibility</p:attrName>
                                        </p:attrNameLst>
                                      </p:cBhvr>
                                      <p:to>
                                        <p:strVal val="visible"/>
                                      </p:to>
                                    </p:set>
                                    <p:anim calcmode="lin" valueType="num">
                                      <p:cBhvr>
                                        <p:cTn id="26" dur="500" fill="hold"/>
                                        <p:tgtEl>
                                          <p:spTgt spid="21507"/>
                                        </p:tgtEl>
                                        <p:attrNameLst>
                                          <p:attrName>ppt_w</p:attrName>
                                        </p:attrNameLst>
                                      </p:cBhvr>
                                      <p:tavLst>
                                        <p:tav tm="0">
                                          <p:val>
                                            <p:fltVal val="0"/>
                                          </p:val>
                                        </p:tav>
                                        <p:tav tm="100000">
                                          <p:val>
                                            <p:strVal val="#ppt_w"/>
                                          </p:val>
                                        </p:tav>
                                      </p:tavLst>
                                    </p:anim>
                                    <p:anim calcmode="lin" valueType="num">
                                      <p:cBhvr>
                                        <p:cTn id="27" dur="500" fill="hold"/>
                                        <p:tgtEl>
                                          <p:spTgt spid="21507"/>
                                        </p:tgtEl>
                                        <p:attrNameLst>
                                          <p:attrName>ppt_h</p:attrName>
                                        </p:attrNameLst>
                                      </p:cBhvr>
                                      <p:tavLst>
                                        <p:tav tm="0">
                                          <p:val>
                                            <p:fltVal val="0"/>
                                          </p:val>
                                        </p:tav>
                                        <p:tav tm="100000">
                                          <p:val>
                                            <p:strVal val="#ppt_h"/>
                                          </p:val>
                                        </p:tav>
                                      </p:tavLst>
                                    </p:anim>
                                    <p:animEffect transition="in" filter="fade">
                                      <p:cBhvr>
                                        <p:cTn id="28" dur="500"/>
                                        <p:tgtEl>
                                          <p:spTgt spid="215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600986"/>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雷达图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用来综合评价某一事物，它可以直观地看出该事物的优势与不足。其实雷达图就是先将各点展示在极坐标系中，再用线将各点连接</a:t>
            </a:r>
            <a:r>
              <a:rPr lang="zh-CN" altLang="en-US" sz="1600" smtClean="0">
                <a:solidFill>
                  <a:srgbClr val="4BACC6">
                    <a:lumMod val="75000"/>
                  </a:srgbClr>
                </a:solidFill>
                <a:latin typeface="微软雅黑" pitchFamily="34" charset="-122"/>
                <a:ea typeface="微软雅黑" pitchFamily="34" charset="-122"/>
              </a:rPr>
              <a:t>起来。其构造函数及参数说明如下：</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theta</a:t>
            </a:r>
            <a:r>
              <a:rPr lang="zh-CN" altLang="en-US" sz="1600">
                <a:solidFill>
                  <a:srgbClr val="4BACC6">
                    <a:lumMod val="75000"/>
                  </a:srgbClr>
                </a:solidFill>
                <a:latin typeface="微软雅黑" pitchFamily="34" charset="-122"/>
                <a:ea typeface="微软雅黑" pitchFamily="34" charset="-122"/>
              </a:rPr>
              <a:t>：每一点在极坐标系中的角度；</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r</a:t>
            </a:r>
            <a:r>
              <a:rPr lang="zh-CN" altLang="en-US" sz="1600">
                <a:solidFill>
                  <a:srgbClr val="4BACC6">
                    <a:lumMod val="75000"/>
                  </a:srgbClr>
                </a:solidFill>
                <a:latin typeface="微软雅黑" pitchFamily="34" charset="-122"/>
                <a:ea typeface="微软雅黑" pitchFamily="34" charset="-122"/>
              </a:rPr>
              <a:t>：每一点在极坐标系中的半径；</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color</a:t>
            </a:r>
            <a:r>
              <a:rPr lang="zh-CN" altLang="en-US" sz="1600">
                <a:solidFill>
                  <a:srgbClr val="4BACC6">
                    <a:lumMod val="75000"/>
                  </a:srgbClr>
                </a:solidFill>
                <a:latin typeface="微软雅黑" pitchFamily="34" charset="-122"/>
                <a:ea typeface="微软雅黑" pitchFamily="34" charset="-122"/>
              </a:rPr>
              <a:t>：连接各点之间线的颜色；</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marker</a:t>
            </a:r>
            <a:r>
              <a:rPr lang="zh-CN" altLang="en-US" sz="1600">
                <a:solidFill>
                  <a:srgbClr val="4BACC6">
                    <a:lumMod val="75000"/>
                  </a:srgbClr>
                </a:solidFill>
                <a:latin typeface="微软雅黑" pitchFamily="34" charset="-122"/>
                <a:ea typeface="微软雅黑" pitchFamily="34" charset="-122"/>
              </a:rPr>
              <a:t>：每点的标记物；</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linewidth</a:t>
            </a:r>
            <a:r>
              <a:rPr lang="zh-CN" altLang="en-US" sz="1600">
                <a:solidFill>
                  <a:srgbClr val="4BACC6">
                    <a:lumMod val="75000"/>
                  </a:srgbClr>
                </a:solidFill>
                <a:latin typeface="微软雅黑" pitchFamily="34" charset="-122"/>
                <a:ea typeface="微软雅黑" pitchFamily="34" charset="-122"/>
              </a:rPr>
              <a:t>：连接线的宽度。</a:t>
            </a:r>
          </a:p>
        </p:txBody>
      </p:sp>
      <p:sp>
        <p:nvSpPr>
          <p:cNvPr id="3" name="TextBox 2"/>
          <p:cNvSpPr txBox="1"/>
          <p:nvPr/>
        </p:nvSpPr>
        <p:spPr>
          <a:xfrm>
            <a:off x="2968036" y="2314972"/>
            <a:ext cx="3207929" cy="253916"/>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plt.polar(theta,r,color,marker,linewidth</a:t>
            </a:r>
            <a:r>
              <a:rPr lang="en-US" altLang="zh-CN" sz="1050" smtClean="0">
                <a:solidFill>
                  <a:srgbClr val="0070C0"/>
                </a:solidFill>
                <a:latin typeface="Consolas" pitchFamily="49" charset="0"/>
                <a:cs typeface="Consolas" pitchFamily="49" charset="0"/>
              </a:rPr>
              <a:t>)</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553188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5" dur="500"/>
                                        <p:tgtEl>
                                          <p:spTgt spid="5">
                                            <p:txEl>
                                              <p:pRg st="4" end="4"/>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8" dur="500"/>
                                        <p:tgtEl>
                                          <p:spTgt spid="5">
                                            <p:txEl>
                                              <p:pRg st="5" end="5"/>
                                            </p:txEl>
                                          </p:spTgt>
                                        </p:tgtEl>
                                      </p:cBhvr>
                                    </p:animEffect>
                                  </p:childTnLst>
                                </p:cTn>
                              </p:par>
                              <p:par>
                                <p:cTn id="29" presetID="14" presetClass="entr" presetSubtype="10" fill="hold" nodeType="with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1" dur="500"/>
                                        <p:tgtEl>
                                          <p:spTgt spid="5">
                                            <p:txEl>
                                              <p:pRg st="6" end="6"/>
                                            </p:txEl>
                                          </p:spTgt>
                                        </p:tgtEl>
                                      </p:cBhvr>
                                    </p:animEffect>
                                  </p:childTnLst>
                                </p:cTn>
                              </p:par>
                              <p:par>
                                <p:cTn id="32" presetID="14" presetClass="entr" presetSubtype="10" fill="hold" nodeType="withEffect">
                                  <p:stCondLst>
                                    <p:cond delay="0"/>
                                  </p:stCondLst>
                                  <p:childTnLst>
                                    <p:set>
                                      <p:cBhvr>
                                        <p:cTn id="33"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4"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雷达图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0345" y="2074196"/>
            <a:ext cx="5923310" cy="32788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0401" y="2267347"/>
            <a:ext cx="2903199" cy="29167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37052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2530"/>
                                        </p:tgtEl>
                                        <p:attrNameLst>
                                          <p:attrName>style.visibility</p:attrName>
                                        </p:attrNameLst>
                                      </p:cBhvr>
                                      <p:to>
                                        <p:strVal val="visible"/>
                                      </p:to>
                                    </p:set>
                                    <p:anim calcmode="lin" valueType="num">
                                      <p:cBhvr>
                                        <p:cTn id="12" dur="500" fill="hold"/>
                                        <p:tgtEl>
                                          <p:spTgt spid="22530"/>
                                        </p:tgtEl>
                                        <p:attrNameLst>
                                          <p:attrName>ppt_w</p:attrName>
                                        </p:attrNameLst>
                                      </p:cBhvr>
                                      <p:tavLst>
                                        <p:tav tm="0">
                                          <p:val>
                                            <p:fltVal val="0"/>
                                          </p:val>
                                        </p:tav>
                                        <p:tav tm="100000">
                                          <p:val>
                                            <p:strVal val="#ppt_w"/>
                                          </p:val>
                                        </p:tav>
                                      </p:tavLst>
                                    </p:anim>
                                    <p:anim calcmode="lin" valueType="num">
                                      <p:cBhvr>
                                        <p:cTn id="13" dur="500" fill="hold"/>
                                        <p:tgtEl>
                                          <p:spTgt spid="22530"/>
                                        </p:tgtEl>
                                        <p:attrNameLst>
                                          <p:attrName>ppt_h</p:attrName>
                                        </p:attrNameLst>
                                      </p:cBhvr>
                                      <p:tavLst>
                                        <p:tav tm="0">
                                          <p:val>
                                            <p:fltVal val="0"/>
                                          </p:val>
                                        </p:tav>
                                        <p:tav tm="100000">
                                          <p:val>
                                            <p:strVal val="#ppt_h"/>
                                          </p:val>
                                        </p:tav>
                                      </p:tavLst>
                                    </p:anim>
                                    <p:animEffect transition="in" filter="fade">
                                      <p:cBhvr>
                                        <p:cTn id="14" dur="500"/>
                                        <p:tgtEl>
                                          <p:spTgt spid="2253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22530"/>
                                        </p:tgtEl>
                                        <p:attrNameLst>
                                          <p:attrName>ppt_w</p:attrName>
                                        </p:attrNameLst>
                                      </p:cBhvr>
                                      <p:tavLst>
                                        <p:tav tm="0">
                                          <p:val>
                                            <p:strVal val="ppt_w"/>
                                          </p:val>
                                        </p:tav>
                                        <p:tav tm="100000">
                                          <p:val>
                                            <p:fltVal val="0"/>
                                          </p:val>
                                        </p:tav>
                                      </p:tavLst>
                                    </p:anim>
                                    <p:anim calcmode="lin" valueType="num">
                                      <p:cBhvr>
                                        <p:cTn id="19" dur="500"/>
                                        <p:tgtEl>
                                          <p:spTgt spid="22530"/>
                                        </p:tgtEl>
                                        <p:attrNameLst>
                                          <p:attrName>ppt_h</p:attrName>
                                        </p:attrNameLst>
                                      </p:cBhvr>
                                      <p:tavLst>
                                        <p:tav tm="0">
                                          <p:val>
                                            <p:strVal val="ppt_h"/>
                                          </p:val>
                                        </p:tav>
                                        <p:tav tm="100000">
                                          <p:val>
                                            <p:fltVal val="0"/>
                                          </p:val>
                                        </p:tav>
                                      </p:tavLst>
                                    </p:anim>
                                    <p:animEffect transition="out" filter="fade">
                                      <p:cBhvr>
                                        <p:cTn id="20" dur="500"/>
                                        <p:tgtEl>
                                          <p:spTgt spid="22530"/>
                                        </p:tgtEl>
                                      </p:cBhvr>
                                    </p:animEffect>
                                    <p:set>
                                      <p:cBhvr>
                                        <p:cTn id="21" dur="1" fill="hold">
                                          <p:stCondLst>
                                            <p:cond delay="499"/>
                                          </p:stCondLst>
                                        </p:cTn>
                                        <p:tgtEl>
                                          <p:spTgt spid="22530"/>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22531"/>
                                        </p:tgtEl>
                                        <p:attrNameLst>
                                          <p:attrName>style.visibility</p:attrName>
                                        </p:attrNameLst>
                                      </p:cBhvr>
                                      <p:to>
                                        <p:strVal val="visible"/>
                                      </p:to>
                                    </p:set>
                                    <p:anim calcmode="lin" valueType="num">
                                      <p:cBhvr>
                                        <p:cTn id="26" dur="500" fill="hold"/>
                                        <p:tgtEl>
                                          <p:spTgt spid="22531"/>
                                        </p:tgtEl>
                                        <p:attrNameLst>
                                          <p:attrName>ppt_w</p:attrName>
                                        </p:attrNameLst>
                                      </p:cBhvr>
                                      <p:tavLst>
                                        <p:tav tm="0">
                                          <p:val>
                                            <p:fltVal val="0"/>
                                          </p:val>
                                        </p:tav>
                                        <p:tav tm="100000">
                                          <p:val>
                                            <p:strVal val="#ppt_w"/>
                                          </p:val>
                                        </p:tav>
                                      </p:tavLst>
                                    </p:anim>
                                    <p:anim calcmode="lin" valueType="num">
                                      <p:cBhvr>
                                        <p:cTn id="27" dur="500" fill="hold"/>
                                        <p:tgtEl>
                                          <p:spTgt spid="22531"/>
                                        </p:tgtEl>
                                        <p:attrNameLst>
                                          <p:attrName>ppt_h</p:attrName>
                                        </p:attrNameLst>
                                      </p:cBhvr>
                                      <p:tavLst>
                                        <p:tav tm="0">
                                          <p:val>
                                            <p:fltVal val="0"/>
                                          </p:val>
                                        </p:tav>
                                        <p:tav tm="100000">
                                          <p:val>
                                            <p:strVal val="#ppt_h"/>
                                          </p:val>
                                        </p:tav>
                                      </p:tavLst>
                                    </p:anim>
                                    <p:animEffect transition="in" filter="fade">
                                      <p:cBhvr>
                                        <p:cTn id="28" dur="500"/>
                                        <p:tgtEl>
                                          <p:spTgt spid="225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970318"/>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树地图</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表示同一等级中不同类别的占比关系，使用</a:t>
            </a:r>
            <a:r>
              <a:rPr lang="en-US" altLang="zh-CN" sz="1600">
                <a:solidFill>
                  <a:srgbClr val="4BACC6">
                    <a:lumMod val="75000"/>
                  </a:srgbClr>
                </a:solidFill>
                <a:latin typeface="微软雅黑" pitchFamily="34" charset="-122"/>
                <a:ea typeface="微软雅黑" pitchFamily="34" charset="-122"/>
              </a:rPr>
              <a:t>squarify</a:t>
            </a:r>
            <a:r>
              <a:rPr lang="zh-CN" altLang="en-US" sz="1600">
                <a:solidFill>
                  <a:srgbClr val="4BACC6">
                    <a:lumMod val="75000"/>
                  </a:srgbClr>
                </a:solidFill>
                <a:latin typeface="微软雅黑" pitchFamily="34" charset="-122"/>
                <a:ea typeface="微软雅黑" pitchFamily="34" charset="-122"/>
              </a:rPr>
              <a:t>包，需要先安装</a:t>
            </a:r>
            <a:r>
              <a:rPr lang="en-US" altLang="zh-CN" sz="1600">
                <a:solidFill>
                  <a:srgbClr val="4BACC6">
                    <a:lumMod val="75000"/>
                  </a:srgbClr>
                </a:solidFill>
                <a:latin typeface="微软雅黑" pitchFamily="34" charset="-122"/>
                <a:ea typeface="微软雅黑" pitchFamily="34" charset="-122"/>
              </a:rPr>
              <a:t>pip install </a:t>
            </a:r>
            <a:r>
              <a:rPr lang="en-US" altLang="zh-CN" sz="1600" smtClean="0">
                <a:solidFill>
                  <a:srgbClr val="4BACC6">
                    <a:lumMod val="75000"/>
                  </a:srgbClr>
                </a:solidFill>
                <a:latin typeface="微软雅黑" pitchFamily="34" charset="-122"/>
                <a:ea typeface="微软雅黑" pitchFamily="34" charset="-122"/>
              </a:rPr>
              <a:t>squarify</a:t>
            </a:r>
            <a:r>
              <a:rPr lang="zh-CN" altLang="en-US" sz="1600" smtClean="0">
                <a:solidFill>
                  <a:srgbClr val="4BACC6">
                    <a:lumMod val="75000"/>
                  </a:srgbClr>
                </a:solidFill>
                <a:latin typeface="微软雅黑" pitchFamily="34" charset="-122"/>
                <a:ea typeface="微软雅黑" pitchFamily="34" charset="-122"/>
              </a:rPr>
              <a:t>。其构造函数及参数说明如下：</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sizes</a:t>
            </a:r>
            <a:r>
              <a:rPr lang="zh-CN" altLang="en-US" sz="1600">
                <a:solidFill>
                  <a:srgbClr val="4BACC6">
                    <a:lumMod val="75000"/>
                  </a:srgbClr>
                </a:solidFill>
                <a:latin typeface="微软雅黑" pitchFamily="34" charset="-122"/>
                <a:ea typeface="微软雅黑" pitchFamily="34" charset="-122"/>
              </a:rPr>
              <a:t>：待绘图数据</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label</a:t>
            </a:r>
            <a:r>
              <a:rPr lang="zh-CN" altLang="en-US" sz="1600">
                <a:solidFill>
                  <a:srgbClr val="4BACC6">
                    <a:lumMod val="75000"/>
                  </a:srgbClr>
                </a:solidFill>
                <a:latin typeface="微软雅黑" pitchFamily="34" charset="-122"/>
                <a:ea typeface="微软雅黑" pitchFamily="34" charset="-122"/>
              </a:rPr>
              <a:t>：不同类别的图例标签</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color</a:t>
            </a:r>
            <a:r>
              <a:rPr lang="zh-CN" altLang="en-US" sz="1600">
                <a:solidFill>
                  <a:srgbClr val="4BACC6">
                    <a:lumMod val="75000"/>
                  </a:srgbClr>
                </a:solidFill>
                <a:latin typeface="微软雅黑" pitchFamily="34" charset="-122"/>
                <a:ea typeface="微软雅黑" pitchFamily="34" charset="-122"/>
              </a:rPr>
              <a:t>：不同类别的颜色</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value</a:t>
            </a:r>
            <a:r>
              <a:rPr lang="zh-CN" altLang="en-US" sz="1600">
                <a:solidFill>
                  <a:srgbClr val="4BACC6">
                    <a:lumMod val="75000"/>
                  </a:srgbClr>
                </a:solidFill>
                <a:latin typeface="微软雅黑" pitchFamily="34" charset="-122"/>
                <a:ea typeface="微软雅黑" pitchFamily="34" charset="-122"/>
              </a:rPr>
              <a:t>：不同类别的数据标签</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edgecolor</a:t>
            </a:r>
            <a:r>
              <a:rPr lang="zh-CN" altLang="en-US" sz="1600">
                <a:solidFill>
                  <a:srgbClr val="4BACC6">
                    <a:lumMod val="75000"/>
                  </a:srgbClr>
                </a:solidFill>
                <a:latin typeface="微软雅黑" pitchFamily="34" charset="-122"/>
                <a:ea typeface="微软雅黑" pitchFamily="34" charset="-122"/>
              </a:rPr>
              <a:t>：不同类别之间边框的颜色</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linewidth</a:t>
            </a:r>
            <a:r>
              <a:rPr lang="zh-CN" altLang="en-US" sz="1600">
                <a:solidFill>
                  <a:srgbClr val="4BACC6">
                    <a:lumMod val="75000"/>
                  </a:srgbClr>
                </a:solidFill>
                <a:latin typeface="微软雅黑" pitchFamily="34" charset="-122"/>
                <a:ea typeface="微软雅黑" pitchFamily="34" charset="-122"/>
              </a:rPr>
              <a:t>：边框线宽</a:t>
            </a:r>
          </a:p>
        </p:txBody>
      </p:sp>
      <p:sp>
        <p:nvSpPr>
          <p:cNvPr id="3" name="TextBox 2"/>
          <p:cNvSpPr txBox="1"/>
          <p:nvPr/>
        </p:nvSpPr>
        <p:spPr>
          <a:xfrm>
            <a:off x="2341261" y="2314972"/>
            <a:ext cx="4461478" cy="253916"/>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squarify.plot(sizes,label,color,value,edgecolor,linewidth</a:t>
            </a:r>
            <a:r>
              <a:rPr lang="en-US" altLang="zh-CN" sz="1050" smtClean="0">
                <a:solidFill>
                  <a:srgbClr val="0070C0"/>
                </a:solidFill>
                <a:latin typeface="Consolas" pitchFamily="49" charset="0"/>
                <a:cs typeface="Consolas" pitchFamily="49" charset="0"/>
              </a:rPr>
              <a:t>)</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1550956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5" dur="500"/>
                                        <p:tgtEl>
                                          <p:spTgt spid="5">
                                            <p:txEl>
                                              <p:pRg st="4" end="4"/>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8" dur="500"/>
                                        <p:tgtEl>
                                          <p:spTgt spid="5">
                                            <p:txEl>
                                              <p:pRg st="5" end="5"/>
                                            </p:txEl>
                                          </p:spTgt>
                                        </p:tgtEl>
                                      </p:cBhvr>
                                    </p:animEffect>
                                  </p:childTnLst>
                                </p:cTn>
                              </p:par>
                              <p:par>
                                <p:cTn id="29" presetID="14" presetClass="entr" presetSubtype="10" fill="hold" nodeType="with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1" dur="500"/>
                                        <p:tgtEl>
                                          <p:spTgt spid="5">
                                            <p:txEl>
                                              <p:pRg st="6" end="6"/>
                                            </p:txEl>
                                          </p:spTgt>
                                        </p:tgtEl>
                                      </p:cBhvr>
                                    </p:animEffect>
                                  </p:childTnLst>
                                </p:cTn>
                              </p:par>
                              <p:par>
                                <p:cTn id="32" presetID="14" presetClass="entr" presetSubtype="10" fill="hold" nodeType="withEffect">
                                  <p:stCondLst>
                                    <p:cond delay="0"/>
                                  </p:stCondLst>
                                  <p:childTnLst>
                                    <p:set>
                                      <p:cBhvr>
                                        <p:cTn id="33"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4" dur="500"/>
                                        <p:tgtEl>
                                          <p:spTgt spid="5">
                                            <p:txEl>
                                              <p:pRg st="7" end="7"/>
                                            </p:txEl>
                                          </p:spTgt>
                                        </p:tgtEl>
                                      </p:cBhvr>
                                    </p:animEffect>
                                  </p:childTnLst>
                                </p:cTn>
                              </p:par>
                              <p:par>
                                <p:cTn id="35" presetID="14" presetClass="entr" presetSubtype="10" fill="hold" nodeType="with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randombar(horizontal)">
                                      <p:cBhvr>
                                        <p:cTn id="37"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数据结构</a:t>
            </a:r>
            <a:endParaRPr lang="en-US" altLang="zh-CN" b="1">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基于前面已经安装好</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，接下来我们来看下</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的基本构造。</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NumPy </a:t>
            </a:r>
            <a:r>
              <a:rPr lang="zh-CN" altLang="en-US" sz="1600" smtClean="0">
                <a:solidFill>
                  <a:schemeClr val="accent5">
                    <a:lumMod val="75000"/>
                  </a:schemeClr>
                </a:solidFill>
                <a:latin typeface="微软雅黑" pitchFamily="34" charset="-122"/>
                <a:ea typeface="微软雅黑" pitchFamily="34" charset="-122"/>
              </a:rPr>
              <a:t>提供了一个 </a:t>
            </a:r>
            <a:r>
              <a:rPr lang="en-US" altLang="zh-CN" sz="1600">
                <a:solidFill>
                  <a:schemeClr val="accent5">
                    <a:lumMod val="75000"/>
                  </a:schemeClr>
                </a:solidFill>
                <a:latin typeface="微软雅黑" pitchFamily="34" charset="-122"/>
                <a:ea typeface="微软雅黑" pitchFamily="34" charset="-122"/>
              </a:rPr>
              <a:t>N </a:t>
            </a:r>
            <a:r>
              <a:rPr lang="zh-CN" altLang="en-US" sz="1600">
                <a:solidFill>
                  <a:schemeClr val="accent5">
                    <a:lumMod val="75000"/>
                  </a:schemeClr>
                </a:solidFill>
                <a:latin typeface="微软雅黑" pitchFamily="34" charset="-122"/>
                <a:ea typeface="微软雅黑" pitchFamily="34" charset="-122"/>
              </a:rPr>
              <a:t>维数组对象 </a:t>
            </a:r>
            <a:r>
              <a:rPr lang="en-US" altLang="zh-CN" sz="1600">
                <a:solidFill>
                  <a:schemeClr val="accent6">
                    <a:lumMod val="75000"/>
                  </a:schemeClr>
                </a:solidFill>
                <a:latin typeface="微软雅黑" pitchFamily="34" charset="-122"/>
                <a:ea typeface="微软雅黑" pitchFamily="34" charset="-122"/>
              </a:rPr>
              <a:t>ndarray </a:t>
            </a:r>
            <a:r>
              <a:rPr lang="en-US" altLang="zh-CN" sz="1600">
                <a:solidFill>
                  <a:schemeClr val="accent5">
                    <a:lumMod val="75000"/>
                  </a:schemeClr>
                </a:solidFill>
                <a:latin typeface="微软雅黑" pitchFamily="34" charset="-122"/>
                <a:ea typeface="微软雅黑" pitchFamily="34" charset="-122"/>
              </a:rPr>
              <a:t>(n </a:t>
            </a:r>
            <a:r>
              <a:rPr lang="en-US" altLang="zh-CN" sz="1600" smtClean="0">
                <a:solidFill>
                  <a:schemeClr val="accent5">
                    <a:lumMod val="75000"/>
                  </a:schemeClr>
                </a:solidFill>
                <a:latin typeface="微软雅黑" pitchFamily="34" charset="-122"/>
                <a:ea typeface="微软雅黑" pitchFamily="34" charset="-122"/>
              </a:rPr>
              <a:t>dimension array)</a:t>
            </a:r>
            <a:r>
              <a:rPr lang="zh-CN" altLang="en-US" sz="1600" smtClean="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它是</a:t>
            </a:r>
            <a:r>
              <a:rPr lang="zh-CN" altLang="en-US" sz="1600" smtClean="0">
                <a:solidFill>
                  <a:schemeClr val="accent5">
                    <a:lumMod val="75000"/>
                  </a:schemeClr>
                </a:solidFill>
                <a:latin typeface="微软雅黑" pitchFamily="34" charset="-122"/>
                <a:ea typeface="微软雅黑" pitchFamily="34" charset="-122"/>
              </a:rPr>
              <a:t>一</a:t>
            </a:r>
            <a:r>
              <a:rPr lang="zh-CN" altLang="en-US" sz="1600">
                <a:solidFill>
                  <a:schemeClr val="accent5">
                    <a:lumMod val="75000"/>
                  </a:schemeClr>
                </a:solidFill>
                <a:latin typeface="微软雅黑" pitchFamily="34" charset="-122"/>
                <a:ea typeface="微软雅黑" pitchFamily="34" charset="-122"/>
              </a:rPr>
              <a:t>组</a:t>
            </a:r>
            <a:r>
              <a:rPr lang="zh-CN" altLang="en-US" sz="1600" smtClean="0">
                <a:solidFill>
                  <a:schemeClr val="accent5">
                    <a:lumMod val="75000"/>
                  </a:schemeClr>
                </a:solidFill>
                <a:latin typeface="微软雅黑" pitchFamily="34" charset="-122"/>
                <a:ea typeface="微软雅黑" pitchFamily="34" charset="-122"/>
              </a:rPr>
              <a:t>同</a:t>
            </a:r>
            <a:r>
              <a:rPr lang="zh-CN" altLang="en-US" sz="1600">
                <a:solidFill>
                  <a:schemeClr val="accent5">
                    <a:lumMod val="75000"/>
                  </a:schemeClr>
                </a:solidFill>
                <a:latin typeface="微软雅黑" pitchFamily="34" charset="-122"/>
                <a:ea typeface="微软雅黑" pitchFamily="34" charset="-122"/>
              </a:rPr>
              <a:t>类型数据的集合，以 </a:t>
            </a:r>
            <a:r>
              <a:rPr lang="en-US" altLang="zh-CN" sz="1600">
                <a:solidFill>
                  <a:schemeClr val="accent5">
                    <a:lumMod val="75000"/>
                  </a:schemeClr>
                </a:solidFill>
                <a:latin typeface="微软雅黑" pitchFamily="34" charset="-122"/>
                <a:ea typeface="微软雅黑" pitchFamily="34" charset="-122"/>
              </a:rPr>
              <a:t>0 </a:t>
            </a:r>
            <a:r>
              <a:rPr lang="zh-CN" altLang="en-US" sz="1600">
                <a:solidFill>
                  <a:schemeClr val="accent5">
                    <a:lumMod val="75000"/>
                  </a:schemeClr>
                </a:solidFill>
                <a:latin typeface="微软雅黑" pitchFamily="34" charset="-122"/>
                <a:ea typeface="微软雅黑" pitchFamily="34" charset="-122"/>
              </a:rPr>
              <a:t>下标为开始进行集合中元素的索引</a:t>
            </a:r>
            <a:r>
              <a:rPr lang="zh-CN" altLang="en-US" sz="1600" smtClean="0">
                <a:solidFill>
                  <a:schemeClr val="accent5">
                    <a:lumMod val="75000"/>
                  </a:schemeClr>
                </a:solidFill>
                <a:latin typeface="微软雅黑" pitchFamily="34" charset="-122"/>
                <a:ea typeface="微软雅黑" pitchFamily="34" charset="-122"/>
              </a:rPr>
              <a:t>。此外，</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使用了优化过的</a:t>
            </a:r>
            <a:r>
              <a:rPr lang="en-US" altLang="zh-CN" sz="1600" smtClean="0">
                <a:solidFill>
                  <a:schemeClr val="accent5">
                    <a:lumMod val="75000"/>
                  </a:schemeClr>
                </a:solidFill>
                <a:latin typeface="微软雅黑" pitchFamily="34" charset="-122"/>
                <a:ea typeface="微软雅黑" pitchFamily="34" charset="-122"/>
              </a:rPr>
              <a:t>C API</a:t>
            </a:r>
            <a:r>
              <a:rPr lang="zh-CN" altLang="en-US" sz="1600" smtClean="0">
                <a:solidFill>
                  <a:schemeClr val="accent5">
                    <a:lumMod val="75000"/>
                  </a:schemeClr>
                </a:solidFill>
                <a:latin typeface="微软雅黑" pitchFamily="34" charset="-122"/>
                <a:ea typeface="微软雅黑" pitchFamily="34" charset="-122"/>
              </a:rPr>
              <a:t>，因此运算速度非常快。</a:t>
            </a:r>
            <a:endParaRPr lang="zh-CN" altLang="en-US" sz="1600">
              <a:solidFill>
                <a:schemeClr val="accent5">
                  <a:lumMod val="75000"/>
                </a:schemeClr>
              </a:solidFill>
              <a:latin typeface="微软雅黑" pitchFamily="34" charset="-122"/>
              <a:ea typeface="微软雅黑" pitchFamily="34" charset="-122"/>
            </a:endParaRPr>
          </a:p>
          <a:p>
            <a:pPr indent="403225">
              <a:lnSpc>
                <a:spcPct val="150000"/>
              </a:lnSpc>
            </a:pPr>
            <a:r>
              <a:rPr lang="en-US" altLang="zh-CN" sz="1600">
                <a:solidFill>
                  <a:schemeClr val="accent5">
                    <a:lumMod val="75000"/>
                  </a:schemeClr>
                </a:solidFill>
                <a:latin typeface="微软雅黑" pitchFamily="34" charset="-122"/>
                <a:ea typeface="微软雅黑" pitchFamily="34" charset="-122"/>
              </a:rPr>
              <a:t>ndarray </a:t>
            </a:r>
            <a:r>
              <a:rPr lang="zh-CN" altLang="en-US" sz="1600">
                <a:solidFill>
                  <a:schemeClr val="accent5">
                    <a:lumMod val="75000"/>
                  </a:schemeClr>
                </a:solidFill>
                <a:latin typeface="微软雅黑" pitchFamily="34" charset="-122"/>
                <a:ea typeface="微软雅黑" pitchFamily="34" charset="-122"/>
              </a:rPr>
              <a:t>对象是用于存放同类型元素的多维数组</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ndarray </a:t>
            </a:r>
            <a:r>
              <a:rPr lang="zh-CN" altLang="en-US" sz="1600">
                <a:solidFill>
                  <a:schemeClr val="accent5">
                    <a:lumMod val="75000"/>
                  </a:schemeClr>
                </a:solidFill>
                <a:latin typeface="微软雅黑" pitchFamily="34" charset="-122"/>
                <a:ea typeface="微软雅黑" pitchFamily="34" charset="-122"/>
              </a:rPr>
              <a:t>中的每个元素在内存中都有相同存储大小的区域</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ndarray </a:t>
            </a:r>
            <a:r>
              <a:rPr lang="zh-CN" altLang="en-US" sz="1600" smtClean="0">
                <a:solidFill>
                  <a:schemeClr val="accent5">
                    <a:lumMod val="75000"/>
                  </a:schemeClr>
                </a:solidFill>
                <a:latin typeface="微软雅黑" pitchFamily="34" charset="-122"/>
                <a:ea typeface="微软雅黑" pitchFamily="34" charset="-122"/>
              </a:rPr>
              <a:t>内部结构如下：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2" name="Picture 2" descr="https://www.runoob.com/wp-content/uploads/2018/10/ndarra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4130" y="3802752"/>
            <a:ext cx="5795739" cy="207452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95536" y="5893111"/>
            <a:ext cx="723275" cy="307777"/>
          </a:xfrm>
          <a:prstGeom prst="rect">
            <a:avLst/>
          </a:prstGeom>
          <a:ln>
            <a:noFill/>
          </a:ln>
        </p:spPr>
        <p:style>
          <a:lnRef idx="3">
            <a:schemeClr val="lt1"/>
          </a:lnRef>
          <a:fillRef idx="1">
            <a:schemeClr val="accent3"/>
          </a:fillRef>
          <a:effectRef idx="1">
            <a:schemeClr val="accent3"/>
          </a:effectRef>
          <a:fontRef idx="minor">
            <a:schemeClr val="lt1"/>
          </a:fontRef>
        </p:style>
        <p:txBody>
          <a:bodyPr wrap="none" rtlCol="0">
            <a:spAutoFit/>
          </a:bodyPr>
          <a:lstStyle/>
          <a:p>
            <a:r>
              <a:rPr lang="zh-CN" altLang="en-US" sz="1400" smtClean="0">
                <a:latin typeface="微软雅黑" pitchFamily="34" charset="-122"/>
                <a:ea typeface="微软雅黑" pitchFamily="34" charset="-122"/>
              </a:rPr>
              <a:t>元数据</a:t>
            </a:r>
            <a:endParaRPr lang="zh-CN" altLang="en-US" sz="1400">
              <a:latin typeface="微软雅黑" pitchFamily="34" charset="-122"/>
              <a:ea typeface="微软雅黑" pitchFamily="34" charset="-122"/>
            </a:endParaRPr>
          </a:p>
        </p:txBody>
      </p:sp>
      <p:cxnSp>
        <p:nvCxnSpPr>
          <p:cNvPr id="8" name="曲线连接符 7"/>
          <p:cNvCxnSpPr>
            <a:endCxn id="6" idx="3"/>
          </p:cNvCxnSpPr>
          <p:nvPr/>
        </p:nvCxnSpPr>
        <p:spPr>
          <a:xfrm rot="10800000" flipV="1">
            <a:off x="1118812" y="5229198"/>
            <a:ext cx="1004921" cy="817802"/>
          </a:xfrm>
          <a:prstGeom prst="curvedConnector3">
            <a:avLst>
              <a:gd name="adj1" fmla="val 50000"/>
            </a:avLst>
          </a:prstGeom>
          <a:ln>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0" name="曲线连接符 9"/>
          <p:cNvCxnSpPr>
            <a:endCxn id="6" idx="3"/>
          </p:cNvCxnSpPr>
          <p:nvPr/>
        </p:nvCxnSpPr>
        <p:spPr>
          <a:xfrm rot="10800000" flipV="1">
            <a:off x="1118811" y="4005062"/>
            <a:ext cx="4533312" cy="2041938"/>
          </a:xfrm>
          <a:prstGeom prst="curvedConnector3">
            <a:avLst/>
          </a:prstGeom>
          <a:ln>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702604" y="4273351"/>
            <a:ext cx="1261884" cy="307777"/>
          </a:xfrm>
          <a:prstGeom prst="rect">
            <a:avLst/>
          </a:prstGeom>
          <a:ln>
            <a:noFill/>
          </a:ln>
        </p:spPr>
        <p:style>
          <a:lnRef idx="3">
            <a:schemeClr val="lt1"/>
          </a:lnRef>
          <a:fillRef idx="1">
            <a:schemeClr val="accent3"/>
          </a:fillRef>
          <a:effectRef idx="1">
            <a:schemeClr val="accent3"/>
          </a:effectRef>
          <a:fontRef idx="minor">
            <a:schemeClr val="lt1"/>
          </a:fontRef>
        </p:style>
        <p:txBody>
          <a:bodyPr wrap="none" rtlCol="0">
            <a:spAutoFit/>
          </a:bodyPr>
          <a:lstStyle/>
          <a:p>
            <a:r>
              <a:rPr lang="zh-CN" altLang="en-US" sz="1400" smtClean="0">
                <a:latin typeface="微软雅黑" pitchFamily="34" charset="-122"/>
                <a:ea typeface="微软雅黑" pitchFamily="34" charset="-122"/>
              </a:rPr>
              <a:t>具体标量数据</a:t>
            </a:r>
            <a:endParaRPr lang="zh-CN" altLang="en-US" sz="1400">
              <a:latin typeface="微软雅黑" pitchFamily="34" charset="-122"/>
              <a:ea typeface="微软雅黑" pitchFamily="34" charset="-122"/>
            </a:endParaRPr>
          </a:p>
        </p:txBody>
      </p:sp>
      <p:cxnSp>
        <p:nvCxnSpPr>
          <p:cNvPr id="17" name="直接箭头连接符 16"/>
          <p:cNvCxnSpPr>
            <a:endCxn id="16" idx="1"/>
          </p:cNvCxnSpPr>
          <p:nvPr/>
        </p:nvCxnSpPr>
        <p:spPr>
          <a:xfrm>
            <a:off x="6228184" y="4412604"/>
            <a:ext cx="1474420" cy="14636"/>
          </a:xfrm>
          <a:prstGeom prst="straightConnector1">
            <a:avLst/>
          </a:prstGeom>
          <a:ln>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5747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5" dur="500"/>
                                        <p:tgtEl>
                                          <p:spTgt spid="5">
                                            <p:txEl>
                                              <p:pRg st="2" end="2"/>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8" dur="500"/>
                                        <p:tgtEl>
                                          <p:spTgt spid="5">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 calcmode="lin" valueType="num">
                                      <p:cBhvr>
                                        <p:cTn id="23" dur="500" fill="hold"/>
                                        <p:tgtEl>
                                          <p:spTgt spid="2"/>
                                        </p:tgtEl>
                                        <p:attrNameLst>
                                          <p:attrName>ppt_w</p:attrName>
                                        </p:attrNameLst>
                                      </p:cBhvr>
                                      <p:tavLst>
                                        <p:tav tm="0">
                                          <p:val>
                                            <p:fltVal val="0"/>
                                          </p:val>
                                        </p:tav>
                                        <p:tav tm="100000">
                                          <p:val>
                                            <p:strVal val="#ppt_w"/>
                                          </p:val>
                                        </p:tav>
                                      </p:tavLst>
                                    </p:anim>
                                    <p:anim calcmode="lin" valueType="num">
                                      <p:cBhvr>
                                        <p:cTn id="24" dur="500" fill="hold"/>
                                        <p:tgtEl>
                                          <p:spTgt spid="2"/>
                                        </p:tgtEl>
                                        <p:attrNameLst>
                                          <p:attrName>ppt_h</p:attrName>
                                        </p:attrNameLst>
                                      </p:cBhvr>
                                      <p:tavLst>
                                        <p:tav tm="0">
                                          <p:val>
                                            <p:fltVal val="0"/>
                                          </p:val>
                                        </p:tav>
                                        <p:tav tm="100000">
                                          <p:val>
                                            <p:strVal val="#ppt_h"/>
                                          </p:val>
                                        </p:tav>
                                      </p:tavLst>
                                    </p:anim>
                                    <p:animEffect transition="in" filter="fade">
                                      <p:cBhvr>
                                        <p:cTn id="25" dur="500"/>
                                        <p:tgtEl>
                                          <p:spTgt spid="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2"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right)">
                                      <p:cBhvr>
                                        <p:cTn id="30" dur="500"/>
                                        <p:tgtEl>
                                          <p:spTgt spid="8"/>
                                        </p:tgtEl>
                                      </p:cBhvr>
                                    </p:animEffect>
                                  </p:childTnLst>
                                </p:cTn>
                              </p:par>
                              <p:par>
                                <p:cTn id="31" presetID="22" presetClass="entr" presetSubtype="2"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right)">
                                      <p:cBhvr>
                                        <p:cTn id="33" dur="500"/>
                                        <p:tgtEl>
                                          <p:spTgt spid="10"/>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wipe(left)">
                                      <p:cBhvr>
                                        <p:cTn id="42" dur="5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6" grpId="0" animBg="1"/>
    </p:bld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树地图</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7629" y="2125165"/>
            <a:ext cx="4588743" cy="3956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55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1980" y="2510569"/>
            <a:ext cx="3500041" cy="2790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8608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3554"/>
                                        </p:tgtEl>
                                        <p:attrNameLst>
                                          <p:attrName>style.visibility</p:attrName>
                                        </p:attrNameLst>
                                      </p:cBhvr>
                                      <p:to>
                                        <p:strVal val="visible"/>
                                      </p:to>
                                    </p:set>
                                    <p:anim calcmode="lin" valueType="num">
                                      <p:cBhvr>
                                        <p:cTn id="12" dur="500" fill="hold"/>
                                        <p:tgtEl>
                                          <p:spTgt spid="23554"/>
                                        </p:tgtEl>
                                        <p:attrNameLst>
                                          <p:attrName>ppt_w</p:attrName>
                                        </p:attrNameLst>
                                      </p:cBhvr>
                                      <p:tavLst>
                                        <p:tav tm="0">
                                          <p:val>
                                            <p:fltVal val="0"/>
                                          </p:val>
                                        </p:tav>
                                        <p:tav tm="100000">
                                          <p:val>
                                            <p:strVal val="#ppt_w"/>
                                          </p:val>
                                        </p:tav>
                                      </p:tavLst>
                                    </p:anim>
                                    <p:anim calcmode="lin" valueType="num">
                                      <p:cBhvr>
                                        <p:cTn id="13" dur="500" fill="hold"/>
                                        <p:tgtEl>
                                          <p:spTgt spid="23554"/>
                                        </p:tgtEl>
                                        <p:attrNameLst>
                                          <p:attrName>ppt_h</p:attrName>
                                        </p:attrNameLst>
                                      </p:cBhvr>
                                      <p:tavLst>
                                        <p:tav tm="0">
                                          <p:val>
                                            <p:fltVal val="0"/>
                                          </p:val>
                                        </p:tav>
                                        <p:tav tm="100000">
                                          <p:val>
                                            <p:strVal val="#ppt_h"/>
                                          </p:val>
                                        </p:tav>
                                      </p:tavLst>
                                    </p:anim>
                                    <p:animEffect transition="in" filter="fade">
                                      <p:cBhvr>
                                        <p:cTn id="14" dur="500"/>
                                        <p:tgtEl>
                                          <p:spTgt spid="23554"/>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23554"/>
                                        </p:tgtEl>
                                        <p:attrNameLst>
                                          <p:attrName>ppt_w</p:attrName>
                                        </p:attrNameLst>
                                      </p:cBhvr>
                                      <p:tavLst>
                                        <p:tav tm="0">
                                          <p:val>
                                            <p:strVal val="ppt_w"/>
                                          </p:val>
                                        </p:tav>
                                        <p:tav tm="100000">
                                          <p:val>
                                            <p:fltVal val="0"/>
                                          </p:val>
                                        </p:tav>
                                      </p:tavLst>
                                    </p:anim>
                                    <p:anim calcmode="lin" valueType="num">
                                      <p:cBhvr>
                                        <p:cTn id="19" dur="500"/>
                                        <p:tgtEl>
                                          <p:spTgt spid="23554"/>
                                        </p:tgtEl>
                                        <p:attrNameLst>
                                          <p:attrName>ppt_h</p:attrName>
                                        </p:attrNameLst>
                                      </p:cBhvr>
                                      <p:tavLst>
                                        <p:tav tm="0">
                                          <p:val>
                                            <p:strVal val="ppt_h"/>
                                          </p:val>
                                        </p:tav>
                                        <p:tav tm="100000">
                                          <p:val>
                                            <p:fltVal val="0"/>
                                          </p:val>
                                        </p:tav>
                                      </p:tavLst>
                                    </p:anim>
                                    <p:animEffect transition="out" filter="fade">
                                      <p:cBhvr>
                                        <p:cTn id="20" dur="500"/>
                                        <p:tgtEl>
                                          <p:spTgt spid="23554"/>
                                        </p:tgtEl>
                                      </p:cBhvr>
                                    </p:animEffect>
                                    <p:set>
                                      <p:cBhvr>
                                        <p:cTn id="21" dur="1" fill="hold">
                                          <p:stCondLst>
                                            <p:cond delay="499"/>
                                          </p:stCondLst>
                                        </p:cTn>
                                        <p:tgtEl>
                                          <p:spTgt spid="23554"/>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23555"/>
                                        </p:tgtEl>
                                        <p:attrNameLst>
                                          <p:attrName>style.visibility</p:attrName>
                                        </p:attrNameLst>
                                      </p:cBhvr>
                                      <p:to>
                                        <p:strVal val="visible"/>
                                      </p:to>
                                    </p:set>
                                    <p:anim calcmode="lin" valueType="num">
                                      <p:cBhvr>
                                        <p:cTn id="26" dur="500" fill="hold"/>
                                        <p:tgtEl>
                                          <p:spTgt spid="23555"/>
                                        </p:tgtEl>
                                        <p:attrNameLst>
                                          <p:attrName>ppt_w</p:attrName>
                                        </p:attrNameLst>
                                      </p:cBhvr>
                                      <p:tavLst>
                                        <p:tav tm="0">
                                          <p:val>
                                            <p:fltVal val="0"/>
                                          </p:val>
                                        </p:tav>
                                        <p:tav tm="100000">
                                          <p:val>
                                            <p:strVal val="#ppt_w"/>
                                          </p:val>
                                        </p:tav>
                                      </p:tavLst>
                                    </p:anim>
                                    <p:anim calcmode="lin" valueType="num">
                                      <p:cBhvr>
                                        <p:cTn id="27" dur="500" fill="hold"/>
                                        <p:tgtEl>
                                          <p:spTgt spid="23555"/>
                                        </p:tgtEl>
                                        <p:attrNameLst>
                                          <p:attrName>ppt_h</p:attrName>
                                        </p:attrNameLst>
                                      </p:cBhvr>
                                      <p:tavLst>
                                        <p:tav tm="0">
                                          <p:val>
                                            <p:fltVal val="0"/>
                                          </p:val>
                                        </p:tav>
                                        <p:tav tm="100000">
                                          <p:val>
                                            <p:strVal val="#ppt_h"/>
                                          </p:val>
                                        </p:tav>
                                      </p:tavLst>
                                    </p:anim>
                                    <p:animEffect transition="in" filter="fade">
                                      <p:cBhvr>
                                        <p:cTn id="28" dur="500"/>
                                        <p:tgtEl>
                                          <p:spTgt spid="235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492990"/>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水平线和垂直线</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主要用来做对比</a:t>
            </a:r>
            <a:r>
              <a:rPr lang="zh-CN" altLang="en-US" sz="1600" smtClean="0">
                <a:solidFill>
                  <a:srgbClr val="4BACC6">
                    <a:lumMod val="75000"/>
                  </a:srgbClr>
                </a:solidFill>
                <a:latin typeface="微软雅黑" pitchFamily="34" charset="-122"/>
                <a:ea typeface="微软雅黑" pitchFamily="34" charset="-122"/>
              </a:rPr>
              <a:t>参考。其构造函数及参数说明如下：</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y/x</a:t>
            </a:r>
            <a:r>
              <a:rPr lang="zh-CN" altLang="en-US" sz="1600">
                <a:solidFill>
                  <a:srgbClr val="4BACC6">
                    <a:lumMod val="75000"/>
                  </a:srgbClr>
                </a:solidFill>
                <a:latin typeface="微软雅黑" pitchFamily="34" charset="-122"/>
                <a:ea typeface="微软雅黑" pitchFamily="34" charset="-122"/>
              </a:rPr>
              <a:t>：画水平</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垂直线时的横</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纵坐标；</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xmin/xmax</a:t>
            </a:r>
            <a:r>
              <a:rPr lang="zh-CN" altLang="en-US" sz="1600">
                <a:solidFill>
                  <a:srgbClr val="4BACC6">
                    <a:lumMod val="75000"/>
                  </a:srgbClr>
                </a:solidFill>
                <a:latin typeface="微软雅黑" pitchFamily="34" charset="-122"/>
                <a:ea typeface="微软雅黑" pitchFamily="34" charset="-122"/>
              </a:rPr>
              <a:t>：水平线的起点和终点；</a:t>
            </a:r>
          </a:p>
          <a:p>
            <a:pPr marL="742950" indent="-285750" latinLnBrk="0">
              <a:lnSpc>
                <a:spcPct val="150000"/>
              </a:lnSpc>
              <a:buFont typeface="Arial" pitchFamily="34" charset="0"/>
              <a:buChar char="•"/>
            </a:pPr>
            <a:r>
              <a:rPr lang="en-US" altLang="zh-CN" sz="1600">
                <a:solidFill>
                  <a:srgbClr val="4BACC6">
                    <a:lumMod val="75000"/>
                  </a:srgbClr>
                </a:solidFill>
                <a:latin typeface="微软雅黑" pitchFamily="34" charset="-122"/>
                <a:ea typeface="微软雅黑" pitchFamily="34" charset="-122"/>
              </a:rPr>
              <a:t>ymin/ymax</a:t>
            </a:r>
            <a:r>
              <a:rPr lang="zh-CN" altLang="en-US" sz="1600">
                <a:solidFill>
                  <a:srgbClr val="4BACC6">
                    <a:lumMod val="75000"/>
                  </a:srgbClr>
                </a:solidFill>
                <a:latin typeface="微软雅黑" pitchFamily="34" charset="-122"/>
                <a:ea typeface="微软雅黑" pitchFamily="34" charset="-122"/>
              </a:rPr>
              <a:t>：垂直线的起点和终点。</a:t>
            </a:r>
          </a:p>
        </p:txBody>
      </p:sp>
      <p:sp>
        <p:nvSpPr>
          <p:cNvPr id="3" name="TextBox 2"/>
          <p:cNvSpPr txBox="1"/>
          <p:nvPr/>
        </p:nvSpPr>
        <p:spPr>
          <a:xfrm>
            <a:off x="2673083" y="1950948"/>
            <a:ext cx="3797835" cy="253916"/>
          </a:xfrm>
          <a:prstGeom prst="rect">
            <a:avLst/>
          </a:prstGeom>
          <a:noFill/>
          <a:ln>
            <a:solidFill>
              <a:schemeClr val="accent3">
                <a:lumMod val="20000"/>
                <a:lumOff val="80000"/>
              </a:schemeClr>
            </a:solidFill>
            <a:prstDash val="dash"/>
          </a:ln>
        </p:spPr>
        <p:txBody>
          <a:bodyPr wrap="none" rtlCol="0">
            <a:spAutoFit/>
          </a:bodyPr>
          <a:lstStyle/>
          <a:p>
            <a:r>
              <a:rPr lang="en-US" altLang="zh-CN" sz="1050">
                <a:solidFill>
                  <a:srgbClr val="0070C0"/>
                </a:solidFill>
                <a:latin typeface="Consolas" pitchFamily="49" charset="0"/>
                <a:cs typeface="Consolas" pitchFamily="49" charset="0"/>
              </a:rPr>
              <a:t>plt.axhline(y,xmin,xmax) plt.axvline(x,ymin,ymax</a:t>
            </a:r>
            <a:r>
              <a:rPr lang="en-US" altLang="zh-CN" sz="1050" smtClean="0">
                <a:solidFill>
                  <a:srgbClr val="0070C0"/>
                </a:solidFill>
                <a:latin typeface="Consolas" pitchFamily="49" charset="0"/>
                <a:cs typeface="Consolas" pitchFamily="49" charset="0"/>
              </a:rPr>
              <a:t>)</a:t>
            </a:r>
            <a:endParaRPr lang="en-US" altLang="zh-CN" sz="105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3012121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5" dur="500"/>
                                        <p:tgtEl>
                                          <p:spTgt spid="5">
                                            <p:txEl>
                                              <p:pRg st="4" end="4"/>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8"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绘制常用</a:t>
            </a:r>
            <a:r>
              <a:rPr lang="zh-CN" altLang="en-US" b="1" smtClean="0">
                <a:solidFill>
                  <a:schemeClr val="accent5">
                    <a:lumMod val="50000"/>
                  </a:schemeClr>
                </a:solidFill>
                <a:latin typeface="微软雅黑" pitchFamily="34" charset="-122"/>
                <a:ea typeface="微软雅黑" pitchFamily="34" charset="-122"/>
              </a:rPr>
              <a:t>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水平线和垂直线</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245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2274" y="2492896"/>
            <a:ext cx="5019452" cy="17816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57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9176" y="2110755"/>
            <a:ext cx="3545648" cy="26187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7666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4578"/>
                                        </p:tgtEl>
                                        <p:attrNameLst>
                                          <p:attrName>style.visibility</p:attrName>
                                        </p:attrNameLst>
                                      </p:cBhvr>
                                      <p:to>
                                        <p:strVal val="visible"/>
                                      </p:to>
                                    </p:set>
                                    <p:anim calcmode="lin" valueType="num">
                                      <p:cBhvr>
                                        <p:cTn id="12" dur="500" fill="hold"/>
                                        <p:tgtEl>
                                          <p:spTgt spid="24578"/>
                                        </p:tgtEl>
                                        <p:attrNameLst>
                                          <p:attrName>ppt_w</p:attrName>
                                        </p:attrNameLst>
                                      </p:cBhvr>
                                      <p:tavLst>
                                        <p:tav tm="0">
                                          <p:val>
                                            <p:fltVal val="0"/>
                                          </p:val>
                                        </p:tav>
                                        <p:tav tm="100000">
                                          <p:val>
                                            <p:strVal val="#ppt_w"/>
                                          </p:val>
                                        </p:tav>
                                      </p:tavLst>
                                    </p:anim>
                                    <p:anim calcmode="lin" valueType="num">
                                      <p:cBhvr>
                                        <p:cTn id="13" dur="500" fill="hold"/>
                                        <p:tgtEl>
                                          <p:spTgt spid="24578"/>
                                        </p:tgtEl>
                                        <p:attrNameLst>
                                          <p:attrName>ppt_h</p:attrName>
                                        </p:attrNameLst>
                                      </p:cBhvr>
                                      <p:tavLst>
                                        <p:tav tm="0">
                                          <p:val>
                                            <p:fltVal val="0"/>
                                          </p:val>
                                        </p:tav>
                                        <p:tav tm="100000">
                                          <p:val>
                                            <p:strVal val="#ppt_h"/>
                                          </p:val>
                                        </p:tav>
                                      </p:tavLst>
                                    </p:anim>
                                    <p:animEffect transition="in" filter="fade">
                                      <p:cBhvr>
                                        <p:cTn id="14" dur="500"/>
                                        <p:tgtEl>
                                          <p:spTgt spid="24578"/>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24578"/>
                                        </p:tgtEl>
                                        <p:attrNameLst>
                                          <p:attrName>ppt_w</p:attrName>
                                        </p:attrNameLst>
                                      </p:cBhvr>
                                      <p:tavLst>
                                        <p:tav tm="0">
                                          <p:val>
                                            <p:strVal val="ppt_w"/>
                                          </p:val>
                                        </p:tav>
                                        <p:tav tm="100000">
                                          <p:val>
                                            <p:fltVal val="0"/>
                                          </p:val>
                                        </p:tav>
                                      </p:tavLst>
                                    </p:anim>
                                    <p:anim calcmode="lin" valueType="num">
                                      <p:cBhvr>
                                        <p:cTn id="19" dur="500"/>
                                        <p:tgtEl>
                                          <p:spTgt spid="24578"/>
                                        </p:tgtEl>
                                        <p:attrNameLst>
                                          <p:attrName>ppt_h</p:attrName>
                                        </p:attrNameLst>
                                      </p:cBhvr>
                                      <p:tavLst>
                                        <p:tav tm="0">
                                          <p:val>
                                            <p:strVal val="ppt_h"/>
                                          </p:val>
                                        </p:tav>
                                        <p:tav tm="100000">
                                          <p:val>
                                            <p:fltVal val="0"/>
                                          </p:val>
                                        </p:tav>
                                      </p:tavLst>
                                    </p:anim>
                                    <p:animEffect transition="out" filter="fade">
                                      <p:cBhvr>
                                        <p:cTn id="20" dur="500"/>
                                        <p:tgtEl>
                                          <p:spTgt spid="24578"/>
                                        </p:tgtEl>
                                      </p:cBhvr>
                                    </p:animEffect>
                                    <p:set>
                                      <p:cBhvr>
                                        <p:cTn id="21" dur="1" fill="hold">
                                          <p:stCondLst>
                                            <p:cond delay="499"/>
                                          </p:stCondLst>
                                        </p:cTn>
                                        <p:tgtEl>
                                          <p:spTgt spid="24578"/>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24579"/>
                                        </p:tgtEl>
                                        <p:attrNameLst>
                                          <p:attrName>style.visibility</p:attrName>
                                        </p:attrNameLst>
                                      </p:cBhvr>
                                      <p:to>
                                        <p:strVal val="visible"/>
                                      </p:to>
                                    </p:set>
                                    <p:anim calcmode="lin" valueType="num">
                                      <p:cBhvr>
                                        <p:cTn id="26" dur="500" fill="hold"/>
                                        <p:tgtEl>
                                          <p:spTgt spid="24579"/>
                                        </p:tgtEl>
                                        <p:attrNameLst>
                                          <p:attrName>ppt_w</p:attrName>
                                        </p:attrNameLst>
                                      </p:cBhvr>
                                      <p:tavLst>
                                        <p:tav tm="0">
                                          <p:val>
                                            <p:fltVal val="0"/>
                                          </p:val>
                                        </p:tav>
                                        <p:tav tm="100000">
                                          <p:val>
                                            <p:strVal val="#ppt_w"/>
                                          </p:val>
                                        </p:tav>
                                      </p:tavLst>
                                    </p:anim>
                                    <p:anim calcmode="lin" valueType="num">
                                      <p:cBhvr>
                                        <p:cTn id="27" dur="500" fill="hold"/>
                                        <p:tgtEl>
                                          <p:spTgt spid="24579"/>
                                        </p:tgtEl>
                                        <p:attrNameLst>
                                          <p:attrName>ppt_h</p:attrName>
                                        </p:attrNameLst>
                                      </p:cBhvr>
                                      <p:tavLst>
                                        <p:tav tm="0">
                                          <p:val>
                                            <p:fltVal val="0"/>
                                          </p:val>
                                        </p:tav>
                                        <p:tav tm="100000">
                                          <p:val>
                                            <p:strVal val="#ppt_h"/>
                                          </p:val>
                                        </p:tav>
                                      </p:tavLst>
                                    </p:anim>
                                    <p:animEffect transition="in" filter="fade">
                                      <p:cBhvr>
                                        <p:cTn id="28" dur="500"/>
                                        <p:tgtEl>
                                          <p:spTgt spid="245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组合图表</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将两条及以上的折线画在统一坐标系中，建立坐标系后，直接依次运行多行绘制折线图代码即</a:t>
            </a:r>
            <a:r>
              <a:rPr lang="zh-CN" altLang="en-US" sz="1600" smtClean="0">
                <a:solidFill>
                  <a:srgbClr val="4BACC6">
                    <a:lumMod val="75000"/>
                  </a:srgbClr>
                </a:solidFill>
                <a:latin typeface="微软雅黑" pitchFamily="34" charset="-122"/>
                <a:ea typeface="微软雅黑" pitchFamily="34" charset="-122"/>
              </a:rPr>
              <a:t>可</a:t>
            </a:r>
            <a:r>
              <a:rPr lang="zh-CN" altLang="en-US" sz="1600">
                <a:solidFill>
                  <a:srgbClr val="4BACC6">
                    <a:lumMod val="75000"/>
                  </a:srgbClr>
                </a:solidFill>
                <a:latin typeface="微软雅黑" pitchFamily="34" charset="-122"/>
                <a:ea typeface="微软雅黑" pitchFamily="34" charset="-122"/>
              </a:rPr>
              <a:t>。</a:t>
            </a:r>
          </a:p>
        </p:txBody>
      </p:sp>
    </p:spTree>
    <p:extLst>
      <p:ext uri="{BB962C8B-B14F-4D97-AF65-F5344CB8AC3E}">
        <p14:creationId xmlns:p14="http://schemas.microsoft.com/office/powerpoint/2010/main" val="2926657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组合图表</a:t>
            </a:r>
            <a:endParaRPr lang="en-US" altLang="zh-CN" b="1" smtClean="0">
              <a:solidFill>
                <a:schemeClr val="accent5">
                  <a:lumMod val="50000"/>
                </a:schemeClr>
              </a:solidFill>
              <a:latin typeface="微软雅黑" pitchFamily="34" charset="-122"/>
              <a:ea typeface="微软雅黑" pitchFamily="34" charset="-122"/>
            </a:endParaRPr>
          </a:p>
          <a:p>
            <a:pPr marL="342900" indent="-342900" latinLnBrk="0">
              <a:lnSpc>
                <a:spcPct val="150000"/>
              </a:lnSpc>
              <a:buFont typeface="+mj-ea"/>
              <a:buAutoNum type="circleNumDbPlain"/>
            </a:pPr>
            <a:r>
              <a:rPr lang="zh-CN" altLang="en-US" sz="1600">
                <a:solidFill>
                  <a:srgbClr val="4BACC6">
                    <a:lumMod val="75000"/>
                  </a:srgbClr>
                </a:solidFill>
                <a:latin typeface="微软雅黑" pitchFamily="34" charset="-122"/>
                <a:ea typeface="微软雅黑" pitchFamily="34" charset="-122"/>
              </a:rPr>
              <a:t>折线图</a:t>
            </a:r>
            <a:r>
              <a:rPr lang="en-US" altLang="zh-CN" sz="160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折线图</a:t>
            </a:r>
            <a:endParaRPr lang="zh-CN" altLang="en-US" sz="1600">
              <a:solidFill>
                <a:srgbClr val="4BACC6">
                  <a:lumMod val="75000"/>
                </a:srgbClr>
              </a:solidFill>
              <a:latin typeface="微软雅黑" pitchFamily="34" charset="-122"/>
              <a:ea typeface="微软雅黑" pitchFamily="34" charset="-122"/>
            </a:endParaRPr>
          </a:p>
        </p:txBody>
      </p:sp>
      <p:pic>
        <p:nvPicPr>
          <p:cNvPr id="256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4110" y="2036465"/>
            <a:ext cx="5015781" cy="4552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60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6867" y="2741794"/>
            <a:ext cx="5030267" cy="31416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75807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5602"/>
                                        </p:tgtEl>
                                        <p:attrNameLst>
                                          <p:attrName>style.visibility</p:attrName>
                                        </p:attrNameLst>
                                      </p:cBhvr>
                                      <p:to>
                                        <p:strVal val="visible"/>
                                      </p:to>
                                    </p:set>
                                    <p:anim calcmode="lin" valueType="num">
                                      <p:cBhvr>
                                        <p:cTn id="12" dur="500" fill="hold"/>
                                        <p:tgtEl>
                                          <p:spTgt spid="25602"/>
                                        </p:tgtEl>
                                        <p:attrNameLst>
                                          <p:attrName>ppt_w</p:attrName>
                                        </p:attrNameLst>
                                      </p:cBhvr>
                                      <p:tavLst>
                                        <p:tav tm="0">
                                          <p:val>
                                            <p:fltVal val="0"/>
                                          </p:val>
                                        </p:tav>
                                        <p:tav tm="100000">
                                          <p:val>
                                            <p:strVal val="#ppt_w"/>
                                          </p:val>
                                        </p:tav>
                                      </p:tavLst>
                                    </p:anim>
                                    <p:anim calcmode="lin" valueType="num">
                                      <p:cBhvr>
                                        <p:cTn id="13" dur="500" fill="hold"/>
                                        <p:tgtEl>
                                          <p:spTgt spid="25602"/>
                                        </p:tgtEl>
                                        <p:attrNameLst>
                                          <p:attrName>ppt_h</p:attrName>
                                        </p:attrNameLst>
                                      </p:cBhvr>
                                      <p:tavLst>
                                        <p:tav tm="0">
                                          <p:val>
                                            <p:fltVal val="0"/>
                                          </p:val>
                                        </p:tav>
                                        <p:tav tm="100000">
                                          <p:val>
                                            <p:strVal val="#ppt_h"/>
                                          </p:val>
                                        </p:tav>
                                      </p:tavLst>
                                    </p:anim>
                                    <p:animEffect transition="in" filter="fade">
                                      <p:cBhvr>
                                        <p:cTn id="14" dur="500"/>
                                        <p:tgtEl>
                                          <p:spTgt spid="2560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25602"/>
                                        </p:tgtEl>
                                        <p:attrNameLst>
                                          <p:attrName>ppt_w</p:attrName>
                                        </p:attrNameLst>
                                      </p:cBhvr>
                                      <p:tavLst>
                                        <p:tav tm="0">
                                          <p:val>
                                            <p:strVal val="ppt_w"/>
                                          </p:val>
                                        </p:tav>
                                        <p:tav tm="100000">
                                          <p:val>
                                            <p:fltVal val="0"/>
                                          </p:val>
                                        </p:tav>
                                      </p:tavLst>
                                    </p:anim>
                                    <p:anim calcmode="lin" valueType="num">
                                      <p:cBhvr>
                                        <p:cTn id="19" dur="500"/>
                                        <p:tgtEl>
                                          <p:spTgt spid="25602"/>
                                        </p:tgtEl>
                                        <p:attrNameLst>
                                          <p:attrName>ppt_h</p:attrName>
                                        </p:attrNameLst>
                                      </p:cBhvr>
                                      <p:tavLst>
                                        <p:tav tm="0">
                                          <p:val>
                                            <p:strVal val="ppt_h"/>
                                          </p:val>
                                        </p:tav>
                                        <p:tav tm="100000">
                                          <p:val>
                                            <p:fltVal val="0"/>
                                          </p:val>
                                        </p:tav>
                                      </p:tavLst>
                                    </p:anim>
                                    <p:animEffect transition="out" filter="fade">
                                      <p:cBhvr>
                                        <p:cTn id="20" dur="500"/>
                                        <p:tgtEl>
                                          <p:spTgt spid="25602"/>
                                        </p:tgtEl>
                                      </p:cBhvr>
                                    </p:animEffect>
                                    <p:set>
                                      <p:cBhvr>
                                        <p:cTn id="21" dur="1" fill="hold">
                                          <p:stCondLst>
                                            <p:cond delay="499"/>
                                          </p:stCondLst>
                                        </p:cTn>
                                        <p:tgtEl>
                                          <p:spTgt spid="25602"/>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25603"/>
                                        </p:tgtEl>
                                        <p:attrNameLst>
                                          <p:attrName>style.visibility</p:attrName>
                                        </p:attrNameLst>
                                      </p:cBhvr>
                                      <p:to>
                                        <p:strVal val="visible"/>
                                      </p:to>
                                    </p:set>
                                    <p:anim calcmode="lin" valueType="num">
                                      <p:cBhvr>
                                        <p:cTn id="26" dur="500" fill="hold"/>
                                        <p:tgtEl>
                                          <p:spTgt spid="25603"/>
                                        </p:tgtEl>
                                        <p:attrNameLst>
                                          <p:attrName>ppt_w</p:attrName>
                                        </p:attrNameLst>
                                      </p:cBhvr>
                                      <p:tavLst>
                                        <p:tav tm="0">
                                          <p:val>
                                            <p:fltVal val="0"/>
                                          </p:val>
                                        </p:tav>
                                        <p:tav tm="100000">
                                          <p:val>
                                            <p:strVal val="#ppt_w"/>
                                          </p:val>
                                        </p:tav>
                                      </p:tavLst>
                                    </p:anim>
                                    <p:anim calcmode="lin" valueType="num">
                                      <p:cBhvr>
                                        <p:cTn id="27" dur="500" fill="hold"/>
                                        <p:tgtEl>
                                          <p:spTgt spid="25603"/>
                                        </p:tgtEl>
                                        <p:attrNameLst>
                                          <p:attrName>ppt_h</p:attrName>
                                        </p:attrNameLst>
                                      </p:cBhvr>
                                      <p:tavLst>
                                        <p:tav tm="0">
                                          <p:val>
                                            <p:fltVal val="0"/>
                                          </p:val>
                                        </p:tav>
                                        <p:tav tm="100000">
                                          <p:val>
                                            <p:strVal val="#ppt_h"/>
                                          </p:val>
                                        </p:tav>
                                      </p:tavLst>
                                    </p:anim>
                                    <p:animEffect transition="in" filter="fade">
                                      <p:cBhvr>
                                        <p:cTn id="28" dur="500"/>
                                        <p:tgtEl>
                                          <p:spTgt spid="256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组合图表</a:t>
            </a:r>
            <a:endParaRPr lang="en-US" altLang="zh-CN" b="1" smtClean="0">
              <a:solidFill>
                <a:schemeClr val="accent5">
                  <a:lumMod val="50000"/>
                </a:schemeClr>
              </a:solidFill>
              <a:latin typeface="微软雅黑" pitchFamily="34" charset="-122"/>
              <a:ea typeface="微软雅黑" pitchFamily="34" charset="-122"/>
            </a:endParaRPr>
          </a:p>
          <a:p>
            <a:pPr marL="342900" indent="-342900" latinLnBrk="0">
              <a:lnSpc>
                <a:spcPct val="150000"/>
              </a:lnSpc>
              <a:buFont typeface="+mj-ea"/>
              <a:buAutoNum type="circleNumDbPlain"/>
            </a:pPr>
            <a:r>
              <a:rPr lang="zh-CN" altLang="en-US" sz="1600">
                <a:solidFill>
                  <a:srgbClr val="4BACC6">
                    <a:lumMod val="75000"/>
                  </a:srgbClr>
                </a:solidFill>
                <a:latin typeface="微软雅黑" pitchFamily="34" charset="-122"/>
                <a:ea typeface="微软雅黑" pitchFamily="34" charset="-122"/>
              </a:rPr>
              <a:t>折线图</a:t>
            </a:r>
            <a:r>
              <a:rPr lang="en-US" altLang="zh-CN" sz="160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柱形图</a:t>
            </a:r>
            <a:endParaRPr lang="zh-CN" altLang="en-US" sz="1600">
              <a:solidFill>
                <a:srgbClr val="4BACC6">
                  <a:lumMod val="75000"/>
                </a:srgbClr>
              </a:solidFill>
              <a:latin typeface="微软雅黑" pitchFamily="34" charset="-122"/>
              <a:ea typeface="微软雅黑" pitchFamily="34" charset="-122"/>
            </a:endParaRPr>
          </a:p>
        </p:txBody>
      </p:sp>
      <p:pic>
        <p:nvPicPr>
          <p:cNvPr id="266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9892" y="1960200"/>
            <a:ext cx="5224217" cy="44931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92148" y="2348880"/>
            <a:ext cx="4159704" cy="3204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87201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6626"/>
                                        </p:tgtEl>
                                        <p:attrNameLst>
                                          <p:attrName>style.visibility</p:attrName>
                                        </p:attrNameLst>
                                      </p:cBhvr>
                                      <p:to>
                                        <p:strVal val="visible"/>
                                      </p:to>
                                    </p:set>
                                    <p:anim calcmode="lin" valueType="num">
                                      <p:cBhvr>
                                        <p:cTn id="17" dur="500" fill="hold"/>
                                        <p:tgtEl>
                                          <p:spTgt spid="26626"/>
                                        </p:tgtEl>
                                        <p:attrNameLst>
                                          <p:attrName>ppt_w</p:attrName>
                                        </p:attrNameLst>
                                      </p:cBhvr>
                                      <p:tavLst>
                                        <p:tav tm="0">
                                          <p:val>
                                            <p:fltVal val="0"/>
                                          </p:val>
                                        </p:tav>
                                        <p:tav tm="100000">
                                          <p:val>
                                            <p:strVal val="#ppt_w"/>
                                          </p:val>
                                        </p:tav>
                                      </p:tavLst>
                                    </p:anim>
                                    <p:anim calcmode="lin" valueType="num">
                                      <p:cBhvr>
                                        <p:cTn id="18" dur="500" fill="hold"/>
                                        <p:tgtEl>
                                          <p:spTgt spid="26626"/>
                                        </p:tgtEl>
                                        <p:attrNameLst>
                                          <p:attrName>ppt_h</p:attrName>
                                        </p:attrNameLst>
                                      </p:cBhvr>
                                      <p:tavLst>
                                        <p:tav tm="0">
                                          <p:val>
                                            <p:fltVal val="0"/>
                                          </p:val>
                                        </p:tav>
                                        <p:tav tm="100000">
                                          <p:val>
                                            <p:strVal val="#ppt_h"/>
                                          </p:val>
                                        </p:tav>
                                      </p:tavLst>
                                    </p:anim>
                                    <p:animEffect transition="in" filter="fade">
                                      <p:cBhvr>
                                        <p:cTn id="19" dur="500"/>
                                        <p:tgtEl>
                                          <p:spTgt spid="2662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26626"/>
                                        </p:tgtEl>
                                        <p:attrNameLst>
                                          <p:attrName>ppt_w</p:attrName>
                                        </p:attrNameLst>
                                      </p:cBhvr>
                                      <p:tavLst>
                                        <p:tav tm="0">
                                          <p:val>
                                            <p:strVal val="ppt_w"/>
                                          </p:val>
                                        </p:tav>
                                        <p:tav tm="100000">
                                          <p:val>
                                            <p:fltVal val="0"/>
                                          </p:val>
                                        </p:tav>
                                      </p:tavLst>
                                    </p:anim>
                                    <p:anim calcmode="lin" valueType="num">
                                      <p:cBhvr>
                                        <p:cTn id="24" dur="500"/>
                                        <p:tgtEl>
                                          <p:spTgt spid="26626"/>
                                        </p:tgtEl>
                                        <p:attrNameLst>
                                          <p:attrName>ppt_h</p:attrName>
                                        </p:attrNameLst>
                                      </p:cBhvr>
                                      <p:tavLst>
                                        <p:tav tm="0">
                                          <p:val>
                                            <p:strVal val="ppt_h"/>
                                          </p:val>
                                        </p:tav>
                                        <p:tav tm="100000">
                                          <p:val>
                                            <p:fltVal val="0"/>
                                          </p:val>
                                        </p:tav>
                                      </p:tavLst>
                                    </p:anim>
                                    <p:animEffect transition="out" filter="fade">
                                      <p:cBhvr>
                                        <p:cTn id="25" dur="500"/>
                                        <p:tgtEl>
                                          <p:spTgt spid="26626"/>
                                        </p:tgtEl>
                                      </p:cBhvr>
                                    </p:animEffect>
                                    <p:set>
                                      <p:cBhvr>
                                        <p:cTn id="26" dur="1" fill="hold">
                                          <p:stCondLst>
                                            <p:cond delay="499"/>
                                          </p:stCondLst>
                                        </p:cTn>
                                        <p:tgtEl>
                                          <p:spTgt spid="2662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26627"/>
                                        </p:tgtEl>
                                        <p:attrNameLst>
                                          <p:attrName>style.visibility</p:attrName>
                                        </p:attrNameLst>
                                      </p:cBhvr>
                                      <p:to>
                                        <p:strVal val="visible"/>
                                      </p:to>
                                    </p:set>
                                    <p:anim calcmode="lin" valueType="num">
                                      <p:cBhvr>
                                        <p:cTn id="31" dur="500" fill="hold"/>
                                        <p:tgtEl>
                                          <p:spTgt spid="26627"/>
                                        </p:tgtEl>
                                        <p:attrNameLst>
                                          <p:attrName>ppt_w</p:attrName>
                                        </p:attrNameLst>
                                      </p:cBhvr>
                                      <p:tavLst>
                                        <p:tav tm="0">
                                          <p:val>
                                            <p:fltVal val="0"/>
                                          </p:val>
                                        </p:tav>
                                        <p:tav tm="100000">
                                          <p:val>
                                            <p:strVal val="#ppt_w"/>
                                          </p:val>
                                        </p:tav>
                                      </p:tavLst>
                                    </p:anim>
                                    <p:anim calcmode="lin" valueType="num">
                                      <p:cBhvr>
                                        <p:cTn id="32" dur="500" fill="hold"/>
                                        <p:tgtEl>
                                          <p:spTgt spid="26627"/>
                                        </p:tgtEl>
                                        <p:attrNameLst>
                                          <p:attrName>ppt_h</p:attrName>
                                        </p:attrNameLst>
                                      </p:cBhvr>
                                      <p:tavLst>
                                        <p:tav tm="0">
                                          <p:val>
                                            <p:fltVal val="0"/>
                                          </p:val>
                                        </p:tav>
                                        <p:tav tm="100000">
                                          <p:val>
                                            <p:strVal val="#ppt_h"/>
                                          </p:val>
                                        </p:tav>
                                      </p:tavLst>
                                    </p:anim>
                                    <p:animEffect transition="in" filter="fade">
                                      <p:cBhvr>
                                        <p:cTn id="33" dur="500"/>
                                        <p:tgtEl>
                                          <p:spTgt spid="266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双</a:t>
            </a:r>
            <a:r>
              <a:rPr lang="zh-CN" altLang="en-US" b="1">
                <a:solidFill>
                  <a:schemeClr val="accent5">
                    <a:lumMod val="50000"/>
                  </a:schemeClr>
                </a:solidFill>
                <a:latin typeface="微软雅黑" pitchFamily="34" charset="-122"/>
                <a:ea typeface="微软雅黑" pitchFamily="34" charset="-122"/>
              </a:rPr>
              <a:t>坐标轴图表</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既有主坐标轴又有次坐标轴，当两个不同量级的指标放在同一坐标系中，就需要开启双坐标轴</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1258335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双坐标轴图</a:t>
            </a:r>
            <a:r>
              <a:rPr lang="zh-CN" altLang="en-US" b="1" smtClean="0">
                <a:solidFill>
                  <a:schemeClr val="accent5">
                    <a:lumMod val="50000"/>
                  </a:schemeClr>
                </a:solidFill>
                <a:latin typeface="微软雅黑" pitchFamily="34" charset="-122"/>
                <a:ea typeface="微软雅黑" pitchFamily="34" charset="-122"/>
              </a:rPr>
              <a:t>表</a:t>
            </a:r>
            <a:endParaRPr lang="en-US" altLang="zh-CN" b="1" smtClean="0">
              <a:solidFill>
                <a:schemeClr val="accent5">
                  <a:lumMod val="50000"/>
                </a:schemeClr>
              </a:solidFill>
              <a:latin typeface="微软雅黑" pitchFamily="34" charset="-122"/>
              <a:ea typeface="微软雅黑" pitchFamily="34" charset="-122"/>
            </a:endParaRPr>
          </a:p>
          <a:p>
            <a:pPr marL="342900" indent="-342900" latinLnBrk="0">
              <a:lnSpc>
                <a:spcPct val="150000"/>
              </a:lnSpc>
              <a:buFont typeface="+mj-ea"/>
              <a:buAutoNum type="circleNumDbPlain"/>
            </a:pPr>
            <a:r>
              <a:rPr lang="zh-CN" altLang="en-US" sz="1600">
                <a:solidFill>
                  <a:srgbClr val="4BACC6">
                    <a:lumMod val="75000"/>
                  </a:srgbClr>
                </a:solidFill>
                <a:latin typeface="微软雅黑" pitchFamily="34" charset="-122"/>
                <a:ea typeface="微软雅黑" pitchFamily="34" charset="-122"/>
              </a:rPr>
              <a:t>双</a:t>
            </a:r>
            <a:r>
              <a:rPr lang="en-US" altLang="zh-CN" sz="1600">
                <a:solidFill>
                  <a:srgbClr val="4BACC6">
                    <a:lumMod val="75000"/>
                  </a:srgbClr>
                </a:solidFill>
                <a:latin typeface="微软雅黑" pitchFamily="34" charset="-122"/>
                <a:ea typeface="微软雅黑" pitchFamily="34" charset="-122"/>
              </a:rPr>
              <a:t>y</a:t>
            </a:r>
            <a:r>
              <a:rPr lang="zh-CN" altLang="en-US" sz="1600">
                <a:solidFill>
                  <a:srgbClr val="4BACC6">
                    <a:lumMod val="75000"/>
                  </a:srgbClr>
                </a:solidFill>
                <a:latin typeface="微软雅黑" pitchFamily="34" charset="-122"/>
                <a:ea typeface="微软雅黑" pitchFamily="34" charset="-122"/>
              </a:rPr>
              <a:t>轴</a:t>
            </a:r>
            <a:r>
              <a:rPr lang="zh-CN" altLang="en-US" sz="1600" smtClean="0">
                <a:solidFill>
                  <a:srgbClr val="4BACC6">
                    <a:lumMod val="75000"/>
                  </a:srgbClr>
                </a:solidFill>
                <a:latin typeface="微软雅黑" pitchFamily="34" charset="-122"/>
                <a:ea typeface="微软雅黑" pitchFamily="34" charset="-122"/>
              </a:rPr>
              <a:t>图表</a:t>
            </a:r>
            <a:endParaRPr lang="zh-CN" altLang="en-US" sz="1600">
              <a:solidFill>
                <a:srgbClr val="4BACC6">
                  <a:lumMod val="75000"/>
                </a:srgbClr>
              </a:solidFill>
              <a:latin typeface="微软雅黑" pitchFamily="34" charset="-122"/>
              <a:ea typeface="微软雅黑" pitchFamily="34" charset="-122"/>
            </a:endParaRPr>
          </a:p>
        </p:txBody>
      </p:sp>
      <p:pic>
        <p:nvPicPr>
          <p:cNvPr id="276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8932" y="2132856"/>
            <a:ext cx="5126137" cy="36189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6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2234" y="2482852"/>
            <a:ext cx="3999533" cy="28903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1303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7650"/>
                                        </p:tgtEl>
                                        <p:attrNameLst>
                                          <p:attrName>style.visibility</p:attrName>
                                        </p:attrNameLst>
                                      </p:cBhvr>
                                      <p:to>
                                        <p:strVal val="visible"/>
                                      </p:to>
                                    </p:set>
                                    <p:anim calcmode="lin" valueType="num">
                                      <p:cBhvr>
                                        <p:cTn id="12" dur="500" fill="hold"/>
                                        <p:tgtEl>
                                          <p:spTgt spid="27650"/>
                                        </p:tgtEl>
                                        <p:attrNameLst>
                                          <p:attrName>ppt_w</p:attrName>
                                        </p:attrNameLst>
                                      </p:cBhvr>
                                      <p:tavLst>
                                        <p:tav tm="0">
                                          <p:val>
                                            <p:fltVal val="0"/>
                                          </p:val>
                                        </p:tav>
                                        <p:tav tm="100000">
                                          <p:val>
                                            <p:strVal val="#ppt_w"/>
                                          </p:val>
                                        </p:tav>
                                      </p:tavLst>
                                    </p:anim>
                                    <p:anim calcmode="lin" valueType="num">
                                      <p:cBhvr>
                                        <p:cTn id="13" dur="500" fill="hold"/>
                                        <p:tgtEl>
                                          <p:spTgt spid="27650"/>
                                        </p:tgtEl>
                                        <p:attrNameLst>
                                          <p:attrName>ppt_h</p:attrName>
                                        </p:attrNameLst>
                                      </p:cBhvr>
                                      <p:tavLst>
                                        <p:tav tm="0">
                                          <p:val>
                                            <p:fltVal val="0"/>
                                          </p:val>
                                        </p:tav>
                                        <p:tav tm="100000">
                                          <p:val>
                                            <p:strVal val="#ppt_h"/>
                                          </p:val>
                                        </p:tav>
                                      </p:tavLst>
                                    </p:anim>
                                    <p:animEffect transition="in" filter="fade">
                                      <p:cBhvr>
                                        <p:cTn id="14" dur="500"/>
                                        <p:tgtEl>
                                          <p:spTgt spid="2765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27650"/>
                                        </p:tgtEl>
                                        <p:attrNameLst>
                                          <p:attrName>ppt_w</p:attrName>
                                        </p:attrNameLst>
                                      </p:cBhvr>
                                      <p:tavLst>
                                        <p:tav tm="0">
                                          <p:val>
                                            <p:strVal val="ppt_w"/>
                                          </p:val>
                                        </p:tav>
                                        <p:tav tm="100000">
                                          <p:val>
                                            <p:fltVal val="0"/>
                                          </p:val>
                                        </p:tav>
                                      </p:tavLst>
                                    </p:anim>
                                    <p:anim calcmode="lin" valueType="num">
                                      <p:cBhvr>
                                        <p:cTn id="19" dur="500"/>
                                        <p:tgtEl>
                                          <p:spTgt spid="27650"/>
                                        </p:tgtEl>
                                        <p:attrNameLst>
                                          <p:attrName>ppt_h</p:attrName>
                                        </p:attrNameLst>
                                      </p:cBhvr>
                                      <p:tavLst>
                                        <p:tav tm="0">
                                          <p:val>
                                            <p:strVal val="ppt_h"/>
                                          </p:val>
                                        </p:tav>
                                        <p:tav tm="100000">
                                          <p:val>
                                            <p:fltVal val="0"/>
                                          </p:val>
                                        </p:tav>
                                      </p:tavLst>
                                    </p:anim>
                                    <p:animEffect transition="out" filter="fade">
                                      <p:cBhvr>
                                        <p:cTn id="20" dur="500"/>
                                        <p:tgtEl>
                                          <p:spTgt spid="27650"/>
                                        </p:tgtEl>
                                      </p:cBhvr>
                                    </p:animEffect>
                                    <p:set>
                                      <p:cBhvr>
                                        <p:cTn id="21" dur="1" fill="hold">
                                          <p:stCondLst>
                                            <p:cond delay="499"/>
                                          </p:stCondLst>
                                        </p:cTn>
                                        <p:tgtEl>
                                          <p:spTgt spid="27650"/>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27651"/>
                                        </p:tgtEl>
                                        <p:attrNameLst>
                                          <p:attrName>style.visibility</p:attrName>
                                        </p:attrNameLst>
                                      </p:cBhvr>
                                      <p:to>
                                        <p:strVal val="visible"/>
                                      </p:to>
                                    </p:set>
                                    <p:anim calcmode="lin" valueType="num">
                                      <p:cBhvr>
                                        <p:cTn id="26" dur="500" fill="hold"/>
                                        <p:tgtEl>
                                          <p:spTgt spid="27651"/>
                                        </p:tgtEl>
                                        <p:attrNameLst>
                                          <p:attrName>ppt_w</p:attrName>
                                        </p:attrNameLst>
                                      </p:cBhvr>
                                      <p:tavLst>
                                        <p:tav tm="0">
                                          <p:val>
                                            <p:fltVal val="0"/>
                                          </p:val>
                                        </p:tav>
                                        <p:tav tm="100000">
                                          <p:val>
                                            <p:strVal val="#ppt_w"/>
                                          </p:val>
                                        </p:tav>
                                      </p:tavLst>
                                    </p:anim>
                                    <p:anim calcmode="lin" valueType="num">
                                      <p:cBhvr>
                                        <p:cTn id="27" dur="500" fill="hold"/>
                                        <p:tgtEl>
                                          <p:spTgt spid="27651"/>
                                        </p:tgtEl>
                                        <p:attrNameLst>
                                          <p:attrName>ppt_h</p:attrName>
                                        </p:attrNameLst>
                                      </p:cBhvr>
                                      <p:tavLst>
                                        <p:tav tm="0">
                                          <p:val>
                                            <p:fltVal val="0"/>
                                          </p:val>
                                        </p:tav>
                                        <p:tav tm="100000">
                                          <p:val>
                                            <p:strVal val="#ppt_h"/>
                                          </p:val>
                                        </p:tav>
                                      </p:tavLst>
                                    </p:anim>
                                    <p:animEffect transition="in" filter="fade">
                                      <p:cBhvr>
                                        <p:cTn id="28" dur="500"/>
                                        <p:tgtEl>
                                          <p:spTgt spid="276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绘制常用图表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双坐标轴图</a:t>
            </a:r>
            <a:r>
              <a:rPr lang="zh-CN" altLang="en-US" b="1" smtClean="0">
                <a:solidFill>
                  <a:schemeClr val="accent5">
                    <a:lumMod val="50000"/>
                  </a:schemeClr>
                </a:solidFill>
                <a:latin typeface="微软雅黑" pitchFamily="34" charset="-122"/>
                <a:ea typeface="微软雅黑" pitchFamily="34" charset="-122"/>
              </a:rPr>
              <a:t>表</a:t>
            </a:r>
            <a:endParaRPr lang="en-US" altLang="zh-CN" b="1" smtClean="0">
              <a:solidFill>
                <a:schemeClr val="accent5">
                  <a:lumMod val="50000"/>
                </a:schemeClr>
              </a:solidFill>
              <a:latin typeface="微软雅黑" pitchFamily="34" charset="-122"/>
              <a:ea typeface="微软雅黑" pitchFamily="34" charset="-122"/>
            </a:endParaRPr>
          </a:p>
          <a:p>
            <a:pPr marL="342900" indent="-342900" latinLnBrk="0">
              <a:lnSpc>
                <a:spcPct val="150000"/>
              </a:lnSpc>
              <a:buFont typeface="+mj-ea"/>
              <a:buAutoNum type="circleNumDbPlain"/>
            </a:pPr>
            <a:r>
              <a:rPr lang="zh-CN" altLang="en-US" sz="1600" smtClean="0">
                <a:solidFill>
                  <a:srgbClr val="4BACC6">
                    <a:lumMod val="75000"/>
                  </a:srgbClr>
                </a:solidFill>
                <a:latin typeface="微软雅黑" pitchFamily="34" charset="-122"/>
                <a:ea typeface="微软雅黑" pitchFamily="34" charset="-122"/>
              </a:rPr>
              <a:t>双</a:t>
            </a:r>
            <a:r>
              <a:rPr lang="en-US" altLang="zh-CN" sz="1600" smtClean="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轴图表：一个坐标系中有两条</a:t>
            </a:r>
            <a:r>
              <a:rPr lang="en-US" altLang="zh-CN" sz="1600">
                <a:solidFill>
                  <a:srgbClr val="4BACC6">
                    <a:lumMod val="75000"/>
                  </a:srgbClr>
                </a:solidFill>
                <a:latin typeface="微软雅黑" pitchFamily="34" charset="-122"/>
                <a:ea typeface="微软雅黑" pitchFamily="34" charset="-122"/>
              </a:rPr>
              <a:t>x</a:t>
            </a:r>
            <a:r>
              <a:rPr lang="zh-CN" altLang="en-US" sz="1600">
                <a:solidFill>
                  <a:srgbClr val="4BACC6">
                    <a:lumMod val="75000"/>
                  </a:srgbClr>
                </a:solidFill>
                <a:latin typeface="微软雅黑" pitchFamily="34" charset="-122"/>
                <a:ea typeface="微软雅黑" pitchFamily="34" charset="-122"/>
              </a:rPr>
              <a:t>轴，使用</a:t>
            </a:r>
            <a:r>
              <a:rPr lang="en-US" altLang="zh-CN" sz="1600">
                <a:solidFill>
                  <a:srgbClr val="4BACC6">
                    <a:lumMod val="75000"/>
                  </a:srgbClr>
                </a:solidFill>
                <a:latin typeface="微软雅黑" pitchFamily="34" charset="-122"/>
                <a:ea typeface="微软雅黑" pitchFamily="34" charset="-122"/>
              </a:rPr>
              <a:t>plt</a:t>
            </a:r>
            <a:r>
              <a:rPr lang="zh-CN" altLang="en-US" sz="1600">
                <a:solidFill>
                  <a:srgbClr val="4BACC6">
                    <a:lumMod val="75000"/>
                  </a:srgbClr>
                </a:solidFill>
                <a:latin typeface="微软雅黑" pitchFamily="34" charset="-122"/>
                <a:ea typeface="微软雅黑" pitchFamily="34" charset="-122"/>
              </a:rPr>
              <a:t>库中的</a:t>
            </a:r>
            <a:r>
              <a:rPr lang="en-US" altLang="zh-CN" sz="1600">
                <a:solidFill>
                  <a:srgbClr val="4BACC6">
                    <a:lumMod val="75000"/>
                  </a:srgbClr>
                </a:solidFill>
                <a:latin typeface="微软雅黑" pitchFamily="34" charset="-122"/>
                <a:ea typeface="微软雅黑" pitchFamily="34" charset="-122"/>
              </a:rPr>
              <a:t>twiny</a:t>
            </a:r>
            <a:r>
              <a:rPr lang="zh-CN" altLang="en-US" sz="1600">
                <a:solidFill>
                  <a:srgbClr val="4BACC6">
                    <a:lumMod val="75000"/>
                  </a:srgbClr>
                </a:solidFill>
                <a:latin typeface="微软雅黑" pitchFamily="34" charset="-122"/>
                <a:ea typeface="微软雅黑" pitchFamily="34" charset="-122"/>
              </a:rPr>
              <a:t>方法，具体流程跟双</a:t>
            </a:r>
            <a:r>
              <a:rPr lang="en-US" altLang="zh-CN" sz="1600">
                <a:solidFill>
                  <a:srgbClr val="4BACC6">
                    <a:lumMod val="75000"/>
                  </a:srgbClr>
                </a:solidFill>
                <a:latin typeface="微软雅黑" pitchFamily="34" charset="-122"/>
                <a:ea typeface="微软雅黑" pitchFamily="34" charset="-122"/>
              </a:rPr>
              <a:t>y</a:t>
            </a:r>
            <a:r>
              <a:rPr lang="zh-CN" altLang="en-US" sz="1600">
                <a:solidFill>
                  <a:srgbClr val="4BACC6">
                    <a:lumMod val="75000"/>
                  </a:srgbClr>
                </a:solidFill>
                <a:latin typeface="微软雅黑" pitchFamily="34" charset="-122"/>
                <a:ea typeface="微软雅黑" pitchFamily="34" charset="-122"/>
              </a:rPr>
              <a:t>轴完全一样，但在实际业务</a:t>
            </a:r>
            <a:r>
              <a:rPr lang="zh-CN" altLang="en-US" sz="1600" smtClean="0">
                <a:solidFill>
                  <a:srgbClr val="4BACC6">
                    <a:lumMod val="75000"/>
                  </a:srgbClr>
                </a:solidFill>
                <a:latin typeface="微软雅黑" pitchFamily="34" charset="-122"/>
                <a:ea typeface="微软雅黑" pitchFamily="34" charset="-122"/>
              </a:rPr>
              <a:t>中使用很少，这里不作介绍。</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219478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绘图样式设置</a:t>
            </a: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函数</a:t>
            </a:r>
            <a:r>
              <a:rPr lang="en-US" altLang="zh-CN" sz="1600" smtClean="0">
                <a:solidFill>
                  <a:srgbClr val="4BACC6">
                    <a:lumMod val="75000"/>
                  </a:srgbClr>
                </a:solidFill>
                <a:latin typeface="微软雅黑" pitchFamily="34" charset="-122"/>
                <a:ea typeface="微软雅黑" pitchFamily="34" charset="-122"/>
              </a:rPr>
              <a:t>plt.style.available()</a:t>
            </a:r>
            <a:r>
              <a:rPr lang="zh-CN" altLang="en-US" sz="1600" smtClean="0">
                <a:solidFill>
                  <a:srgbClr val="4BACC6">
                    <a:lumMod val="75000"/>
                  </a:srgbClr>
                </a:solidFill>
                <a:latin typeface="微软雅黑" pitchFamily="34" charset="-122"/>
                <a:ea typeface="微软雅黑" pitchFamily="34" charset="-122"/>
              </a:rPr>
              <a:t> 可</a:t>
            </a:r>
            <a:r>
              <a:rPr lang="zh-CN" altLang="en-US" sz="1600">
                <a:solidFill>
                  <a:srgbClr val="4BACC6">
                    <a:lumMod val="75000"/>
                  </a:srgbClr>
                </a:solidFill>
                <a:latin typeface="微软雅黑" pitchFamily="34" charset="-122"/>
                <a:ea typeface="微软雅黑" pitchFamily="34" charset="-122"/>
              </a:rPr>
              <a:t>查看</a:t>
            </a:r>
            <a:r>
              <a:rPr lang="en-US" altLang="zh-CN" sz="1600">
                <a:solidFill>
                  <a:srgbClr val="4BACC6">
                    <a:lumMod val="75000"/>
                  </a:srgbClr>
                </a:solidFill>
                <a:latin typeface="微软雅黑" pitchFamily="34" charset="-122"/>
                <a:ea typeface="微软雅黑" pitchFamily="34" charset="-122"/>
              </a:rPr>
              <a:t>matplotlib</a:t>
            </a:r>
            <a:r>
              <a:rPr lang="zh-CN" altLang="en-US" sz="1600">
                <a:solidFill>
                  <a:srgbClr val="4BACC6">
                    <a:lumMod val="75000"/>
                  </a:srgbClr>
                </a:solidFill>
                <a:latin typeface="微软雅黑" pitchFamily="34" charset="-122"/>
                <a:ea typeface="微软雅黑" pitchFamily="34" charset="-122"/>
              </a:rPr>
              <a:t>库支持的所有</a:t>
            </a:r>
            <a:r>
              <a:rPr lang="zh-CN" altLang="en-US" sz="1600" smtClean="0">
                <a:solidFill>
                  <a:srgbClr val="4BACC6">
                    <a:lumMod val="75000"/>
                  </a:srgbClr>
                </a:solidFill>
                <a:latin typeface="微软雅黑" pitchFamily="34" charset="-122"/>
                <a:ea typeface="微软雅黑" pitchFamily="34" charset="-122"/>
              </a:rPr>
              <a:t>样式，执行</a:t>
            </a:r>
            <a:r>
              <a:rPr lang="en-US" altLang="zh-CN" sz="1600" smtClean="0">
                <a:solidFill>
                  <a:srgbClr val="4BACC6">
                    <a:lumMod val="75000"/>
                  </a:srgbClr>
                </a:solidFill>
                <a:latin typeface="微软雅黑" pitchFamily="34" charset="-122"/>
                <a:ea typeface="微软雅黑" pitchFamily="34" charset="-122"/>
              </a:rPr>
              <a:t>plt.style.use</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样式名</a:t>
            </a:r>
            <a:r>
              <a:rPr lang="en-US" altLang="zh-CN" sz="1600"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函数可以指定喜欢的样式，如使用</a:t>
            </a:r>
            <a:r>
              <a:rPr lang="en-US" altLang="zh-CN" sz="1600" smtClean="0">
                <a:solidFill>
                  <a:srgbClr val="4BACC6">
                    <a:lumMod val="75000"/>
                  </a:srgbClr>
                </a:solidFill>
                <a:latin typeface="微软雅黑" pitchFamily="34" charset="-122"/>
                <a:ea typeface="微软雅黑" pitchFamily="34" charset="-122"/>
              </a:rPr>
              <a:t>ggplot</a:t>
            </a:r>
            <a:r>
              <a:rPr lang="zh-CN" altLang="en-US" sz="1600" smtClean="0">
                <a:solidFill>
                  <a:srgbClr val="4BACC6">
                    <a:lumMod val="75000"/>
                  </a:srgbClr>
                </a:solidFill>
                <a:latin typeface="微软雅黑" pitchFamily="34" charset="-122"/>
                <a:ea typeface="微软雅黑" pitchFamily="34" charset="-122"/>
              </a:rPr>
              <a:t>样式，可以执行函数</a:t>
            </a:r>
            <a:r>
              <a:rPr lang="en-US" altLang="zh-CN" sz="1600" smtClean="0">
                <a:solidFill>
                  <a:srgbClr val="4BACC6">
                    <a:lumMod val="75000"/>
                  </a:srgbClr>
                </a:solidFill>
                <a:latin typeface="微软雅黑" pitchFamily="34" charset="-122"/>
                <a:ea typeface="微软雅黑" pitchFamily="34" charset="-122"/>
              </a:rPr>
              <a:t>plt.style.use('ggplot')</a:t>
            </a:r>
            <a:r>
              <a:rPr lang="zh-CN" altLang="en-US" sz="1600">
                <a:solidFill>
                  <a:srgbClr val="4BACC6">
                    <a:lumMod val="75000"/>
                  </a:srgbClr>
                </a:solidFill>
                <a:latin typeface="微软雅黑" pitchFamily="34" charset="-122"/>
                <a:ea typeface="微软雅黑" pitchFamily="34" charset="-122"/>
              </a:rPr>
              <a:t>。</a:t>
            </a:r>
            <a:endParaRPr lang="en-US" altLang="zh-CN"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644672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tabLst>
                <a:tab pos="2628900" algn="l"/>
              </a:tabLst>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数据类型</a:t>
            </a:r>
            <a:endParaRPr lang="en-US" altLang="zh-CN" b="1">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a:solidFill>
                  <a:schemeClr val="accent5">
                    <a:lumMod val="75000"/>
                  </a:schemeClr>
                </a:solidFill>
                <a:latin typeface="微软雅黑" pitchFamily="34" charset="-122"/>
                <a:ea typeface="微软雅黑" pitchFamily="34" charset="-122"/>
              </a:rPr>
              <a:t>numpy </a:t>
            </a:r>
            <a:r>
              <a:rPr lang="zh-CN" altLang="en-US" sz="1600">
                <a:solidFill>
                  <a:schemeClr val="accent5">
                    <a:lumMod val="75000"/>
                  </a:schemeClr>
                </a:solidFill>
                <a:latin typeface="微软雅黑" pitchFamily="34" charset="-122"/>
                <a:ea typeface="微软雅黑" pitchFamily="34" charset="-122"/>
              </a:rPr>
              <a:t>支持的数据类型比 </a:t>
            </a:r>
            <a:r>
              <a:rPr lang="en-US" altLang="zh-CN" sz="1600">
                <a:solidFill>
                  <a:schemeClr val="accent5">
                    <a:lumMod val="75000"/>
                  </a:schemeClr>
                </a:solidFill>
                <a:latin typeface="微软雅黑" pitchFamily="34" charset="-122"/>
                <a:ea typeface="微软雅黑" pitchFamily="34" charset="-122"/>
              </a:rPr>
              <a:t>Python </a:t>
            </a:r>
            <a:r>
              <a:rPr lang="zh-CN" altLang="en-US" sz="1600">
                <a:solidFill>
                  <a:schemeClr val="accent5">
                    <a:lumMod val="75000"/>
                  </a:schemeClr>
                </a:solidFill>
                <a:latin typeface="微软雅黑" pitchFamily="34" charset="-122"/>
                <a:ea typeface="微软雅黑" pitchFamily="34" charset="-122"/>
              </a:rPr>
              <a:t>内置的类型</a:t>
            </a:r>
            <a:r>
              <a:rPr lang="zh-CN" altLang="en-US" sz="1600" smtClean="0">
                <a:solidFill>
                  <a:schemeClr val="accent5">
                    <a:lumMod val="75000"/>
                  </a:schemeClr>
                </a:solidFill>
                <a:latin typeface="微软雅黑" pitchFamily="34" charset="-122"/>
                <a:ea typeface="微软雅黑" pitchFamily="34" charset="-122"/>
              </a:rPr>
              <a:t>要丰富得多，基本能与 </a:t>
            </a:r>
            <a:r>
              <a:rPr lang="en-US" altLang="zh-CN" sz="1600" smtClean="0">
                <a:solidFill>
                  <a:schemeClr val="accent5">
                    <a:lumMod val="75000"/>
                  </a:schemeClr>
                </a:solidFill>
                <a:latin typeface="微软雅黑" pitchFamily="34" charset="-122"/>
                <a:ea typeface="微软雅黑" pitchFamily="34" charset="-122"/>
              </a:rPr>
              <a:t>C </a:t>
            </a:r>
            <a:r>
              <a:rPr lang="zh-CN" altLang="en-US" sz="1600">
                <a:solidFill>
                  <a:schemeClr val="accent5">
                    <a:lumMod val="75000"/>
                  </a:schemeClr>
                </a:solidFill>
                <a:latin typeface="微软雅黑" pitchFamily="34" charset="-122"/>
                <a:ea typeface="微软雅黑" pitchFamily="34" charset="-122"/>
              </a:rPr>
              <a:t>语言的</a:t>
            </a:r>
            <a:r>
              <a:rPr lang="zh-CN" altLang="en-US" sz="1600" smtClean="0">
                <a:solidFill>
                  <a:schemeClr val="accent5">
                    <a:lumMod val="75000"/>
                  </a:schemeClr>
                </a:solidFill>
                <a:latin typeface="微软雅黑" pitchFamily="34" charset="-122"/>
                <a:ea typeface="微软雅黑" pitchFamily="34" charset="-122"/>
              </a:rPr>
              <a:t>数据类型相对应。下</a:t>
            </a:r>
            <a:r>
              <a:rPr lang="zh-CN" altLang="en-US" sz="1600">
                <a:solidFill>
                  <a:schemeClr val="accent5">
                    <a:lumMod val="75000"/>
                  </a:schemeClr>
                </a:solidFill>
                <a:latin typeface="微软雅黑" pitchFamily="34" charset="-122"/>
                <a:ea typeface="微软雅黑" pitchFamily="34" charset="-122"/>
              </a:rPr>
              <a:t>表列举了常用 </a:t>
            </a:r>
            <a:r>
              <a:rPr lang="en-US" altLang="zh-CN" sz="1600">
                <a:solidFill>
                  <a:schemeClr val="accent5">
                    <a:lumMod val="75000"/>
                  </a:schemeClr>
                </a:solidFill>
                <a:latin typeface="微软雅黑" pitchFamily="34" charset="-122"/>
                <a:ea typeface="微软雅黑" pitchFamily="34" charset="-122"/>
              </a:rPr>
              <a:t>NumPy </a:t>
            </a:r>
            <a:r>
              <a:rPr lang="zh-CN" altLang="en-US" sz="1600">
                <a:solidFill>
                  <a:schemeClr val="accent5">
                    <a:lumMod val="75000"/>
                  </a:schemeClr>
                </a:solidFill>
                <a:latin typeface="微软雅黑" pitchFamily="34" charset="-122"/>
                <a:ea typeface="微软雅黑" pitchFamily="34" charset="-122"/>
              </a:rPr>
              <a:t>基本</a:t>
            </a:r>
            <a:r>
              <a:rPr lang="zh-CN" altLang="en-US" sz="1600" smtClean="0">
                <a:solidFill>
                  <a:schemeClr val="accent5">
                    <a:lumMod val="75000"/>
                  </a:schemeClr>
                </a:solidFill>
                <a:latin typeface="微软雅黑" pitchFamily="34" charset="-122"/>
                <a:ea typeface="微软雅黑" pitchFamily="34" charset="-122"/>
              </a:rPr>
              <a:t>类型：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1663" y="2492896"/>
            <a:ext cx="4000674" cy="2978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1042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100"/>
                                        </p:tgtEl>
                                        <p:attrNameLst>
                                          <p:attrName>style.visibility</p:attrName>
                                        </p:attrNameLst>
                                      </p:cBhvr>
                                      <p:to>
                                        <p:strVal val="visible"/>
                                      </p:to>
                                    </p:set>
                                    <p:anim calcmode="lin" valueType="num">
                                      <p:cBhvr>
                                        <p:cTn id="17" dur="500" fill="hold"/>
                                        <p:tgtEl>
                                          <p:spTgt spid="4100"/>
                                        </p:tgtEl>
                                        <p:attrNameLst>
                                          <p:attrName>ppt_w</p:attrName>
                                        </p:attrNameLst>
                                      </p:cBhvr>
                                      <p:tavLst>
                                        <p:tav tm="0">
                                          <p:val>
                                            <p:fltVal val="0"/>
                                          </p:val>
                                        </p:tav>
                                        <p:tav tm="100000">
                                          <p:val>
                                            <p:strVal val="#ppt_w"/>
                                          </p:val>
                                        </p:tav>
                                      </p:tavLst>
                                    </p:anim>
                                    <p:anim calcmode="lin" valueType="num">
                                      <p:cBhvr>
                                        <p:cTn id="18" dur="500" fill="hold"/>
                                        <p:tgtEl>
                                          <p:spTgt spid="4100"/>
                                        </p:tgtEl>
                                        <p:attrNameLst>
                                          <p:attrName>ppt_h</p:attrName>
                                        </p:attrNameLst>
                                      </p:cBhvr>
                                      <p:tavLst>
                                        <p:tav tm="0">
                                          <p:val>
                                            <p:fltVal val="0"/>
                                          </p:val>
                                        </p:tav>
                                        <p:tav tm="100000">
                                          <p:val>
                                            <p:strVal val="#ppt_h"/>
                                          </p:val>
                                        </p:tav>
                                      </p:tavLst>
                                    </p:anim>
                                    <p:animEffect transition="in" filter="fade">
                                      <p:cBhvr>
                                        <p:cTn id="19" dur="50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zh-CN" altLang="en-US" sz="2400" smtClean="0">
                <a:solidFill>
                  <a:srgbClr val="0070C0"/>
                </a:solidFill>
                <a:latin typeface="微软雅黑" pitchFamily="34" charset="-122"/>
                <a:ea typeface="微软雅黑" pitchFamily="34" charset="-122"/>
              </a:rPr>
              <a:t>数据</a:t>
            </a:r>
            <a:r>
              <a:rPr lang="zh-CN" altLang="en-US" sz="2400">
                <a:solidFill>
                  <a:srgbClr val="0070C0"/>
                </a:solidFill>
                <a:latin typeface="微软雅黑" pitchFamily="34" charset="-122"/>
                <a:ea typeface="微软雅黑" pitchFamily="34" charset="-122"/>
              </a:rPr>
              <a:t>的检索、加工与存储</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第六课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492990"/>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gn="just">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利用</a:t>
            </a:r>
            <a:r>
              <a:rPr lang="en-US" altLang="zh-CN" sz="160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Pandas</a:t>
            </a:r>
            <a:r>
              <a:rPr lang="zh-CN" altLang="en-US" sz="1600">
                <a:solidFill>
                  <a:schemeClr val="accent5">
                    <a:lumMod val="75000"/>
                  </a:schemeClr>
                </a:solidFill>
                <a:latin typeface="微软雅黑" pitchFamily="34" charset="-122"/>
                <a:ea typeface="微软雅黑" pitchFamily="34" charset="-122"/>
              </a:rPr>
              <a:t>对</a:t>
            </a:r>
            <a:r>
              <a:rPr lang="en-US" altLang="zh-CN" sz="1600">
                <a:solidFill>
                  <a:schemeClr val="accent5">
                    <a:lumMod val="75000"/>
                  </a:schemeClr>
                </a:solidFill>
                <a:latin typeface="微软雅黑" pitchFamily="34" charset="-122"/>
                <a:ea typeface="微软雅黑" pitchFamily="34" charset="-122"/>
              </a:rPr>
              <a:t>CSV</a:t>
            </a:r>
            <a:r>
              <a:rPr lang="zh-CN" altLang="en-US" sz="1600">
                <a:solidFill>
                  <a:schemeClr val="accent5">
                    <a:lumMod val="75000"/>
                  </a:schemeClr>
                </a:solidFill>
                <a:latin typeface="微软雅黑" pitchFamily="34" charset="-122"/>
                <a:ea typeface="微软雅黑" pitchFamily="34" charset="-122"/>
              </a:rPr>
              <a:t>文件进行写操作</a:t>
            </a: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二进制</a:t>
            </a:r>
            <a:r>
              <a:rPr lang="en-US" altLang="zh-CN" sz="1600">
                <a:solidFill>
                  <a:schemeClr val="accent5">
                    <a:lumMod val="75000"/>
                  </a:schemeClr>
                </a:solidFill>
                <a:latin typeface="微软雅黑" pitchFamily="34" charset="-122"/>
                <a:ea typeface="微软雅黑" pitchFamily="34" charset="-122"/>
              </a:rPr>
              <a:t>.npy</a:t>
            </a:r>
            <a:r>
              <a:rPr lang="zh-CN" altLang="en-US" sz="1600">
                <a:solidFill>
                  <a:schemeClr val="accent5">
                    <a:lumMod val="75000"/>
                  </a:schemeClr>
                </a:solidFill>
                <a:latin typeface="微软雅黑" pitchFamily="34" charset="-122"/>
                <a:ea typeface="微软雅黑" pitchFamily="34" charset="-122"/>
              </a:rPr>
              <a:t>格式和</a:t>
            </a:r>
            <a:r>
              <a:rPr lang="en-US" altLang="zh-CN" sz="1600">
                <a:solidFill>
                  <a:schemeClr val="accent5">
                    <a:lumMod val="75000"/>
                  </a:schemeClr>
                </a:solidFill>
                <a:latin typeface="微软雅黑" pitchFamily="34" charset="-122"/>
                <a:ea typeface="微软雅黑" pitchFamily="34" charset="-122"/>
              </a:rPr>
              <a:t>pickle</a:t>
            </a:r>
            <a:r>
              <a:rPr lang="zh-CN" altLang="en-US" sz="1600" smtClean="0">
                <a:solidFill>
                  <a:schemeClr val="accent5">
                    <a:lumMod val="75000"/>
                  </a:schemeClr>
                </a:solidFill>
                <a:latin typeface="微软雅黑" pitchFamily="34" charset="-122"/>
                <a:ea typeface="微软雅黑" pitchFamily="34" charset="-122"/>
              </a:rPr>
              <a:t>格式</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使用</a:t>
            </a:r>
            <a:r>
              <a:rPr lang="en-US" altLang="zh-CN" sz="1600">
                <a:solidFill>
                  <a:schemeClr val="accent5">
                    <a:lumMod val="75000"/>
                  </a:schemeClr>
                </a:solidFill>
                <a:latin typeface="微软雅黑" pitchFamily="34" charset="-122"/>
                <a:ea typeface="微软雅黑" pitchFamily="34" charset="-122"/>
              </a:rPr>
              <a:t>HDF5</a:t>
            </a:r>
            <a:r>
              <a:rPr lang="zh-CN" altLang="en-US" sz="1600">
                <a:solidFill>
                  <a:schemeClr val="accent5">
                    <a:lumMod val="75000"/>
                  </a:schemeClr>
                </a:solidFill>
                <a:latin typeface="微软雅黑" pitchFamily="34" charset="-122"/>
                <a:ea typeface="微软雅黑" pitchFamily="34" charset="-122"/>
              </a:rPr>
              <a:t>储存</a:t>
            </a:r>
            <a:r>
              <a:rPr lang="zh-CN" altLang="en-US" sz="1600" smtClean="0">
                <a:solidFill>
                  <a:schemeClr val="accent5">
                    <a:lumMod val="75000"/>
                  </a:schemeClr>
                </a:solidFill>
                <a:latin typeface="微软雅黑" pitchFamily="34" charset="-122"/>
                <a:ea typeface="微软雅黑" pitchFamily="34" charset="-122"/>
              </a:rPr>
              <a:t>数据</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使用</a:t>
            </a:r>
            <a:r>
              <a:rPr lang="en-US" altLang="zh-CN" sz="1600">
                <a:solidFill>
                  <a:schemeClr val="accent5">
                    <a:lumMod val="75000"/>
                  </a:schemeClr>
                </a:solidFill>
                <a:latin typeface="微软雅黑" pitchFamily="34" charset="-122"/>
                <a:ea typeface="微软雅黑" pitchFamily="34" charset="-122"/>
              </a:rPr>
              <a:t>PyTables</a:t>
            </a:r>
            <a:r>
              <a:rPr lang="zh-CN" altLang="en-US" sz="1600">
                <a:solidFill>
                  <a:schemeClr val="accent5">
                    <a:lumMod val="75000"/>
                  </a:schemeClr>
                </a:solidFill>
                <a:latin typeface="微软雅黑" pitchFamily="34" charset="-122"/>
                <a:ea typeface="微软雅黑" pitchFamily="34" charset="-122"/>
              </a:rPr>
              <a:t>存储数据</a:t>
            </a: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JSON</a:t>
            </a:r>
            <a:r>
              <a:rPr lang="zh-CN" altLang="en-US" sz="1600" smtClean="0">
                <a:solidFill>
                  <a:schemeClr val="accent5">
                    <a:lumMod val="75000"/>
                  </a:schemeClr>
                </a:solidFill>
                <a:latin typeface="微软雅黑" pitchFamily="34" charset="-122"/>
                <a:ea typeface="微软雅黑" pitchFamily="34" charset="-122"/>
              </a:rPr>
              <a:t>格式数据读写</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368276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123658"/>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利用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和</a:t>
            </a:r>
            <a:r>
              <a:rPr lang="en-US" altLang="zh-CN" b="1">
                <a:solidFill>
                  <a:schemeClr val="accent5">
                    <a:lumMod val="50000"/>
                  </a:schemeClr>
                </a:solidFill>
                <a:latin typeface="微软雅黑" pitchFamily="34" charset="-122"/>
                <a:ea typeface="微软雅黑" pitchFamily="34" charset="-122"/>
              </a:rPr>
              <a:t>Pandas</a:t>
            </a:r>
            <a:r>
              <a:rPr lang="zh-CN" altLang="en-US" b="1">
                <a:solidFill>
                  <a:schemeClr val="accent5">
                    <a:lumMod val="50000"/>
                  </a:schemeClr>
                </a:solidFill>
                <a:latin typeface="微软雅黑" pitchFamily="34" charset="-122"/>
                <a:ea typeface="微软雅黑" pitchFamily="34" charset="-122"/>
              </a:rPr>
              <a:t>对</a:t>
            </a:r>
            <a:r>
              <a:rPr lang="en-US" altLang="zh-CN" b="1">
                <a:solidFill>
                  <a:schemeClr val="accent5">
                    <a:lumMod val="50000"/>
                  </a:schemeClr>
                </a:solidFill>
                <a:latin typeface="微软雅黑" pitchFamily="34" charset="-122"/>
                <a:ea typeface="微软雅黑" pitchFamily="34" charset="-122"/>
              </a:rPr>
              <a:t>CSV</a:t>
            </a:r>
            <a:r>
              <a:rPr lang="zh-CN" altLang="en-US" b="1">
                <a:solidFill>
                  <a:schemeClr val="accent5">
                    <a:lumMod val="50000"/>
                  </a:schemeClr>
                </a:solidFill>
                <a:latin typeface="微软雅黑" pitchFamily="34" charset="-122"/>
                <a:ea typeface="微软雅黑" pitchFamily="34" charset="-122"/>
              </a:rPr>
              <a:t>文件进行写操作</a:t>
            </a: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在前面我们在代码中已经简单演示了</a:t>
            </a:r>
            <a:r>
              <a:rPr lang="en-US" altLang="zh-CN" sz="1600" smtClean="0">
                <a:solidFill>
                  <a:srgbClr val="4BACC6">
                    <a:lumMod val="75000"/>
                  </a:srgbClr>
                </a:solidFill>
                <a:latin typeface="微软雅黑" pitchFamily="34" charset="-122"/>
                <a:ea typeface="微软雅黑" pitchFamily="34" charset="-122"/>
              </a:rPr>
              <a:t>CSV</a:t>
            </a:r>
            <a:r>
              <a:rPr lang="zh-CN" altLang="en-US" sz="1600">
                <a:solidFill>
                  <a:srgbClr val="4BACC6">
                    <a:lumMod val="75000"/>
                  </a:srgbClr>
                </a:solidFill>
                <a:latin typeface="微软雅黑" pitchFamily="34" charset="-122"/>
                <a:ea typeface="微软雅黑" pitchFamily="34" charset="-122"/>
              </a:rPr>
              <a:t>文件</a:t>
            </a:r>
            <a:r>
              <a:rPr lang="zh-CN" altLang="en-US" sz="1600" smtClean="0">
                <a:solidFill>
                  <a:srgbClr val="4BACC6">
                    <a:lumMod val="75000"/>
                  </a:srgbClr>
                </a:solidFill>
                <a:latin typeface="微软雅黑" pitchFamily="34" charset="-122"/>
                <a:ea typeface="微软雅黑" pitchFamily="34" charset="-122"/>
              </a:rPr>
              <a:t>的读取，今天我们再来看看其他对</a:t>
            </a:r>
            <a:r>
              <a:rPr lang="en-US" altLang="zh-CN" sz="1600" smtClean="0">
                <a:solidFill>
                  <a:srgbClr val="4BACC6">
                    <a:lumMod val="75000"/>
                  </a:srgbClr>
                </a:solidFill>
                <a:latin typeface="微软雅黑" pitchFamily="34" charset="-122"/>
                <a:ea typeface="微软雅黑" pitchFamily="34" charset="-122"/>
              </a:rPr>
              <a:t>CSV</a:t>
            </a:r>
            <a:r>
              <a:rPr lang="zh-CN" altLang="en-US" sz="1600" smtClean="0">
                <a:solidFill>
                  <a:srgbClr val="4BACC6">
                    <a:lumMod val="75000"/>
                  </a:srgbClr>
                </a:solidFill>
                <a:latin typeface="微软雅黑" pitchFamily="34" charset="-122"/>
                <a:ea typeface="微软雅黑" pitchFamily="34" charset="-122"/>
              </a:rPr>
              <a:t>文件读写的方法。</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NumPy</a:t>
            </a:r>
            <a:r>
              <a:rPr lang="zh-CN" altLang="en-US" sz="1600" smtClean="0">
                <a:solidFill>
                  <a:srgbClr val="4BACC6">
                    <a:lumMod val="75000"/>
                  </a:srgbClr>
                </a:solidFill>
                <a:latin typeface="微软雅黑" pitchFamily="34" charset="-122"/>
                <a:ea typeface="微软雅黑" pitchFamily="34" charset="-122"/>
              </a:rPr>
              <a:t>的</a:t>
            </a:r>
            <a:r>
              <a:rPr lang="en-US" altLang="zh-CN" sz="1600" smtClean="0">
                <a:solidFill>
                  <a:srgbClr val="4BACC6">
                    <a:lumMod val="75000"/>
                  </a:srgbClr>
                </a:solidFill>
                <a:latin typeface="微软雅黑" pitchFamily="34" charset="-122"/>
                <a:ea typeface="微软雅黑" pitchFamily="34" charset="-122"/>
              </a:rPr>
              <a:t>savetxt()</a:t>
            </a:r>
            <a:r>
              <a:rPr lang="zh-CN" altLang="en-US" sz="1600" smtClean="0">
                <a:solidFill>
                  <a:srgbClr val="4BACC6">
                    <a:lumMod val="75000"/>
                  </a:srgbClr>
                </a:solidFill>
                <a:latin typeface="微软雅黑" pitchFamily="34" charset="-122"/>
                <a:ea typeface="微软雅黑" pitchFamily="34" charset="-122"/>
              </a:rPr>
              <a:t>函数是与</a:t>
            </a:r>
            <a:r>
              <a:rPr lang="en-US" altLang="zh-CN" sz="1600" smtClean="0">
                <a:solidFill>
                  <a:srgbClr val="4BACC6">
                    <a:lumMod val="75000"/>
                  </a:srgbClr>
                </a:solidFill>
                <a:latin typeface="微软雅黑" pitchFamily="34" charset="-122"/>
                <a:ea typeface="微软雅黑" pitchFamily="34" charset="-122"/>
              </a:rPr>
              <a:t>loadtxt()</a:t>
            </a:r>
            <a:r>
              <a:rPr lang="zh-CN" altLang="en-US" sz="1600" smtClean="0">
                <a:solidFill>
                  <a:srgbClr val="4BACC6">
                    <a:lumMod val="75000"/>
                  </a:srgbClr>
                </a:solidFill>
                <a:latin typeface="微软雅黑" pitchFamily="34" charset="-122"/>
                <a:ea typeface="微软雅黑" pitchFamily="34" charset="-122"/>
              </a:rPr>
              <a:t>函数相对应的一个函数，它能以诸如</a:t>
            </a:r>
            <a:r>
              <a:rPr lang="en-US" altLang="zh-CN" sz="1600" smtClean="0">
                <a:solidFill>
                  <a:srgbClr val="4BACC6">
                    <a:lumMod val="75000"/>
                  </a:srgbClr>
                </a:solidFill>
                <a:latin typeface="微软雅黑" pitchFamily="34" charset="-122"/>
                <a:ea typeface="微软雅黑" pitchFamily="34" charset="-122"/>
              </a:rPr>
              <a:t>CSV</a:t>
            </a:r>
            <a:r>
              <a:rPr lang="zh-CN" altLang="en-US" sz="1600" smtClean="0">
                <a:solidFill>
                  <a:srgbClr val="4BACC6">
                    <a:lumMod val="75000"/>
                  </a:srgbClr>
                </a:solidFill>
                <a:latin typeface="微软雅黑" pitchFamily="34" charset="-122"/>
                <a:ea typeface="微软雅黑" pitchFamily="34" charset="-122"/>
              </a:rPr>
              <a:t>之类的区隔型文件格式保存数组。其常用参数列表如下：</a:t>
            </a:r>
            <a:endParaRPr lang="en-US" altLang="zh-CN" sz="1600" smtClean="0">
              <a:solidFill>
                <a:srgbClr val="4BACC6">
                  <a:lumMod val="75000"/>
                </a:srgbClr>
              </a:solidFill>
              <a:latin typeface="微软雅黑" pitchFamily="34" charset="-122"/>
              <a:ea typeface="微软雅黑" pitchFamily="34"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3141819902"/>
              </p:ext>
            </p:extLst>
          </p:nvPr>
        </p:nvGraphicFramePr>
        <p:xfrm>
          <a:off x="971600" y="3284984"/>
          <a:ext cx="7272808" cy="2367280"/>
        </p:xfrm>
        <a:graphic>
          <a:graphicData uri="http://schemas.openxmlformats.org/drawingml/2006/table">
            <a:tbl>
              <a:tblPr firstRow="1" bandRow="1">
                <a:tableStyleId>{5C22544A-7EE6-4342-B048-85BDC9FD1C3A}</a:tableStyleId>
              </a:tblPr>
              <a:tblGrid>
                <a:gridCol w="1224136"/>
                <a:gridCol w="2160240"/>
                <a:gridCol w="3888432"/>
              </a:tblGrid>
              <a:tr h="0">
                <a:tc>
                  <a:txBody>
                    <a:bodyPr/>
                    <a:lstStyle/>
                    <a:p>
                      <a:pPr algn="ctr"/>
                      <a:r>
                        <a:rPr lang="zh-CN" altLang="en-US" sz="1100" smtClean="0">
                          <a:latin typeface="微软雅黑" pitchFamily="34" charset="-122"/>
                          <a:ea typeface="微软雅黑" pitchFamily="34" charset="-122"/>
                        </a:rPr>
                        <a:t>参数</a:t>
                      </a:r>
                      <a:endParaRPr lang="zh-CN" altLang="en-US" sz="1100">
                        <a:latin typeface="微软雅黑" pitchFamily="34" charset="-122"/>
                        <a:ea typeface="微软雅黑" pitchFamily="34" charset="-122"/>
                      </a:endParaRPr>
                    </a:p>
                  </a:txBody>
                  <a:tcPr anchor="ctr"/>
                </a:tc>
                <a:tc>
                  <a:txBody>
                    <a:bodyPr/>
                    <a:lstStyle/>
                    <a:p>
                      <a:pPr algn="ctr"/>
                      <a:r>
                        <a:rPr lang="zh-CN" altLang="en-US" sz="1100" smtClean="0">
                          <a:latin typeface="微软雅黑" pitchFamily="34" charset="-122"/>
                          <a:ea typeface="微软雅黑" pitchFamily="34" charset="-122"/>
                        </a:rPr>
                        <a:t>描述</a:t>
                      </a:r>
                      <a:endParaRPr lang="zh-CN" altLang="en-US" sz="1100">
                        <a:latin typeface="微软雅黑" pitchFamily="34" charset="-122"/>
                        <a:ea typeface="微软雅黑" pitchFamily="34" charset="-122"/>
                      </a:endParaRPr>
                    </a:p>
                  </a:txBody>
                  <a:tcPr anchor="ctr"/>
                </a:tc>
                <a:tc>
                  <a:txBody>
                    <a:bodyPr/>
                    <a:lstStyle/>
                    <a:p>
                      <a:pPr algn="ctr"/>
                      <a:r>
                        <a:rPr lang="zh-CN" altLang="en-US" sz="1100" smtClean="0">
                          <a:latin typeface="微软雅黑" pitchFamily="34" charset="-122"/>
                          <a:ea typeface="微软雅黑" pitchFamily="34" charset="-122"/>
                        </a:rPr>
                        <a:t>备注</a:t>
                      </a:r>
                      <a:endParaRPr lang="zh-CN" altLang="en-US" sz="1100">
                        <a:latin typeface="微软雅黑" pitchFamily="34" charset="-122"/>
                        <a:ea typeface="微软雅黑" pitchFamily="34" charset="-122"/>
                      </a:endParaRPr>
                    </a:p>
                  </a:txBody>
                  <a:tcPr anchor="ctr"/>
                </a:tc>
              </a:tr>
              <a:tr h="172328">
                <a:tc>
                  <a:txBody>
                    <a:bodyPr/>
                    <a:lstStyle/>
                    <a:p>
                      <a:r>
                        <a:rPr lang="en-US" altLang="zh-CN" sz="1100" smtClean="0">
                          <a:latin typeface="微软雅黑" pitchFamily="34" charset="-122"/>
                          <a:ea typeface="微软雅黑" pitchFamily="34" charset="-122"/>
                        </a:rPr>
                        <a:t>fname</a:t>
                      </a:r>
                      <a:endParaRPr lang="zh-CN" altLang="en-US" sz="1100">
                        <a:latin typeface="微软雅黑" pitchFamily="34" charset="-122"/>
                        <a:ea typeface="微软雅黑" pitchFamily="34" charset="-122"/>
                      </a:endParaRPr>
                    </a:p>
                  </a:txBody>
                  <a:tcPr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zh-CN" altLang="en-US" sz="1100" smtClean="0">
                          <a:latin typeface="微软雅黑" pitchFamily="34" charset="-122"/>
                          <a:ea typeface="微软雅黑" pitchFamily="34" charset="-122"/>
                        </a:rPr>
                        <a:t>保存路径</a:t>
                      </a:r>
                    </a:p>
                  </a:txBody>
                  <a:tcPr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zh-CN" altLang="en-US" sz="1100" smtClean="0">
                          <a:latin typeface="微软雅黑" pitchFamily="34" charset="-122"/>
                          <a:ea typeface="微软雅黑" pitchFamily="34" charset="-122"/>
                        </a:rPr>
                        <a:t>如果文件名以</a:t>
                      </a:r>
                      <a:r>
                        <a:rPr lang="en-US" altLang="zh-CN" sz="1100" smtClean="0">
                          <a:latin typeface="微软雅黑" pitchFamily="34" charset="-122"/>
                          <a:ea typeface="微软雅黑" pitchFamily="34" charset="-122"/>
                        </a:rPr>
                        <a:t>.gz</a:t>
                      </a:r>
                      <a:r>
                        <a:rPr lang="zh-CN" altLang="en-US" sz="1100" smtClean="0">
                          <a:latin typeface="微软雅黑" pitchFamily="34" charset="-122"/>
                          <a:ea typeface="微软雅黑" pitchFamily="34" charset="-122"/>
                        </a:rPr>
                        <a:t>，该文件会自动以压缩的</a:t>
                      </a:r>
                      <a:r>
                        <a:rPr lang="en-US" altLang="zh-CN" sz="1100" smtClean="0">
                          <a:latin typeface="微软雅黑" pitchFamily="34" charset="-122"/>
                          <a:ea typeface="微软雅黑" pitchFamily="34" charset="-122"/>
                        </a:rPr>
                        <a:t>gzip</a:t>
                      </a:r>
                      <a:r>
                        <a:rPr lang="zh-CN" altLang="en-US" sz="1100" smtClean="0">
                          <a:latin typeface="微软雅黑" pitchFamily="34" charset="-122"/>
                          <a:ea typeface="微软雅黑" pitchFamily="34" charset="-122"/>
                        </a:rPr>
                        <a:t>格式保存</a:t>
                      </a:r>
                    </a:p>
                  </a:txBody>
                  <a:tcPr anchor="ctr"/>
                </a:tc>
              </a:tr>
              <a:tr h="355600">
                <a:tc>
                  <a:txBody>
                    <a:bodyPr/>
                    <a:lstStyle/>
                    <a:p>
                      <a:r>
                        <a:rPr lang="en-US" altLang="zh-CN" sz="1100" smtClean="0">
                          <a:latin typeface="微软雅黑" pitchFamily="34" charset="-122"/>
                          <a:ea typeface="微软雅黑" pitchFamily="34" charset="-122"/>
                        </a:rPr>
                        <a:t>fmt</a:t>
                      </a:r>
                      <a:endParaRPr lang="zh-CN" altLang="en-US" sz="1100">
                        <a:latin typeface="微软雅黑" pitchFamily="34" charset="-122"/>
                        <a:ea typeface="微软雅黑" pitchFamily="34" charset="-122"/>
                      </a:endParaRPr>
                    </a:p>
                  </a:txBody>
                  <a:tcPr anchor="ctr"/>
                </a:tc>
                <a:tc>
                  <a:txBody>
                    <a:bodyPr/>
                    <a:lstStyle/>
                    <a:p>
                      <a:pPr latinLnBrk="0"/>
                      <a:r>
                        <a:rPr lang="zh-CN" altLang="en-US" sz="1100" smtClean="0">
                          <a:latin typeface="微软雅黑" pitchFamily="34" charset="-122"/>
                          <a:ea typeface="微软雅黑" pitchFamily="34" charset="-122"/>
                        </a:rPr>
                        <a:t>单一格式</a:t>
                      </a:r>
                      <a:r>
                        <a:rPr lang="en-US" altLang="zh-CN" sz="1100" smtClean="0">
                          <a:latin typeface="微软雅黑" pitchFamily="34" charset="-122"/>
                          <a:ea typeface="微软雅黑" pitchFamily="34" charset="-122"/>
                        </a:rPr>
                        <a:t>(</a:t>
                      </a:r>
                      <a:r>
                        <a:rPr lang="zh-CN" altLang="en-US" sz="1100" smtClean="0">
                          <a:latin typeface="微软雅黑" pitchFamily="34" charset="-122"/>
                          <a:ea typeface="微软雅黑" pitchFamily="34" charset="-122"/>
                        </a:rPr>
                        <a:t>％</a:t>
                      </a:r>
                      <a:r>
                        <a:rPr lang="en-US" altLang="zh-CN" sz="1100" smtClean="0">
                          <a:latin typeface="微软雅黑" pitchFamily="34" charset="-122"/>
                          <a:ea typeface="微软雅黑" pitchFamily="34" charset="-122"/>
                        </a:rPr>
                        <a:t>10.5f)</a:t>
                      </a:r>
                      <a:r>
                        <a:rPr lang="zh-CN" altLang="en-US" sz="1100" smtClean="0">
                          <a:latin typeface="微软雅黑" pitchFamily="34" charset="-122"/>
                          <a:ea typeface="微软雅黑" pitchFamily="34" charset="-122"/>
                        </a:rPr>
                        <a:t>，格式序列或</a:t>
                      </a:r>
                      <a:r>
                        <a:rPr lang="en-US" altLang="zh-CN" sz="1100" smtClean="0">
                          <a:latin typeface="微软雅黑" pitchFamily="34" charset="-122"/>
                          <a:ea typeface="微软雅黑" pitchFamily="34" charset="-122"/>
                        </a:rPr>
                        <a:t>multi-format</a:t>
                      </a:r>
                      <a:r>
                        <a:rPr lang="zh-CN" altLang="en-US" sz="1100" smtClean="0">
                          <a:latin typeface="微软雅黑" pitchFamily="34" charset="-122"/>
                          <a:ea typeface="微软雅黑" pitchFamily="34" charset="-122"/>
                        </a:rPr>
                        <a:t>字符串</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关于</a:t>
                      </a:r>
                      <a:r>
                        <a:rPr lang="en-US" altLang="zh-CN" sz="1100" smtClean="0">
                          <a:latin typeface="微软雅黑" pitchFamily="34" charset="-122"/>
                          <a:ea typeface="微软雅黑" pitchFamily="34" charset="-122"/>
                        </a:rPr>
                        <a:t>fmt</a:t>
                      </a:r>
                      <a:r>
                        <a:rPr lang="zh-CN" altLang="en-US" sz="1100" smtClean="0">
                          <a:latin typeface="微软雅黑" pitchFamily="34" charset="-122"/>
                          <a:ea typeface="微软雅黑" pitchFamily="34" charset="-122"/>
                        </a:rPr>
                        <a:t>参数的进一步说明</a:t>
                      </a:r>
                      <a:r>
                        <a:rPr lang="en-US" altLang="zh-CN" sz="1100" smtClean="0">
                          <a:latin typeface="微软雅黑" pitchFamily="34" charset="-122"/>
                          <a:ea typeface="微软雅黑" pitchFamily="34" charset="-122"/>
                        </a:rPr>
                        <a:t>(%[flag]width[.precision]specifier)</a:t>
                      </a:r>
                      <a:r>
                        <a:rPr lang="zh-CN" altLang="en-US" sz="1100" smtClean="0">
                          <a:latin typeface="微软雅黑" pitchFamily="34" charset="-122"/>
                          <a:ea typeface="微软雅黑" pitchFamily="34" charset="-122"/>
                        </a:rPr>
                        <a:t>：</a:t>
                      </a:r>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delimiter</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字符串或字符分隔列</a:t>
                      </a:r>
                      <a:endParaRPr lang="zh-CN" altLang="en-US" sz="1100">
                        <a:latin typeface="微软雅黑" pitchFamily="34" charset="-122"/>
                        <a:ea typeface="微软雅黑" pitchFamily="34" charset="-122"/>
                      </a:endParaRPr>
                    </a:p>
                  </a:txBody>
                  <a:tcPr anchor="ctr"/>
                </a:tc>
                <a:tc>
                  <a:txBody>
                    <a:bodyPr/>
                    <a:lstStyle/>
                    <a:p>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newline</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字符串或字符分隔线</a:t>
                      </a:r>
                      <a:endParaRPr lang="zh-CN" altLang="en-US" sz="1100">
                        <a:latin typeface="微软雅黑" pitchFamily="34" charset="-122"/>
                        <a:ea typeface="微软雅黑" pitchFamily="34" charset="-122"/>
                      </a:endParaRPr>
                    </a:p>
                  </a:txBody>
                  <a:tcPr anchor="ctr"/>
                </a:tc>
                <a:tc>
                  <a:txBody>
                    <a:bodyPr/>
                    <a:lstStyle/>
                    <a:p>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header</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将写入文件开头的字符串</a:t>
                      </a:r>
                      <a:endParaRPr lang="zh-CN" altLang="en-US" sz="1100">
                        <a:latin typeface="微软雅黑" pitchFamily="34" charset="-122"/>
                        <a:ea typeface="微软雅黑" pitchFamily="34" charset="-122"/>
                      </a:endParaRPr>
                    </a:p>
                  </a:txBody>
                  <a:tcPr anchor="ctr"/>
                </a:tc>
                <a:tc>
                  <a:txBody>
                    <a:bodyPr/>
                    <a:lstStyle/>
                    <a:p>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encoding</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用于对输出文件进行编码的编码</a:t>
                      </a:r>
                      <a:endParaRPr lang="zh-CN" altLang="en-US" sz="1100">
                        <a:latin typeface="微软雅黑" pitchFamily="34" charset="-122"/>
                        <a:ea typeface="微软雅黑" pitchFamily="34" charset="-122"/>
                      </a:endParaRPr>
                    </a:p>
                  </a:txBody>
                  <a:tcPr anchor="ctr"/>
                </a:tc>
                <a:tc>
                  <a:txBody>
                    <a:bodyPr/>
                    <a:lstStyle/>
                    <a:p>
                      <a:endParaRPr lang="zh-CN" altLang="en-US" sz="1100">
                        <a:latin typeface="微软雅黑" pitchFamily="34" charset="-122"/>
                        <a:ea typeface="微软雅黑" pitchFamily="34" charset="-122"/>
                      </a:endParaRPr>
                    </a:p>
                  </a:txBody>
                  <a:tcPr anchor="ctr"/>
                </a:tc>
              </a:tr>
            </a:tbl>
          </a:graphicData>
        </a:graphic>
      </p:graphicFrame>
    </p:spTree>
    <p:extLst>
      <p:ext uri="{BB962C8B-B14F-4D97-AF65-F5344CB8AC3E}">
        <p14:creationId xmlns:p14="http://schemas.microsoft.com/office/powerpoint/2010/main" val="1923405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fltVal val="0"/>
                                          </p:val>
                                        </p:tav>
                                        <p:tav tm="100000">
                                          <p:val>
                                            <p:strVal val="#ppt_h"/>
                                          </p:val>
                                        </p:tav>
                                      </p:tavLst>
                                    </p:anim>
                                    <p:animEffect transition="in" filter="fade">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利用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和</a:t>
            </a:r>
            <a:r>
              <a:rPr lang="en-US" altLang="zh-CN" b="1">
                <a:solidFill>
                  <a:schemeClr val="accent5">
                    <a:lumMod val="50000"/>
                  </a:schemeClr>
                </a:solidFill>
                <a:latin typeface="微软雅黑" pitchFamily="34" charset="-122"/>
                <a:ea typeface="微软雅黑" pitchFamily="34" charset="-122"/>
              </a:rPr>
              <a:t>Pandas</a:t>
            </a:r>
            <a:r>
              <a:rPr lang="zh-CN" altLang="en-US" b="1">
                <a:solidFill>
                  <a:schemeClr val="accent5">
                    <a:lumMod val="50000"/>
                  </a:schemeClr>
                </a:solidFill>
                <a:latin typeface="微软雅黑" pitchFamily="34" charset="-122"/>
                <a:ea typeface="微软雅黑" pitchFamily="34" charset="-122"/>
              </a:rPr>
              <a:t>对</a:t>
            </a:r>
            <a:r>
              <a:rPr lang="en-US" altLang="zh-CN" b="1">
                <a:solidFill>
                  <a:schemeClr val="accent5">
                    <a:lumMod val="50000"/>
                  </a:schemeClr>
                </a:solidFill>
                <a:latin typeface="微软雅黑" pitchFamily="34" charset="-122"/>
                <a:ea typeface="微软雅黑" pitchFamily="34" charset="-122"/>
              </a:rPr>
              <a:t>CSV</a:t>
            </a:r>
            <a:r>
              <a:rPr lang="zh-CN" altLang="en-US" b="1">
                <a:solidFill>
                  <a:schemeClr val="accent5">
                    <a:lumMod val="50000"/>
                  </a:schemeClr>
                </a:solidFill>
                <a:latin typeface="微软雅黑" pitchFamily="34" charset="-122"/>
                <a:ea typeface="微软雅黑" pitchFamily="34" charset="-122"/>
              </a:rPr>
              <a:t>文件进行写</a:t>
            </a:r>
            <a:r>
              <a:rPr lang="zh-CN" altLang="en-US" b="1" smtClean="0">
                <a:solidFill>
                  <a:schemeClr val="accent5">
                    <a:lumMod val="50000"/>
                  </a:schemeClr>
                </a:solidFill>
                <a:latin typeface="微软雅黑" pitchFamily="34" charset="-122"/>
                <a:ea typeface="微软雅黑" pitchFamily="34" charset="-122"/>
              </a:rPr>
              <a:t>操作</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相应的，</a:t>
            </a:r>
            <a:r>
              <a:rPr lang="en-US" altLang="zh-CN" sz="1600">
                <a:solidFill>
                  <a:srgbClr val="4BACC6">
                    <a:lumMod val="75000"/>
                  </a:srgbClr>
                </a:solidFill>
                <a:latin typeface="微软雅黑" pitchFamily="34" charset="-122"/>
                <a:ea typeface="微软雅黑" pitchFamily="34" charset="-122"/>
              </a:rPr>
              <a:t>Pandas</a:t>
            </a:r>
            <a:r>
              <a:rPr lang="zh-CN" altLang="en-US" sz="1600">
                <a:solidFill>
                  <a:srgbClr val="4BACC6">
                    <a:lumMod val="75000"/>
                  </a:srgbClr>
                </a:solidFill>
                <a:latin typeface="微软雅黑" pitchFamily="34" charset="-122"/>
                <a:ea typeface="微软雅黑" pitchFamily="34" charset="-122"/>
              </a:rPr>
              <a:t>也提供了</a:t>
            </a:r>
            <a:r>
              <a:rPr lang="en-US" altLang="zh-CN" sz="1600">
                <a:solidFill>
                  <a:srgbClr val="4BACC6">
                    <a:lumMod val="75000"/>
                  </a:srgbClr>
                </a:solidFill>
                <a:latin typeface="微软雅黑" pitchFamily="34" charset="-122"/>
                <a:ea typeface="微软雅黑" pitchFamily="34" charset="-122"/>
              </a:rPr>
              <a:t>to_csv()</a:t>
            </a:r>
            <a:r>
              <a:rPr lang="zh-CN" altLang="en-US" sz="1600">
                <a:solidFill>
                  <a:srgbClr val="4BACC6">
                    <a:lumMod val="75000"/>
                  </a:srgbClr>
                </a:solidFill>
                <a:latin typeface="微软雅黑" pitchFamily="34" charset="-122"/>
                <a:ea typeface="微软雅黑" pitchFamily="34" charset="-122"/>
              </a:rPr>
              <a:t>函数来保存数据到</a:t>
            </a:r>
            <a:r>
              <a:rPr lang="en-US" altLang="zh-CN" sz="1600">
                <a:solidFill>
                  <a:srgbClr val="4BACC6">
                    <a:lumMod val="75000"/>
                  </a:srgbClr>
                </a:solidFill>
                <a:latin typeface="微软雅黑" pitchFamily="34" charset="-122"/>
                <a:ea typeface="微软雅黑" pitchFamily="34" charset="-122"/>
              </a:rPr>
              <a:t>CSV</a:t>
            </a:r>
            <a:r>
              <a:rPr lang="zh-CN" altLang="en-US" sz="1600">
                <a:solidFill>
                  <a:srgbClr val="4BACC6">
                    <a:lumMod val="75000"/>
                  </a:srgbClr>
                </a:solidFill>
                <a:latin typeface="微软雅黑" pitchFamily="34" charset="-122"/>
                <a:ea typeface="微软雅黑" pitchFamily="34" charset="-122"/>
              </a:rPr>
              <a:t>文件</a:t>
            </a:r>
            <a:r>
              <a:rPr lang="zh-CN" altLang="en-US" sz="1600" smtClean="0">
                <a:solidFill>
                  <a:srgbClr val="4BACC6">
                    <a:lumMod val="75000"/>
                  </a:srgbClr>
                </a:solidFill>
                <a:latin typeface="微软雅黑" pitchFamily="34" charset="-122"/>
                <a:ea typeface="微软雅黑" pitchFamily="34" charset="-122"/>
              </a:rPr>
              <a:t>。常用参数列表如下：</a:t>
            </a:r>
            <a:endParaRPr lang="en-US" altLang="zh-CN" sz="1600" smtClean="0">
              <a:solidFill>
                <a:srgbClr val="4BACC6">
                  <a:lumMod val="75000"/>
                </a:srgbClr>
              </a:solidFill>
              <a:latin typeface="微软雅黑" pitchFamily="34" charset="-122"/>
              <a:ea typeface="微软雅黑" pitchFamily="34"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1444669036"/>
              </p:ext>
            </p:extLst>
          </p:nvPr>
        </p:nvGraphicFramePr>
        <p:xfrm>
          <a:off x="3300028" y="2636912"/>
          <a:ext cx="2543944" cy="3007360"/>
        </p:xfrm>
        <a:graphic>
          <a:graphicData uri="http://schemas.openxmlformats.org/drawingml/2006/table">
            <a:tbl>
              <a:tblPr firstRow="1" bandRow="1">
                <a:tableStyleId>{5C22544A-7EE6-4342-B048-85BDC9FD1C3A}</a:tableStyleId>
              </a:tblPr>
              <a:tblGrid>
                <a:gridCol w="1031776"/>
                <a:gridCol w="1512168"/>
              </a:tblGrid>
              <a:tr h="0">
                <a:tc>
                  <a:txBody>
                    <a:bodyPr/>
                    <a:lstStyle/>
                    <a:p>
                      <a:pPr algn="ctr"/>
                      <a:r>
                        <a:rPr lang="zh-CN" altLang="en-US" sz="1100" smtClean="0">
                          <a:latin typeface="微软雅黑" pitchFamily="34" charset="-122"/>
                          <a:ea typeface="微软雅黑" pitchFamily="34" charset="-122"/>
                        </a:rPr>
                        <a:t>参数</a:t>
                      </a:r>
                      <a:endParaRPr lang="zh-CN" altLang="en-US" sz="1100">
                        <a:latin typeface="微软雅黑" pitchFamily="34" charset="-122"/>
                        <a:ea typeface="微软雅黑" pitchFamily="34" charset="-122"/>
                      </a:endParaRPr>
                    </a:p>
                  </a:txBody>
                  <a:tcPr anchor="ctr"/>
                </a:tc>
                <a:tc>
                  <a:txBody>
                    <a:bodyPr/>
                    <a:lstStyle/>
                    <a:p>
                      <a:pPr algn="ctr"/>
                      <a:r>
                        <a:rPr lang="zh-CN" altLang="en-US" sz="1100" smtClean="0">
                          <a:latin typeface="微软雅黑" pitchFamily="34" charset="-122"/>
                          <a:ea typeface="微软雅黑" pitchFamily="34" charset="-122"/>
                        </a:rPr>
                        <a:t>描述</a:t>
                      </a:r>
                      <a:endParaRPr lang="zh-CN" altLang="en-US" sz="1100">
                        <a:latin typeface="微软雅黑" pitchFamily="34" charset="-122"/>
                        <a:ea typeface="微软雅黑" pitchFamily="34" charset="-122"/>
                      </a:endParaRPr>
                    </a:p>
                  </a:txBody>
                  <a:tcPr anchor="ctr"/>
                </a:tc>
              </a:tr>
              <a:tr h="172328">
                <a:tc>
                  <a:txBody>
                    <a:bodyPr/>
                    <a:lstStyle/>
                    <a:p>
                      <a:r>
                        <a:rPr lang="en-US" altLang="zh-CN" sz="1100" smtClean="0">
                          <a:latin typeface="微软雅黑" pitchFamily="34" charset="-122"/>
                          <a:ea typeface="微软雅黑" pitchFamily="34" charset="-122"/>
                        </a:rPr>
                        <a:t>path_or_buf</a:t>
                      </a:r>
                      <a:endParaRPr lang="zh-CN" altLang="en-US" sz="1100">
                        <a:latin typeface="微软雅黑" pitchFamily="34" charset="-122"/>
                        <a:ea typeface="微软雅黑" pitchFamily="34" charset="-122"/>
                      </a:endParaRPr>
                    </a:p>
                  </a:txBody>
                  <a:tcPr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zh-CN" altLang="en-US" sz="1100" smtClean="0">
                          <a:latin typeface="微软雅黑" pitchFamily="34" charset="-122"/>
                          <a:ea typeface="微软雅黑" pitchFamily="34" charset="-122"/>
                        </a:rPr>
                        <a:t>保存路径</a:t>
                      </a:r>
                    </a:p>
                  </a:txBody>
                  <a:tcPr anchor="ctr"/>
                </a:tc>
              </a:tr>
              <a:tr h="355600">
                <a:tc>
                  <a:txBody>
                    <a:bodyPr/>
                    <a:lstStyle/>
                    <a:p>
                      <a:r>
                        <a:rPr lang="en-US" altLang="zh-CN" sz="1100" smtClean="0">
                          <a:latin typeface="微软雅黑" pitchFamily="34" charset="-122"/>
                          <a:ea typeface="微软雅黑" pitchFamily="34" charset="-122"/>
                        </a:rPr>
                        <a:t>sep</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分隔符</a:t>
                      </a:r>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na_rep</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替换空值</a:t>
                      </a:r>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float_format</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格式</a:t>
                      </a:r>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cols</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是否保留某列数据</a:t>
                      </a:r>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header</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是否保留列名</a:t>
                      </a:r>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index</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是否保留行索引</a:t>
                      </a:r>
                      <a:endParaRPr lang="zh-CN" altLang="en-US" sz="1100">
                        <a:latin typeface="微软雅黑" pitchFamily="34" charset="-122"/>
                        <a:ea typeface="微软雅黑" pitchFamily="34" charset="-122"/>
                      </a:endParaRPr>
                    </a:p>
                  </a:txBody>
                  <a:tcPr anchor="ctr"/>
                </a:tc>
              </a:tr>
              <a:tr h="355600">
                <a:tc>
                  <a:txBody>
                    <a:bodyPr/>
                    <a:lstStyle/>
                    <a:p>
                      <a:r>
                        <a:rPr lang="en-US" altLang="zh-CN" sz="1100" smtClean="0">
                          <a:latin typeface="微软雅黑" pitchFamily="34" charset="-122"/>
                          <a:ea typeface="微软雅黑" pitchFamily="34" charset="-122"/>
                        </a:rPr>
                        <a:t>skiprows</a:t>
                      </a:r>
                      <a:endParaRPr lang="zh-CN" altLang="en-US" sz="1100">
                        <a:latin typeface="微软雅黑" pitchFamily="34" charset="-122"/>
                        <a:ea typeface="微软雅黑" pitchFamily="34" charset="-122"/>
                      </a:endParaRPr>
                    </a:p>
                  </a:txBody>
                  <a:tcPr anchor="ctr"/>
                </a:tc>
                <a:tc>
                  <a:txBody>
                    <a:bodyPr/>
                    <a:lstStyle/>
                    <a:p>
                      <a:r>
                        <a:rPr lang="zh-CN" altLang="en-US" sz="1100" smtClean="0">
                          <a:latin typeface="微软雅黑" pitchFamily="34" charset="-122"/>
                          <a:ea typeface="微软雅黑" pitchFamily="34" charset="-122"/>
                        </a:rPr>
                        <a:t>需要忽略的行数</a:t>
                      </a:r>
                      <a:endParaRPr lang="zh-CN" altLang="en-US" sz="1100">
                        <a:latin typeface="微软雅黑" pitchFamily="34" charset="-122"/>
                        <a:ea typeface="微软雅黑" pitchFamily="34" charset="-122"/>
                      </a:endParaRPr>
                    </a:p>
                  </a:txBody>
                  <a:tcPr anchor="ctr"/>
                </a:tc>
              </a:tr>
            </a:tbl>
          </a:graphicData>
        </a:graphic>
      </p:graphicFrame>
    </p:spTree>
    <p:extLst>
      <p:ext uri="{BB962C8B-B14F-4D97-AF65-F5344CB8AC3E}">
        <p14:creationId xmlns:p14="http://schemas.microsoft.com/office/powerpoint/2010/main" val="2815974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利用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和</a:t>
            </a:r>
            <a:r>
              <a:rPr lang="en-US" altLang="zh-CN" b="1">
                <a:solidFill>
                  <a:schemeClr val="accent5">
                    <a:lumMod val="50000"/>
                  </a:schemeClr>
                </a:solidFill>
                <a:latin typeface="微软雅黑" pitchFamily="34" charset="-122"/>
                <a:ea typeface="微软雅黑" pitchFamily="34" charset="-122"/>
              </a:rPr>
              <a:t>Pandas</a:t>
            </a:r>
            <a:r>
              <a:rPr lang="zh-CN" altLang="en-US" b="1">
                <a:solidFill>
                  <a:schemeClr val="accent5">
                    <a:lumMod val="50000"/>
                  </a:schemeClr>
                </a:solidFill>
                <a:latin typeface="微软雅黑" pitchFamily="34" charset="-122"/>
                <a:ea typeface="微软雅黑" pitchFamily="34" charset="-122"/>
              </a:rPr>
              <a:t>对</a:t>
            </a:r>
            <a:r>
              <a:rPr lang="en-US" altLang="zh-CN" b="1">
                <a:solidFill>
                  <a:schemeClr val="accent5">
                    <a:lumMod val="50000"/>
                  </a:schemeClr>
                </a:solidFill>
                <a:latin typeface="微软雅黑" pitchFamily="34" charset="-122"/>
                <a:ea typeface="微软雅黑" pitchFamily="34" charset="-122"/>
              </a:rPr>
              <a:t>CSV</a:t>
            </a:r>
            <a:r>
              <a:rPr lang="zh-CN" altLang="en-US" b="1">
                <a:solidFill>
                  <a:schemeClr val="accent5">
                    <a:lumMod val="50000"/>
                  </a:schemeClr>
                </a:solidFill>
                <a:latin typeface="微软雅黑" pitchFamily="34" charset="-122"/>
                <a:ea typeface="微软雅黑" pitchFamily="34" charset="-122"/>
              </a:rPr>
              <a:t>文件进行写</a:t>
            </a:r>
            <a:r>
              <a:rPr lang="zh-CN" altLang="en-US" b="1" smtClean="0">
                <a:solidFill>
                  <a:schemeClr val="accent5">
                    <a:lumMod val="50000"/>
                  </a:schemeClr>
                </a:solidFill>
                <a:latin typeface="微软雅黑" pitchFamily="34" charset="-122"/>
                <a:ea typeface="微软雅黑" pitchFamily="34" charset="-122"/>
              </a:rPr>
              <a:t>操作</a:t>
            </a:r>
            <a:endParaRPr lang="zh-CN" altLang="en-US" b="1">
              <a:solidFill>
                <a:schemeClr val="accent5">
                  <a:lumMod val="50000"/>
                </a:schemeClr>
              </a:solidFill>
              <a:latin typeface="微软雅黑" pitchFamily="34" charset="-122"/>
              <a:ea typeface="微软雅黑" pitchFamily="34" charset="-122"/>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7144" y="1844824"/>
            <a:ext cx="6589713" cy="2228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9875" y="2382986"/>
            <a:ext cx="3524250" cy="1152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98696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Effect transition="in" filter="fade">
                                      <p:cBhvr>
                                        <p:cTn id="9" dur="500"/>
                                        <p:tgtEl>
                                          <p:spTgt spid="102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1026"/>
                                        </p:tgtEl>
                                        <p:attrNameLst>
                                          <p:attrName>ppt_w</p:attrName>
                                        </p:attrNameLst>
                                      </p:cBhvr>
                                      <p:tavLst>
                                        <p:tav tm="0">
                                          <p:val>
                                            <p:strVal val="ppt_w"/>
                                          </p:val>
                                        </p:tav>
                                        <p:tav tm="100000">
                                          <p:val>
                                            <p:fltVal val="0"/>
                                          </p:val>
                                        </p:tav>
                                      </p:tavLst>
                                    </p:anim>
                                    <p:anim calcmode="lin" valueType="num">
                                      <p:cBhvr>
                                        <p:cTn id="14" dur="500"/>
                                        <p:tgtEl>
                                          <p:spTgt spid="1026"/>
                                        </p:tgtEl>
                                        <p:attrNameLst>
                                          <p:attrName>ppt_h</p:attrName>
                                        </p:attrNameLst>
                                      </p:cBhvr>
                                      <p:tavLst>
                                        <p:tav tm="0">
                                          <p:val>
                                            <p:strVal val="ppt_h"/>
                                          </p:val>
                                        </p:tav>
                                        <p:tav tm="100000">
                                          <p:val>
                                            <p:fltVal val="0"/>
                                          </p:val>
                                        </p:tav>
                                      </p:tavLst>
                                    </p:anim>
                                    <p:animEffect transition="out" filter="fade">
                                      <p:cBhvr>
                                        <p:cTn id="15" dur="500"/>
                                        <p:tgtEl>
                                          <p:spTgt spid="1026"/>
                                        </p:tgtEl>
                                      </p:cBhvr>
                                    </p:animEffect>
                                    <p:set>
                                      <p:cBhvr>
                                        <p:cTn id="16" dur="1" fill="hold">
                                          <p:stCondLst>
                                            <p:cond delay="499"/>
                                          </p:stCondLst>
                                        </p:cTn>
                                        <p:tgtEl>
                                          <p:spTgt spid="102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027"/>
                                        </p:tgtEl>
                                        <p:attrNameLst>
                                          <p:attrName>style.visibility</p:attrName>
                                        </p:attrNameLst>
                                      </p:cBhvr>
                                      <p:to>
                                        <p:strVal val="visible"/>
                                      </p:to>
                                    </p:set>
                                    <p:anim calcmode="lin" valueType="num">
                                      <p:cBhvr>
                                        <p:cTn id="21" dur="500" fill="hold"/>
                                        <p:tgtEl>
                                          <p:spTgt spid="1027"/>
                                        </p:tgtEl>
                                        <p:attrNameLst>
                                          <p:attrName>ppt_w</p:attrName>
                                        </p:attrNameLst>
                                      </p:cBhvr>
                                      <p:tavLst>
                                        <p:tav tm="0">
                                          <p:val>
                                            <p:fltVal val="0"/>
                                          </p:val>
                                        </p:tav>
                                        <p:tav tm="100000">
                                          <p:val>
                                            <p:strVal val="#ppt_w"/>
                                          </p:val>
                                        </p:tav>
                                      </p:tavLst>
                                    </p:anim>
                                    <p:anim calcmode="lin" valueType="num">
                                      <p:cBhvr>
                                        <p:cTn id="22" dur="500" fill="hold"/>
                                        <p:tgtEl>
                                          <p:spTgt spid="1027"/>
                                        </p:tgtEl>
                                        <p:attrNameLst>
                                          <p:attrName>ppt_h</p:attrName>
                                        </p:attrNameLst>
                                      </p:cBhvr>
                                      <p:tavLst>
                                        <p:tav tm="0">
                                          <p:val>
                                            <p:fltVal val="0"/>
                                          </p:val>
                                        </p:tav>
                                        <p:tav tm="100000">
                                          <p:val>
                                            <p:strVal val="#ppt_h"/>
                                          </p:val>
                                        </p:tav>
                                      </p:tavLst>
                                    </p:anim>
                                    <p:animEffect transition="in" filter="fade">
                                      <p:cBhvr>
                                        <p:cTn id="23"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970318"/>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二进制</a:t>
            </a:r>
            <a:r>
              <a:rPr lang="en-US" altLang="zh-CN" b="1">
                <a:solidFill>
                  <a:schemeClr val="accent5">
                    <a:lumMod val="50000"/>
                  </a:schemeClr>
                </a:solidFill>
                <a:latin typeface="微软雅黑" pitchFamily="34" charset="-122"/>
                <a:ea typeface="微软雅黑" pitchFamily="34" charset="-122"/>
              </a:rPr>
              <a:t>.npy</a:t>
            </a:r>
            <a:r>
              <a:rPr lang="zh-CN" altLang="en-US" b="1">
                <a:solidFill>
                  <a:schemeClr val="accent5">
                    <a:lumMod val="50000"/>
                  </a:schemeClr>
                </a:solidFill>
                <a:latin typeface="微软雅黑" pitchFamily="34" charset="-122"/>
                <a:ea typeface="微软雅黑" pitchFamily="34" charset="-122"/>
              </a:rPr>
              <a:t>与</a:t>
            </a:r>
            <a:r>
              <a:rPr lang="en-US" altLang="zh-CN" b="1">
                <a:solidFill>
                  <a:schemeClr val="accent5">
                    <a:lumMod val="50000"/>
                  </a:schemeClr>
                </a:solidFill>
                <a:latin typeface="微软雅黑" pitchFamily="34" charset="-122"/>
                <a:ea typeface="微软雅黑" pitchFamily="34" charset="-122"/>
              </a:rPr>
              <a:t>pickle</a:t>
            </a:r>
            <a:r>
              <a:rPr lang="zh-CN" altLang="en-US" b="1">
                <a:solidFill>
                  <a:schemeClr val="accent5">
                    <a:lumMod val="50000"/>
                  </a:schemeClr>
                </a:solidFill>
                <a:latin typeface="微软雅黑" pitchFamily="34" charset="-122"/>
                <a:ea typeface="微软雅黑" pitchFamily="34" charset="-122"/>
              </a:rPr>
              <a:t>格式</a:t>
            </a: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虽然</a:t>
            </a:r>
            <a:r>
              <a:rPr lang="en-US" altLang="zh-CN" sz="1600" smtClean="0">
                <a:solidFill>
                  <a:srgbClr val="4BACC6">
                    <a:lumMod val="75000"/>
                  </a:srgbClr>
                </a:solidFill>
                <a:latin typeface="微软雅黑" pitchFamily="34" charset="-122"/>
                <a:ea typeface="微软雅黑" pitchFamily="34" charset="-122"/>
              </a:rPr>
              <a:t>CSV</a:t>
            </a:r>
            <a:r>
              <a:rPr lang="zh-CN" altLang="en-US" sz="1600" smtClean="0">
                <a:solidFill>
                  <a:srgbClr val="4BACC6">
                    <a:lumMod val="75000"/>
                  </a:srgbClr>
                </a:solidFill>
                <a:latin typeface="微软雅黑" pitchFamily="34" charset="-122"/>
                <a:ea typeface="微软雅黑" pitchFamily="34" charset="-122"/>
              </a:rPr>
              <a:t>格式交流起来很容易，但它</a:t>
            </a:r>
            <a:r>
              <a:rPr lang="zh-CN" altLang="en-US" sz="1600">
                <a:solidFill>
                  <a:srgbClr val="4BACC6">
                    <a:lumMod val="75000"/>
                  </a:srgbClr>
                </a:solidFill>
                <a:latin typeface="微软雅黑" pitchFamily="34" charset="-122"/>
                <a:ea typeface="微软雅黑" pitchFamily="34" charset="-122"/>
              </a:rPr>
              <a:t>的存储</a:t>
            </a:r>
            <a:r>
              <a:rPr lang="zh-CN" altLang="en-US" sz="1600" smtClean="0">
                <a:solidFill>
                  <a:srgbClr val="4BACC6">
                    <a:lumMod val="75000"/>
                  </a:srgbClr>
                </a:solidFill>
                <a:latin typeface="微软雅黑" pitchFamily="34" charset="-122"/>
                <a:ea typeface="微软雅黑" pitchFamily="34" charset="-122"/>
              </a:rPr>
              <a:t>效率却很低，</a:t>
            </a:r>
            <a:r>
              <a:rPr lang="zh-CN" altLang="en-US" sz="1600">
                <a:solidFill>
                  <a:srgbClr val="4BACC6">
                    <a:lumMod val="75000"/>
                  </a:srgbClr>
                </a:solidFill>
                <a:latin typeface="微软雅黑" pitchFamily="34" charset="-122"/>
                <a:ea typeface="微软雅黑" pitchFamily="34" charset="-122"/>
              </a:rPr>
              <a:t>原因是</a:t>
            </a:r>
            <a:r>
              <a:rPr lang="en-US" altLang="zh-CN" sz="1600">
                <a:solidFill>
                  <a:srgbClr val="4BACC6">
                    <a:lumMod val="75000"/>
                  </a:srgbClr>
                </a:solidFill>
                <a:latin typeface="微软雅黑" pitchFamily="34" charset="-122"/>
                <a:ea typeface="微软雅黑" pitchFamily="34" charset="-122"/>
              </a:rPr>
              <a:t>CSV</a:t>
            </a:r>
            <a:r>
              <a:rPr lang="zh-CN" altLang="en-US" sz="1600">
                <a:solidFill>
                  <a:srgbClr val="4BACC6">
                    <a:lumMod val="75000"/>
                  </a:srgbClr>
                </a:solidFill>
                <a:latin typeface="微软雅黑" pitchFamily="34" charset="-122"/>
                <a:ea typeface="微软雅黑" pitchFamily="34" charset="-122"/>
              </a:rPr>
              <a:t>及其他纯文本格式中含有大量空白符</a:t>
            </a:r>
            <a:r>
              <a:rPr lang="zh-CN" altLang="en-US" sz="1600" smtClean="0">
                <a:solidFill>
                  <a:srgbClr val="4BACC6">
                    <a:lumMod val="75000"/>
                  </a:srgbClr>
                </a:solidFill>
                <a:latin typeface="微软雅黑" pitchFamily="34" charset="-122"/>
                <a:ea typeface="微软雅黑" pitchFamily="34" charset="-122"/>
              </a:rPr>
              <a:t>。如果试着改变文件的保存格式</a:t>
            </a:r>
            <a:r>
              <a:rPr lang="zh-CN" altLang="en-US" sz="1600">
                <a:solidFill>
                  <a:srgbClr val="4BACC6">
                    <a:lumMod val="75000"/>
                  </a:srgbClr>
                </a:solidFill>
                <a:latin typeface="微软雅黑" pitchFamily="34" charset="-122"/>
                <a:ea typeface="微软雅黑" pitchFamily="34" charset="-122"/>
              </a:rPr>
              <a:t>，如</a:t>
            </a:r>
            <a:r>
              <a:rPr lang="en-US" altLang="zh-CN" sz="1600">
                <a:solidFill>
                  <a:srgbClr val="4BACC6">
                    <a:lumMod val="75000"/>
                  </a:srgbClr>
                </a:solidFill>
                <a:latin typeface="微软雅黑" pitchFamily="34" charset="-122"/>
                <a:ea typeface="微软雅黑" pitchFamily="34" charset="-122"/>
              </a:rPr>
              <a:t>zip</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bzip</a:t>
            </a:r>
            <a:r>
              <a:rPr lang="zh-CN" altLang="en-US" sz="1600">
                <a:solidFill>
                  <a:srgbClr val="4BACC6">
                    <a:lumMod val="75000"/>
                  </a:srgbClr>
                </a:solidFill>
                <a:latin typeface="微软雅黑" pitchFamily="34" charset="-122"/>
                <a:ea typeface="微软雅黑" pitchFamily="34" charset="-122"/>
              </a:rPr>
              <a:t>和</a:t>
            </a:r>
            <a:r>
              <a:rPr lang="en-US" altLang="zh-CN" sz="1600">
                <a:solidFill>
                  <a:srgbClr val="4BACC6">
                    <a:lumMod val="75000"/>
                  </a:srgbClr>
                </a:solidFill>
                <a:latin typeface="微软雅黑" pitchFamily="34" charset="-122"/>
                <a:ea typeface="微软雅黑" pitchFamily="34" charset="-122"/>
              </a:rPr>
              <a:t>gzip</a:t>
            </a:r>
            <a:r>
              <a:rPr lang="zh-CN" altLang="en-US" sz="1600">
                <a:solidFill>
                  <a:srgbClr val="4BACC6">
                    <a:lumMod val="75000"/>
                  </a:srgbClr>
                </a:solidFill>
                <a:latin typeface="微软雅黑" pitchFamily="34" charset="-122"/>
                <a:ea typeface="微软雅黑" pitchFamily="34" charset="-122"/>
              </a:rPr>
              <a:t>等，压缩率则有了显著提升</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此外，</a:t>
            </a:r>
            <a:r>
              <a:rPr lang="en-US" altLang="zh-CN" sz="1600" smtClean="0">
                <a:solidFill>
                  <a:srgbClr val="4BACC6">
                    <a:lumMod val="75000"/>
                  </a:srgbClr>
                </a:solidFill>
                <a:latin typeface="微软雅黑" pitchFamily="34" charset="-122"/>
                <a:ea typeface="微软雅黑" pitchFamily="34" charset="-122"/>
              </a:rPr>
              <a:t>NumPy</a:t>
            </a:r>
            <a:r>
              <a:rPr lang="zh-CN" altLang="en-US" sz="1600" smtClean="0">
                <a:solidFill>
                  <a:srgbClr val="4BACC6">
                    <a:lumMod val="75000"/>
                  </a:srgbClr>
                </a:solidFill>
                <a:latin typeface="微软雅黑" pitchFamily="34" charset="-122"/>
                <a:ea typeface="微软雅黑" pitchFamily="34" charset="-122"/>
              </a:rPr>
              <a:t>提供</a:t>
            </a:r>
            <a:r>
              <a:rPr lang="zh-CN" altLang="en-US" sz="1600">
                <a:solidFill>
                  <a:srgbClr val="4BACC6">
                    <a:lumMod val="75000"/>
                  </a:srgbClr>
                </a:solidFill>
                <a:latin typeface="微软雅黑" pitchFamily="34" charset="-122"/>
                <a:ea typeface="微软雅黑" pitchFamily="34" charset="-122"/>
              </a:rPr>
              <a:t>了一种专用的格式</a:t>
            </a:r>
            <a:r>
              <a:rPr lang="zh-CN" altLang="en-US" sz="1600" smtClean="0">
                <a:solidFill>
                  <a:srgbClr val="4BACC6">
                    <a:lumMod val="75000"/>
                  </a:srgbClr>
                </a:solidFill>
                <a:latin typeface="微软雅黑" pitchFamily="34" charset="-122"/>
                <a:ea typeface="微软雅黑" pitchFamily="34" charset="-122"/>
              </a:rPr>
              <a:t>，后缀为</a:t>
            </a:r>
            <a:r>
              <a:rPr lang="en-US" altLang="zh-CN" sz="1600">
                <a:solidFill>
                  <a:srgbClr val="4BACC6">
                    <a:lumMod val="75000"/>
                  </a:srgbClr>
                </a:solidFill>
                <a:latin typeface="微软雅黑" pitchFamily="34" charset="-122"/>
                <a:ea typeface="微软雅黑" pitchFamily="34" charset="-122"/>
              </a:rPr>
              <a:t>.npy</a:t>
            </a:r>
            <a:r>
              <a:rPr lang="zh-CN" altLang="en-US" sz="1600">
                <a:solidFill>
                  <a:srgbClr val="4BACC6">
                    <a:lumMod val="75000"/>
                  </a:srgbClr>
                </a:solidFill>
                <a:latin typeface="微软雅黑" pitchFamily="34" charset="-122"/>
                <a:ea typeface="微软雅黑" pitchFamily="34" charset="-122"/>
              </a:rPr>
              <a:t>，可以用于存储</a:t>
            </a:r>
            <a:r>
              <a:rPr lang="en-US" altLang="zh-CN" sz="1600">
                <a:solidFill>
                  <a:srgbClr val="4BACC6">
                    <a:lumMod val="75000"/>
                  </a:srgbClr>
                </a:solidFill>
                <a:latin typeface="微软雅黑" pitchFamily="34" charset="-122"/>
                <a:ea typeface="微软雅黑" pitchFamily="34" charset="-122"/>
              </a:rPr>
              <a:t>NumPy</a:t>
            </a:r>
            <a:r>
              <a:rPr lang="zh-CN" altLang="en-US" sz="1600" smtClean="0">
                <a:solidFill>
                  <a:srgbClr val="4BACC6">
                    <a:lumMod val="75000"/>
                  </a:srgbClr>
                </a:solidFill>
                <a:latin typeface="微软雅黑" pitchFamily="34" charset="-122"/>
                <a:ea typeface="微软雅黑" pitchFamily="34" charset="-122"/>
              </a:rPr>
              <a:t>数组。</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Pandas</a:t>
            </a:r>
            <a:r>
              <a:rPr lang="zh-CN" altLang="en-US" sz="1600" smtClean="0">
                <a:solidFill>
                  <a:srgbClr val="4BACC6">
                    <a:lumMod val="75000"/>
                  </a:srgbClr>
                </a:solidFill>
                <a:latin typeface="微软雅黑" pitchFamily="34" charset="-122"/>
                <a:ea typeface="微软雅黑" pitchFamily="34" charset="-122"/>
              </a:rPr>
              <a:t>也提供了一种</a:t>
            </a:r>
            <a:r>
              <a:rPr lang="en-US" altLang="zh-CN" sz="1600" smtClean="0">
                <a:solidFill>
                  <a:srgbClr val="4BACC6">
                    <a:lumMod val="75000"/>
                  </a:srgbClr>
                </a:solidFill>
                <a:latin typeface="微软雅黑" pitchFamily="34" charset="-122"/>
                <a:ea typeface="微软雅黑" pitchFamily="34" charset="-122"/>
              </a:rPr>
              <a:t>pickle</a:t>
            </a:r>
            <a:r>
              <a:rPr lang="zh-CN" altLang="en-US" sz="1600" smtClean="0">
                <a:solidFill>
                  <a:srgbClr val="4BACC6">
                    <a:lumMod val="75000"/>
                  </a:srgbClr>
                </a:solidFill>
                <a:latin typeface="微软雅黑" pitchFamily="34" charset="-122"/>
                <a:ea typeface="微软雅黑" pitchFamily="34" charset="-122"/>
              </a:rPr>
              <a:t>格式，可将</a:t>
            </a:r>
            <a:r>
              <a:rPr lang="en-US" altLang="zh-CN" sz="1600">
                <a:solidFill>
                  <a:srgbClr val="4BACC6">
                    <a:lumMod val="75000"/>
                  </a:srgbClr>
                </a:solidFill>
                <a:latin typeface="微软雅黑" pitchFamily="34" charset="-122"/>
                <a:ea typeface="微软雅黑" pitchFamily="34" charset="-122"/>
              </a:rPr>
              <a:t>Python</a:t>
            </a:r>
            <a:r>
              <a:rPr lang="zh-CN" altLang="en-US" sz="1600">
                <a:solidFill>
                  <a:srgbClr val="4BACC6">
                    <a:lumMod val="75000"/>
                  </a:srgbClr>
                </a:solidFill>
                <a:latin typeface="微软雅黑" pitchFamily="34" charset="-122"/>
                <a:ea typeface="微软雅黑" pitchFamily="34" charset="-122"/>
              </a:rPr>
              <a:t>对象存储</a:t>
            </a:r>
            <a:r>
              <a:rPr lang="zh-CN" altLang="en-US" sz="1600" smtClean="0">
                <a:solidFill>
                  <a:srgbClr val="4BACC6">
                    <a:lumMod val="75000"/>
                  </a:srgbClr>
                </a:solidFill>
                <a:latin typeface="微软雅黑" pitchFamily="34" charset="-122"/>
                <a:ea typeface="微软雅黑" pitchFamily="34" charset="-122"/>
              </a:rPr>
              <a:t>到物理存储介质，这个过程</a:t>
            </a:r>
            <a:r>
              <a:rPr lang="zh-CN" altLang="en-US" sz="1600">
                <a:solidFill>
                  <a:srgbClr val="4BACC6">
                    <a:lumMod val="75000"/>
                  </a:srgbClr>
                </a:solidFill>
                <a:latin typeface="微软雅黑" pitchFamily="34" charset="-122"/>
                <a:ea typeface="微软雅黑" pitchFamily="34" charset="-122"/>
              </a:rPr>
              <a:t>叫作</a:t>
            </a:r>
            <a:r>
              <a:rPr lang="zh-CN" altLang="en-US" sz="1600" b="1">
                <a:solidFill>
                  <a:srgbClr val="4BACC6">
                    <a:lumMod val="75000"/>
                  </a:srgbClr>
                </a:solidFill>
                <a:latin typeface="微软雅黑" pitchFamily="34" charset="-122"/>
                <a:ea typeface="微软雅黑" pitchFamily="34" charset="-122"/>
              </a:rPr>
              <a:t>序列化（</a:t>
            </a:r>
            <a:r>
              <a:rPr lang="en-US" altLang="zh-CN" sz="1600" b="1">
                <a:solidFill>
                  <a:srgbClr val="4BACC6">
                    <a:lumMod val="75000"/>
                  </a:srgbClr>
                </a:solidFill>
                <a:latin typeface="微软雅黑" pitchFamily="34" charset="-122"/>
                <a:ea typeface="微软雅黑" pitchFamily="34" charset="-122"/>
              </a:rPr>
              <a:t>pickling</a:t>
            </a:r>
            <a:r>
              <a:rPr lang="zh-CN" altLang="en-US" sz="1600" b="1">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。之后我们可以从存储器中重建该</a:t>
            </a:r>
            <a:r>
              <a:rPr lang="en-US" altLang="zh-CN" sz="1600">
                <a:solidFill>
                  <a:srgbClr val="4BACC6">
                    <a:lumMod val="75000"/>
                  </a:srgbClr>
                </a:solidFill>
                <a:latin typeface="微软雅黑" pitchFamily="34" charset="-122"/>
                <a:ea typeface="微软雅黑" pitchFamily="34" charset="-122"/>
              </a:rPr>
              <a:t>Python</a:t>
            </a:r>
            <a:r>
              <a:rPr lang="zh-CN" altLang="en-US" sz="1600">
                <a:solidFill>
                  <a:srgbClr val="4BACC6">
                    <a:lumMod val="75000"/>
                  </a:srgbClr>
                </a:solidFill>
                <a:latin typeface="微软雅黑" pitchFamily="34" charset="-122"/>
                <a:ea typeface="微软雅黑" pitchFamily="34" charset="-122"/>
              </a:rPr>
              <a:t>对象，这个逆过程称为</a:t>
            </a:r>
            <a:r>
              <a:rPr lang="zh-CN" altLang="en-US" sz="1600" b="1">
                <a:solidFill>
                  <a:srgbClr val="4BACC6">
                    <a:lumMod val="75000"/>
                  </a:srgbClr>
                </a:solidFill>
                <a:latin typeface="微软雅黑" pitchFamily="34" charset="-122"/>
                <a:ea typeface="微软雅黑" pitchFamily="34" charset="-122"/>
              </a:rPr>
              <a:t>反序列化（</a:t>
            </a:r>
            <a:r>
              <a:rPr lang="en-US" altLang="zh-CN" sz="1600" b="1">
                <a:solidFill>
                  <a:srgbClr val="4BACC6">
                    <a:lumMod val="75000"/>
                  </a:srgbClr>
                </a:solidFill>
                <a:latin typeface="微软雅黑" pitchFamily="34" charset="-122"/>
                <a:ea typeface="微软雅黑" pitchFamily="34" charset="-122"/>
              </a:rPr>
              <a:t>unpickling</a:t>
            </a:r>
            <a:r>
              <a:rPr lang="zh-CN" altLang="en-US" sz="1600" b="1"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序列化技术经过多年的发展，已经出现了多种</a:t>
            </a:r>
            <a:r>
              <a:rPr lang="en-US" altLang="zh-CN" sz="1600">
                <a:solidFill>
                  <a:srgbClr val="4BACC6">
                    <a:lumMod val="75000"/>
                  </a:srgbClr>
                </a:solidFill>
                <a:latin typeface="微软雅黑" pitchFamily="34" charset="-122"/>
                <a:ea typeface="微软雅黑" pitchFamily="34" charset="-122"/>
              </a:rPr>
              <a:t>pickle</a:t>
            </a:r>
            <a:r>
              <a:rPr lang="zh-CN" altLang="en-US" sz="1600" smtClean="0">
                <a:solidFill>
                  <a:srgbClr val="4BACC6">
                    <a:lumMod val="75000"/>
                  </a:srgbClr>
                </a:solidFill>
                <a:latin typeface="微软雅黑" pitchFamily="34" charset="-122"/>
                <a:ea typeface="微软雅黑" pitchFamily="34" charset="-122"/>
              </a:rPr>
              <a:t>协议。对于序列化过程，一般建议使用</a:t>
            </a:r>
            <a:r>
              <a:rPr lang="en-US" altLang="zh-CN" sz="1600">
                <a:solidFill>
                  <a:srgbClr val="4BACC6">
                    <a:lumMod val="75000"/>
                  </a:srgbClr>
                </a:solidFill>
                <a:latin typeface="微软雅黑" pitchFamily="34" charset="-122"/>
                <a:ea typeface="微软雅黑" pitchFamily="34" charset="-122"/>
              </a:rPr>
              <a:t>cPickle</a:t>
            </a:r>
            <a:r>
              <a:rPr lang="zh-CN" altLang="en-US" sz="1600" smtClean="0">
                <a:solidFill>
                  <a:srgbClr val="4BACC6">
                    <a:lumMod val="75000"/>
                  </a:srgbClr>
                </a:solidFill>
                <a:latin typeface="微软雅黑" pitchFamily="34" charset="-122"/>
                <a:ea typeface="微软雅黑" pitchFamily="34" charset="-122"/>
              </a:rPr>
              <a:t>模块，</a:t>
            </a:r>
            <a:r>
              <a:rPr lang="zh-CN" altLang="en-US" sz="1600">
                <a:solidFill>
                  <a:srgbClr val="4BACC6">
                    <a:lumMod val="75000"/>
                  </a:srgbClr>
                </a:solidFill>
                <a:latin typeface="微软雅黑" pitchFamily="34" charset="-122"/>
                <a:ea typeface="微软雅黑" pitchFamily="34" charset="-122"/>
              </a:rPr>
              <a:t>因为它是由</a:t>
            </a:r>
            <a:r>
              <a:rPr lang="en-US" altLang="zh-CN" sz="1600">
                <a:solidFill>
                  <a:srgbClr val="4BACC6">
                    <a:lumMod val="75000"/>
                  </a:srgbClr>
                </a:solidFill>
                <a:latin typeface="微软雅黑" pitchFamily="34" charset="-122"/>
                <a:ea typeface="微软雅黑" pitchFamily="34" charset="-122"/>
              </a:rPr>
              <a:t>C</a:t>
            </a:r>
            <a:r>
              <a:rPr lang="zh-CN" altLang="en-US" sz="1600">
                <a:solidFill>
                  <a:srgbClr val="4BACC6">
                    <a:lumMod val="75000"/>
                  </a:srgbClr>
                </a:solidFill>
                <a:latin typeface="微软雅黑" pitchFamily="34" charset="-122"/>
                <a:ea typeface="微软雅黑" pitchFamily="34" charset="-122"/>
              </a:rPr>
              <a:t>语言编写的，</a:t>
            </a:r>
            <a:r>
              <a:rPr lang="zh-CN" altLang="en-US" sz="1600" smtClean="0">
                <a:solidFill>
                  <a:srgbClr val="4BACC6">
                    <a:lumMod val="75000"/>
                  </a:srgbClr>
                </a:solidFill>
                <a:latin typeface="微软雅黑" pitchFamily="34" charset="-122"/>
                <a:ea typeface="微软雅黑" pitchFamily="34" charset="-122"/>
              </a:rPr>
              <a:t>所以在性能方面更胜一筹。</a:t>
            </a:r>
            <a:endParaRPr lang="en-US" altLang="zh-CN" sz="1600" smtClean="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4292629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二进制</a:t>
            </a:r>
            <a:r>
              <a:rPr lang="en-US" altLang="zh-CN" b="1">
                <a:solidFill>
                  <a:schemeClr val="accent5">
                    <a:lumMod val="50000"/>
                  </a:schemeClr>
                </a:solidFill>
                <a:latin typeface="微软雅黑" pitchFamily="34" charset="-122"/>
                <a:ea typeface="微软雅黑" pitchFamily="34" charset="-122"/>
              </a:rPr>
              <a:t>.npy</a:t>
            </a:r>
            <a:r>
              <a:rPr lang="zh-CN" altLang="en-US" b="1">
                <a:solidFill>
                  <a:schemeClr val="accent5">
                    <a:lumMod val="50000"/>
                  </a:schemeClr>
                </a:solidFill>
                <a:latin typeface="微软雅黑" pitchFamily="34" charset="-122"/>
                <a:ea typeface="微软雅黑" pitchFamily="34" charset="-122"/>
              </a:rPr>
              <a:t>与</a:t>
            </a:r>
            <a:r>
              <a:rPr lang="en-US" altLang="zh-CN" b="1">
                <a:solidFill>
                  <a:schemeClr val="accent5">
                    <a:lumMod val="50000"/>
                  </a:schemeClr>
                </a:solidFill>
                <a:latin typeface="微软雅黑" pitchFamily="34" charset="-122"/>
                <a:ea typeface="微软雅黑" pitchFamily="34" charset="-122"/>
              </a:rPr>
              <a:t>pickle</a:t>
            </a:r>
            <a:r>
              <a:rPr lang="zh-CN" altLang="en-US" b="1" smtClean="0">
                <a:solidFill>
                  <a:schemeClr val="accent5">
                    <a:lumMod val="50000"/>
                  </a:schemeClr>
                </a:solidFill>
                <a:latin typeface="微软雅黑" pitchFamily="34" charset="-122"/>
                <a:ea typeface="微软雅黑" pitchFamily="34" charset="-122"/>
              </a:rPr>
              <a:t>格式</a:t>
            </a:r>
            <a:endParaRPr lang="zh-CN" altLang="en-US" b="1">
              <a:solidFill>
                <a:schemeClr val="accent5">
                  <a:lumMod val="50000"/>
                </a:schemeClr>
              </a:solidFill>
              <a:latin typeface="微软雅黑" pitchFamily="34" charset="-122"/>
              <a:ea typeface="微软雅黑" pitchFamily="34" charset="-122"/>
            </a:endParaRPr>
          </a:p>
        </p:txBody>
      </p:sp>
      <p:pic>
        <p:nvPicPr>
          <p:cNvPr id="205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43150" y="1772816"/>
            <a:ext cx="4457700" cy="440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38475" y="2406228"/>
            <a:ext cx="3067050" cy="3133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57589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3"/>
                                        </p:tgtEl>
                                        <p:attrNameLst>
                                          <p:attrName>style.visibility</p:attrName>
                                        </p:attrNameLst>
                                      </p:cBhvr>
                                      <p:to>
                                        <p:strVal val="visible"/>
                                      </p:to>
                                    </p:set>
                                    <p:anim calcmode="lin" valueType="num">
                                      <p:cBhvr>
                                        <p:cTn id="7" dur="500" fill="hold"/>
                                        <p:tgtEl>
                                          <p:spTgt spid="2053"/>
                                        </p:tgtEl>
                                        <p:attrNameLst>
                                          <p:attrName>ppt_w</p:attrName>
                                        </p:attrNameLst>
                                      </p:cBhvr>
                                      <p:tavLst>
                                        <p:tav tm="0">
                                          <p:val>
                                            <p:fltVal val="0"/>
                                          </p:val>
                                        </p:tav>
                                        <p:tav tm="100000">
                                          <p:val>
                                            <p:strVal val="#ppt_w"/>
                                          </p:val>
                                        </p:tav>
                                      </p:tavLst>
                                    </p:anim>
                                    <p:anim calcmode="lin" valueType="num">
                                      <p:cBhvr>
                                        <p:cTn id="8" dur="500" fill="hold"/>
                                        <p:tgtEl>
                                          <p:spTgt spid="2053"/>
                                        </p:tgtEl>
                                        <p:attrNameLst>
                                          <p:attrName>ppt_h</p:attrName>
                                        </p:attrNameLst>
                                      </p:cBhvr>
                                      <p:tavLst>
                                        <p:tav tm="0">
                                          <p:val>
                                            <p:fltVal val="0"/>
                                          </p:val>
                                        </p:tav>
                                        <p:tav tm="100000">
                                          <p:val>
                                            <p:strVal val="#ppt_h"/>
                                          </p:val>
                                        </p:tav>
                                      </p:tavLst>
                                    </p:anim>
                                    <p:animEffect transition="in" filter="fade">
                                      <p:cBhvr>
                                        <p:cTn id="9" dur="500"/>
                                        <p:tgtEl>
                                          <p:spTgt spid="2053"/>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2053"/>
                                        </p:tgtEl>
                                        <p:attrNameLst>
                                          <p:attrName>ppt_w</p:attrName>
                                        </p:attrNameLst>
                                      </p:cBhvr>
                                      <p:tavLst>
                                        <p:tav tm="0">
                                          <p:val>
                                            <p:strVal val="ppt_w"/>
                                          </p:val>
                                        </p:tav>
                                        <p:tav tm="100000">
                                          <p:val>
                                            <p:fltVal val="0"/>
                                          </p:val>
                                        </p:tav>
                                      </p:tavLst>
                                    </p:anim>
                                    <p:anim calcmode="lin" valueType="num">
                                      <p:cBhvr>
                                        <p:cTn id="14" dur="500"/>
                                        <p:tgtEl>
                                          <p:spTgt spid="2053"/>
                                        </p:tgtEl>
                                        <p:attrNameLst>
                                          <p:attrName>ppt_h</p:attrName>
                                        </p:attrNameLst>
                                      </p:cBhvr>
                                      <p:tavLst>
                                        <p:tav tm="0">
                                          <p:val>
                                            <p:strVal val="ppt_h"/>
                                          </p:val>
                                        </p:tav>
                                        <p:tav tm="100000">
                                          <p:val>
                                            <p:fltVal val="0"/>
                                          </p:val>
                                        </p:tav>
                                      </p:tavLst>
                                    </p:anim>
                                    <p:animEffect transition="out" filter="fade">
                                      <p:cBhvr>
                                        <p:cTn id="15" dur="500"/>
                                        <p:tgtEl>
                                          <p:spTgt spid="2053"/>
                                        </p:tgtEl>
                                      </p:cBhvr>
                                    </p:animEffect>
                                    <p:set>
                                      <p:cBhvr>
                                        <p:cTn id="16" dur="1" fill="hold">
                                          <p:stCondLst>
                                            <p:cond delay="499"/>
                                          </p:stCondLst>
                                        </p:cTn>
                                        <p:tgtEl>
                                          <p:spTgt spid="2053"/>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054"/>
                                        </p:tgtEl>
                                        <p:attrNameLst>
                                          <p:attrName>style.visibility</p:attrName>
                                        </p:attrNameLst>
                                      </p:cBhvr>
                                      <p:to>
                                        <p:strVal val="visible"/>
                                      </p:to>
                                    </p:set>
                                    <p:anim calcmode="lin" valueType="num">
                                      <p:cBhvr>
                                        <p:cTn id="21" dur="500" fill="hold"/>
                                        <p:tgtEl>
                                          <p:spTgt spid="2054"/>
                                        </p:tgtEl>
                                        <p:attrNameLst>
                                          <p:attrName>ppt_w</p:attrName>
                                        </p:attrNameLst>
                                      </p:cBhvr>
                                      <p:tavLst>
                                        <p:tav tm="0">
                                          <p:val>
                                            <p:fltVal val="0"/>
                                          </p:val>
                                        </p:tav>
                                        <p:tav tm="100000">
                                          <p:val>
                                            <p:strVal val="#ppt_w"/>
                                          </p:val>
                                        </p:tav>
                                      </p:tavLst>
                                    </p:anim>
                                    <p:anim calcmode="lin" valueType="num">
                                      <p:cBhvr>
                                        <p:cTn id="22" dur="500" fill="hold"/>
                                        <p:tgtEl>
                                          <p:spTgt spid="2054"/>
                                        </p:tgtEl>
                                        <p:attrNameLst>
                                          <p:attrName>ppt_h</p:attrName>
                                        </p:attrNameLst>
                                      </p:cBhvr>
                                      <p:tavLst>
                                        <p:tav tm="0">
                                          <p:val>
                                            <p:fltVal val="0"/>
                                          </p:val>
                                        </p:tav>
                                        <p:tav tm="100000">
                                          <p:val>
                                            <p:strVal val="#ppt_h"/>
                                          </p:val>
                                        </p:tav>
                                      </p:tavLst>
                                    </p:anim>
                                    <p:animEffect transition="in" filter="fade">
                                      <p:cBhvr>
                                        <p:cTn id="23" dur="500"/>
                                        <p:tgtEl>
                                          <p:spTgt spid="20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492990"/>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使</a:t>
            </a:r>
            <a:r>
              <a:rPr lang="zh-CN" altLang="en-US" b="1" smtClean="0">
                <a:solidFill>
                  <a:schemeClr val="accent5">
                    <a:lumMod val="50000"/>
                  </a:schemeClr>
                </a:solidFill>
                <a:latin typeface="微软雅黑" pitchFamily="34" charset="-122"/>
                <a:ea typeface="微软雅黑" pitchFamily="34" charset="-122"/>
              </a:rPr>
              <a:t>用</a:t>
            </a:r>
            <a:r>
              <a:rPr lang="en-US" altLang="zh-CN" b="1" smtClean="0">
                <a:solidFill>
                  <a:schemeClr val="accent5">
                    <a:lumMod val="50000"/>
                  </a:schemeClr>
                </a:solidFill>
                <a:latin typeface="微软雅黑" pitchFamily="34" charset="-122"/>
                <a:ea typeface="微软雅黑" pitchFamily="34" charset="-122"/>
              </a:rPr>
              <a:t>HDF5</a:t>
            </a:r>
            <a:r>
              <a:rPr lang="zh-CN" altLang="en-US" b="1" smtClean="0">
                <a:solidFill>
                  <a:schemeClr val="accent5">
                    <a:lumMod val="50000"/>
                  </a:schemeClr>
                </a:solidFill>
                <a:latin typeface="微软雅黑" pitchFamily="34" charset="-122"/>
                <a:ea typeface="微软雅黑" pitchFamily="34" charset="-122"/>
              </a:rPr>
              <a:t>储存</a:t>
            </a:r>
            <a:r>
              <a:rPr lang="zh-CN" altLang="en-US" b="1">
                <a:solidFill>
                  <a:schemeClr val="accent5">
                    <a:lumMod val="50000"/>
                  </a:schemeClr>
                </a:solidFill>
                <a:latin typeface="微软雅黑" pitchFamily="34" charset="-122"/>
                <a:ea typeface="微软雅黑" pitchFamily="34" charset="-122"/>
              </a:rPr>
              <a:t>数据</a:t>
            </a:r>
          </a:p>
          <a:p>
            <a:pPr indent="403225" latinLnBrk="0">
              <a:lnSpc>
                <a:spcPct val="150000"/>
              </a:lnSpc>
            </a:pPr>
            <a:r>
              <a:rPr lang="en-US" altLang="zh-CN" sz="1600">
                <a:solidFill>
                  <a:srgbClr val="4BACC6">
                    <a:lumMod val="75000"/>
                  </a:srgbClr>
                </a:solidFill>
                <a:latin typeface="微软雅黑" pitchFamily="34" charset="-122"/>
                <a:ea typeface="微软雅黑" pitchFamily="34" charset="-122"/>
              </a:rPr>
              <a:t>HDF5 (Hierarchical Data Format) </a:t>
            </a:r>
            <a:r>
              <a:rPr lang="zh-CN" altLang="en-US" sz="1600">
                <a:solidFill>
                  <a:srgbClr val="4BACC6">
                    <a:lumMod val="75000"/>
                  </a:srgbClr>
                </a:solidFill>
                <a:latin typeface="微软雅黑" pitchFamily="34" charset="-122"/>
                <a:ea typeface="微软雅黑" pitchFamily="34" charset="-122"/>
              </a:rPr>
              <a:t>由美国伊利诺伊大学厄巴纳</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香槟分校 </a:t>
            </a:r>
            <a:r>
              <a:rPr lang="en-US" altLang="zh-CN" sz="1600">
                <a:solidFill>
                  <a:srgbClr val="4BACC6">
                    <a:lumMod val="75000"/>
                  </a:srgbClr>
                </a:solidFill>
                <a:latin typeface="微软雅黑" pitchFamily="34" charset="-122"/>
                <a:ea typeface="微软雅黑" pitchFamily="34" charset="-122"/>
              </a:rPr>
              <a:t>UIUC (University of Illinois at Urbana-Champaign) </a:t>
            </a:r>
            <a:r>
              <a:rPr lang="zh-CN" altLang="en-US" sz="1600">
                <a:solidFill>
                  <a:srgbClr val="4BACC6">
                    <a:lumMod val="75000"/>
                  </a:srgbClr>
                </a:solidFill>
                <a:latin typeface="微软雅黑" pitchFamily="34" charset="-122"/>
                <a:ea typeface="微软雅黑" pitchFamily="34" charset="-122"/>
              </a:rPr>
              <a:t>开发，是一种常见的跨平台数据</a:t>
            </a:r>
            <a:r>
              <a:rPr lang="zh-CN" altLang="en-US" sz="1600" smtClean="0">
                <a:solidFill>
                  <a:srgbClr val="4BACC6">
                    <a:lumMod val="75000"/>
                  </a:srgbClr>
                </a:solidFill>
                <a:latin typeface="微软雅黑" pitchFamily="34" charset="-122"/>
                <a:ea typeface="微软雅黑" pitchFamily="34" charset="-122"/>
              </a:rPr>
              <a:t>储存</a:t>
            </a:r>
            <a:r>
              <a:rPr lang="zh-CN" altLang="en-US" sz="1600">
                <a:solidFill>
                  <a:srgbClr val="4BACC6">
                    <a:lumMod val="75000"/>
                  </a:srgbClr>
                </a:solidFill>
                <a:latin typeface="微软雅黑" pitchFamily="34" charset="-122"/>
                <a:ea typeface="微软雅黑" pitchFamily="34" charset="-122"/>
              </a:rPr>
              <a:t>方案</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可以存储不同类型的图像和数码数据，并且可以在不同类型的机器上传输</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en-US" altLang="zh-CN" sz="1600">
                <a:solidFill>
                  <a:srgbClr val="4BACC6">
                    <a:lumMod val="75000"/>
                  </a:srgbClr>
                </a:solidFill>
                <a:latin typeface="微软雅黑" pitchFamily="34" charset="-122"/>
                <a:ea typeface="微软雅黑" pitchFamily="34" charset="-122"/>
              </a:rPr>
              <a:t>HDF5 </a:t>
            </a:r>
            <a:r>
              <a:rPr lang="zh-CN" altLang="en-US" sz="1600">
                <a:solidFill>
                  <a:srgbClr val="4BACC6">
                    <a:lumMod val="75000"/>
                  </a:srgbClr>
                </a:solidFill>
                <a:latin typeface="微软雅黑" pitchFamily="34" charset="-122"/>
                <a:ea typeface="微软雅黑" pitchFamily="34" charset="-122"/>
              </a:rPr>
              <a:t>文件一般以 </a:t>
            </a:r>
            <a:r>
              <a:rPr lang="en-US" altLang="zh-CN" sz="1600">
                <a:solidFill>
                  <a:srgbClr val="4BACC6">
                    <a:lumMod val="75000"/>
                  </a:srgbClr>
                </a:solidFill>
                <a:latin typeface="微软雅黑" pitchFamily="34" charset="-122"/>
                <a:ea typeface="微软雅黑" pitchFamily="34" charset="-122"/>
              </a:rPr>
              <a:t>.h5 </a:t>
            </a:r>
            <a:r>
              <a:rPr lang="zh-CN" altLang="en-US" sz="1600">
                <a:solidFill>
                  <a:srgbClr val="4BACC6">
                    <a:lumMod val="75000"/>
                  </a:srgbClr>
                </a:solidFill>
                <a:latin typeface="微软雅黑" pitchFamily="34" charset="-122"/>
                <a:ea typeface="微软雅黑" pitchFamily="34" charset="-122"/>
              </a:rPr>
              <a:t>或者 </a:t>
            </a:r>
            <a:r>
              <a:rPr lang="en-US" altLang="zh-CN" sz="1600">
                <a:solidFill>
                  <a:srgbClr val="4BACC6">
                    <a:lumMod val="75000"/>
                  </a:srgbClr>
                </a:solidFill>
                <a:latin typeface="微软雅黑" pitchFamily="34" charset="-122"/>
                <a:ea typeface="微软雅黑" pitchFamily="34" charset="-122"/>
              </a:rPr>
              <a:t>.hdf5 </a:t>
            </a:r>
            <a:r>
              <a:rPr lang="zh-CN" altLang="en-US" sz="1600">
                <a:solidFill>
                  <a:srgbClr val="4BACC6">
                    <a:lumMod val="75000"/>
                  </a:srgbClr>
                </a:solidFill>
                <a:latin typeface="微软雅黑" pitchFamily="34" charset="-122"/>
                <a:ea typeface="微软雅黑" pitchFamily="34" charset="-122"/>
              </a:rPr>
              <a:t>作为后缀名，需要专门的软件才能打开预览文件的内容。</a:t>
            </a:r>
            <a:r>
              <a:rPr lang="en-US" altLang="zh-CN" sz="1600">
                <a:solidFill>
                  <a:srgbClr val="4BACC6">
                    <a:lumMod val="75000"/>
                  </a:srgbClr>
                </a:solidFill>
                <a:latin typeface="微软雅黑" pitchFamily="34" charset="-122"/>
                <a:ea typeface="微软雅黑" pitchFamily="34" charset="-122"/>
              </a:rPr>
              <a:t>HDF5 </a:t>
            </a:r>
            <a:r>
              <a:rPr lang="zh-CN" altLang="en-US" sz="1600" smtClean="0">
                <a:solidFill>
                  <a:srgbClr val="4BACC6">
                    <a:lumMod val="75000"/>
                  </a:srgbClr>
                </a:solidFill>
                <a:latin typeface="微软雅黑" pitchFamily="34" charset="-122"/>
                <a:ea typeface="微软雅黑" pitchFamily="34" charset="-122"/>
              </a:rPr>
              <a:t>文件使用</a:t>
            </a:r>
            <a:r>
              <a:rPr lang="en-US" altLang="zh-CN" sz="1600" smtClean="0">
                <a:solidFill>
                  <a:srgbClr val="4BACC6">
                    <a:lumMod val="75000"/>
                  </a:srgbClr>
                </a:solidFill>
                <a:latin typeface="微软雅黑" pitchFamily="34" charset="-122"/>
                <a:ea typeface="微软雅黑" pitchFamily="34" charset="-122"/>
              </a:rPr>
              <a:t> </a:t>
            </a:r>
            <a:r>
              <a:rPr lang="en-US" altLang="zh-CN" sz="1600">
                <a:solidFill>
                  <a:srgbClr val="4BACC6">
                    <a:lumMod val="75000"/>
                  </a:srgbClr>
                </a:solidFill>
                <a:latin typeface="微软雅黑" pitchFamily="34" charset="-122"/>
                <a:ea typeface="微软雅黑" pitchFamily="34" charset="-122"/>
              </a:rPr>
              <a:t>Groups </a:t>
            </a:r>
            <a:r>
              <a:rPr lang="zh-CN" altLang="en-US" sz="1600">
                <a:solidFill>
                  <a:srgbClr val="4BACC6">
                    <a:lumMod val="75000"/>
                  </a:srgbClr>
                </a:solidFill>
                <a:latin typeface="微软雅黑" pitchFamily="34" charset="-122"/>
                <a:ea typeface="微软雅黑" pitchFamily="34" charset="-122"/>
              </a:rPr>
              <a:t>和 </a:t>
            </a:r>
            <a:r>
              <a:rPr lang="en-US" altLang="zh-CN" sz="1600" smtClean="0">
                <a:solidFill>
                  <a:srgbClr val="4BACC6">
                    <a:lumMod val="75000"/>
                  </a:srgbClr>
                </a:solidFill>
                <a:latin typeface="微软雅黑" pitchFamily="34" charset="-122"/>
                <a:ea typeface="微软雅黑" pitchFamily="34" charset="-122"/>
              </a:rPr>
              <a:t>Datasets </a:t>
            </a:r>
            <a:r>
              <a:rPr lang="zh-CN" altLang="en-US" sz="1600" smtClean="0">
                <a:solidFill>
                  <a:srgbClr val="4BACC6">
                    <a:lumMod val="75000"/>
                  </a:srgbClr>
                </a:solidFill>
                <a:latin typeface="微软雅黑" pitchFamily="34" charset="-122"/>
                <a:ea typeface="微软雅黑" pitchFamily="34" charset="-122"/>
              </a:rPr>
              <a:t>这两种数据结构来组织数据。</a:t>
            </a:r>
            <a:endParaRPr lang="en-US" altLang="zh-CN" sz="1600" smtClean="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4037982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339650"/>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使</a:t>
            </a:r>
            <a:r>
              <a:rPr lang="zh-CN" altLang="en-US" b="1" smtClean="0">
                <a:solidFill>
                  <a:schemeClr val="accent5">
                    <a:lumMod val="50000"/>
                  </a:schemeClr>
                </a:solidFill>
                <a:latin typeface="微软雅黑" pitchFamily="34" charset="-122"/>
                <a:ea typeface="微软雅黑" pitchFamily="34" charset="-122"/>
              </a:rPr>
              <a:t>用</a:t>
            </a:r>
            <a:r>
              <a:rPr lang="en-US" altLang="zh-CN" b="1" smtClean="0">
                <a:solidFill>
                  <a:schemeClr val="accent5">
                    <a:lumMod val="50000"/>
                  </a:schemeClr>
                </a:solidFill>
                <a:latin typeface="微软雅黑" pitchFamily="34" charset="-122"/>
                <a:ea typeface="微软雅黑" pitchFamily="34" charset="-122"/>
              </a:rPr>
              <a:t>HDF5</a:t>
            </a:r>
            <a:r>
              <a:rPr lang="zh-CN" altLang="en-US" b="1" smtClean="0">
                <a:solidFill>
                  <a:schemeClr val="accent5">
                    <a:lumMod val="50000"/>
                  </a:schemeClr>
                </a:solidFill>
                <a:latin typeface="微软雅黑" pitchFamily="34" charset="-122"/>
                <a:ea typeface="微软雅黑" pitchFamily="34" charset="-122"/>
              </a:rPr>
              <a:t>储存数据</a:t>
            </a:r>
          </a:p>
          <a:p>
            <a:pPr latinLnBrk="0">
              <a:lnSpc>
                <a:spcPct val="150000"/>
              </a:lnSpc>
            </a:pPr>
            <a:r>
              <a:rPr lang="en-US" altLang="zh-CN" sz="1600" b="1" smtClean="0">
                <a:solidFill>
                  <a:schemeClr val="accent5">
                    <a:lumMod val="75000"/>
                  </a:schemeClr>
                </a:solidFill>
                <a:latin typeface="微软雅黑" pitchFamily="34" charset="-122"/>
                <a:ea typeface="微软雅黑" pitchFamily="34" charset="-122"/>
              </a:rPr>
              <a:t>Groups</a:t>
            </a:r>
            <a:r>
              <a:rPr lang="zh-CN" altLang="en-US" sz="1600" smtClean="0">
                <a:solidFill>
                  <a:schemeClr val="accent5">
                    <a:lumMod val="75000"/>
                  </a:schemeClr>
                </a:solidFill>
                <a:latin typeface="微软雅黑" pitchFamily="34" charset="-122"/>
                <a:ea typeface="微软雅黑" pitchFamily="34" charset="-122"/>
              </a:rPr>
              <a:t>：类似于文件夹，每个 </a:t>
            </a:r>
            <a:r>
              <a:rPr lang="en-US" altLang="zh-CN" sz="1600" smtClean="0">
                <a:solidFill>
                  <a:schemeClr val="accent5">
                    <a:lumMod val="75000"/>
                  </a:schemeClr>
                </a:solidFill>
                <a:latin typeface="微软雅黑" pitchFamily="34" charset="-122"/>
                <a:ea typeface="微软雅黑" pitchFamily="34" charset="-122"/>
              </a:rPr>
              <a:t>HDF5 </a:t>
            </a:r>
            <a:r>
              <a:rPr lang="zh-CN" altLang="en-US" sz="1600" smtClean="0">
                <a:solidFill>
                  <a:schemeClr val="accent5">
                    <a:lumMod val="75000"/>
                  </a:schemeClr>
                </a:solidFill>
                <a:latin typeface="微软雅黑" pitchFamily="34" charset="-122"/>
                <a:ea typeface="微软雅黑" pitchFamily="34" charset="-122"/>
              </a:rPr>
              <a:t>文件其实就是根目录 </a:t>
            </a:r>
            <a:r>
              <a:rPr lang="en-US" altLang="zh-CN" sz="1600" smtClean="0">
                <a:solidFill>
                  <a:schemeClr val="accent5">
                    <a:lumMod val="75000"/>
                  </a:schemeClr>
                </a:solidFill>
                <a:latin typeface="微软雅黑" pitchFamily="34" charset="-122"/>
                <a:ea typeface="微软雅黑" pitchFamily="34" charset="-122"/>
              </a:rPr>
              <a:t>(root) group‘/’</a:t>
            </a:r>
          </a:p>
          <a:p>
            <a:pPr latinLnBrk="0">
              <a:lnSpc>
                <a:spcPct val="150000"/>
              </a:lnSpc>
            </a:pPr>
            <a:r>
              <a:rPr lang="en-US" altLang="zh-CN" sz="1600" b="1" smtClean="0">
                <a:solidFill>
                  <a:srgbClr val="4BACC6">
                    <a:lumMod val="75000"/>
                  </a:srgbClr>
                </a:solidFill>
                <a:latin typeface="微软雅黑" pitchFamily="34" charset="-122"/>
                <a:ea typeface="微软雅黑" pitchFamily="34" charset="-122"/>
              </a:rPr>
              <a:t>Datasets</a:t>
            </a:r>
            <a:r>
              <a:rPr lang="zh-CN" altLang="en-US" sz="1600" smtClean="0">
                <a:solidFill>
                  <a:srgbClr val="4BACC6">
                    <a:lumMod val="75000"/>
                  </a:srgbClr>
                </a:solidFill>
                <a:latin typeface="微软雅黑" pitchFamily="34" charset="-122"/>
                <a:ea typeface="微软雅黑" pitchFamily="34" charset="-122"/>
              </a:rPr>
              <a:t>：类似于 </a:t>
            </a:r>
            <a:r>
              <a:rPr lang="en-US" altLang="zh-CN" sz="1600" smtClean="0">
                <a:solidFill>
                  <a:srgbClr val="4BACC6">
                    <a:lumMod val="75000"/>
                  </a:srgbClr>
                </a:solidFill>
                <a:latin typeface="微软雅黑" pitchFamily="34" charset="-122"/>
                <a:ea typeface="微软雅黑" pitchFamily="34" charset="-122"/>
              </a:rPr>
              <a:t>NumPy </a:t>
            </a:r>
            <a:r>
              <a:rPr lang="zh-CN" altLang="en-US" sz="1600" smtClean="0">
                <a:solidFill>
                  <a:srgbClr val="4BACC6">
                    <a:lumMod val="75000"/>
                  </a:srgbClr>
                </a:solidFill>
                <a:latin typeface="微软雅黑" pitchFamily="34" charset="-122"/>
                <a:ea typeface="微软雅黑" pitchFamily="34" charset="-122"/>
              </a:rPr>
              <a:t>中的数组 </a:t>
            </a:r>
            <a:r>
              <a:rPr lang="en-US" altLang="zh-CN" sz="1600" smtClean="0">
                <a:solidFill>
                  <a:srgbClr val="4BACC6">
                    <a:lumMod val="75000"/>
                  </a:srgbClr>
                </a:solidFill>
                <a:latin typeface="微软雅黑" pitchFamily="34" charset="-122"/>
                <a:ea typeface="微软雅黑" pitchFamily="34" charset="-122"/>
              </a:rPr>
              <a:t>array</a:t>
            </a:r>
          </a:p>
          <a:p>
            <a:pPr marL="628650" lvl="0" indent="-285750" latinLnBrk="0">
              <a:lnSpc>
                <a:spcPct val="150000"/>
              </a:lnSpc>
              <a:buFont typeface="Wingdings" pitchFamily="2" charset="2"/>
              <a:buChar char="l"/>
            </a:pPr>
            <a:r>
              <a:rPr lang="zh-CN" altLang="en-US" sz="1600" b="1" smtClean="0">
                <a:solidFill>
                  <a:srgbClr val="4BACC6">
                    <a:lumMod val="75000"/>
                  </a:srgbClr>
                </a:solidFill>
                <a:latin typeface="微软雅黑" pitchFamily="34" charset="-122"/>
                <a:ea typeface="微软雅黑" pitchFamily="34" charset="-122"/>
              </a:rPr>
              <a:t>原始数据</a:t>
            </a:r>
            <a:r>
              <a:rPr lang="en-US" altLang="zh-CN" sz="1600" smtClean="0">
                <a:solidFill>
                  <a:srgbClr val="4BACC6">
                    <a:lumMod val="75000"/>
                  </a:srgbClr>
                </a:solidFill>
                <a:latin typeface="微软雅黑" pitchFamily="34" charset="-122"/>
                <a:ea typeface="微软雅黑" pitchFamily="34" charset="-122"/>
              </a:rPr>
              <a:t>—raw data</a:t>
            </a:r>
          </a:p>
          <a:p>
            <a:pPr marL="628650" lvl="0" indent="-285750" latinLnBrk="0">
              <a:lnSpc>
                <a:spcPct val="150000"/>
              </a:lnSpc>
              <a:buFont typeface="Wingdings" pitchFamily="2" charset="2"/>
              <a:buChar char="l"/>
            </a:pPr>
            <a:r>
              <a:rPr lang="zh-CN" altLang="en-US" sz="1600" b="1" smtClean="0">
                <a:solidFill>
                  <a:srgbClr val="4BACC6">
                    <a:lumMod val="75000"/>
                  </a:srgbClr>
                </a:solidFill>
                <a:latin typeface="微软雅黑" pitchFamily="34" charset="-122"/>
                <a:ea typeface="微软雅黑" pitchFamily="34" charset="-122"/>
              </a:rPr>
              <a:t>元数据</a:t>
            </a:r>
            <a:r>
              <a:rPr lang="en-US" altLang="zh-CN" sz="1600" smtClean="0">
                <a:solidFill>
                  <a:srgbClr val="4BACC6">
                    <a:lumMod val="75000"/>
                  </a:srgbClr>
                </a:solidFill>
                <a:latin typeface="微软雅黑" pitchFamily="34" charset="-122"/>
                <a:ea typeface="微软雅黑" pitchFamily="34" charset="-122"/>
              </a:rPr>
              <a:t>—metadata</a:t>
            </a:r>
          </a:p>
          <a:p>
            <a:pPr marL="971550" lvl="0" indent="-285750" defTabSz="800100" latinLnBrk="0">
              <a:lnSpc>
                <a:spcPct val="150000"/>
              </a:lnSpc>
              <a:buFont typeface="Wingdings" pitchFamily="2" charset="2"/>
              <a:buChar char="n"/>
            </a:pPr>
            <a:r>
              <a:rPr lang="en-US" altLang="zh-CN" sz="1600" smtClean="0">
                <a:solidFill>
                  <a:srgbClr val="4BACC6">
                    <a:lumMod val="75000"/>
                  </a:srgbClr>
                </a:solidFill>
                <a:latin typeface="微软雅黑" pitchFamily="34" charset="-122"/>
                <a:ea typeface="微软雅黑" pitchFamily="34" charset="-122"/>
              </a:rPr>
              <a:t>Dataspace </a:t>
            </a:r>
            <a:r>
              <a:rPr lang="zh-CN" altLang="en-US" sz="1600" smtClean="0">
                <a:solidFill>
                  <a:srgbClr val="4BACC6">
                    <a:lumMod val="75000"/>
                  </a:srgbClr>
                </a:solidFill>
                <a:latin typeface="微软雅黑" pitchFamily="34" charset="-122"/>
                <a:ea typeface="微软雅黑" pitchFamily="34" charset="-122"/>
              </a:rPr>
              <a:t>给出原始数据的秩 </a:t>
            </a:r>
            <a:r>
              <a:rPr lang="en-US" altLang="zh-CN" sz="1600" smtClean="0">
                <a:solidFill>
                  <a:srgbClr val="4BACC6">
                    <a:lumMod val="75000"/>
                  </a:srgbClr>
                </a:solidFill>
                <a:latin typeface="微软雅黑" pitchFamily="34" charset="-122"/>
                <a:ea typeface="微软雅黑" pitchFamily="34" charset="-122"/>
              </a:rPr>
              <a:t>(Rank) </a:t>
            </a:r>
            <a:r>
              <a:rPr lang="zh-CN" altLang="en-US" sz="1600" smtClean="0">
                <a:solidFill>
                  <a:srgbClr val="4BACC6">
                    <a:lumMod val="75000"/>
                  </a:srgbClr>
                </a:solidFill>
                <a:latin typeface="微软雅黑" pitchFamily="34" charset="-122"/>
                <a:ea typeface="微软雅黑" pitchFamily="34" charset="-122"/>
              </a:rPr>
              <a:t>和维度 </a:t>
            </a:r>
            <a:r>
              <a:rPr lang="en-US" altLang="zh-CN" sz="1600" smtClean="0">
                <a:solidFill>
                  <a:srgbClr val="4BACC6">
                    <a:lumMod val="75000"/>
                  </a:srgbClr>
                </a:solidFill>
                <a:latin typeface="微软雅黑" pitchFamily="34" charset="-122"/>
                <a:ea typeface="微软雅黑" pitchFamily="34" charset="-122"/>
              </a:rPr>
              <a:t>(dimension)</a:t>
            </a:r>
          </a:p>
          <a:p>
            <a:pPr marL="971550" lvl="0" indent="-285750" defTabSz="800100" latinLnBrk="0">
              <a:lnSpc>
                <a:spcPct val="150000"/>
              </a:lnSpc>
              <a:buFont typeface="Wingdings" pitchFamily="2" charset="2"/>
              <a:buChar char="n"/>
            </a:pPr>
            <a:r>
              <a:rPr lang="en-US" altLang="zh-CN" sz="1600" smtClean="0">
                <a:solidFill>
                  <a:srgbClr val="4BACC6">
                    <a:lumMod val="75000"/>
                  </a:srgbClr>
                </a:solidFill>
                <a:latin typeface="微软雅黑" pitchFamily="34" charset="-122"/>
                <a:ea typeface="微软雅黑" pitchFamily="34" charset="-122"/>
              </a:rPr>
              <a:t>Datatype </a:t>
            </a:r>
            <a:r>
              <a:rPr lang="zh-CN" altLang="en-US" sz="1600" smtClean="0">
                <a:solidFill>
                  <a:srgbClr val="4BACC6">
                    <a:lumMod val="75000"/>
                  </a:srgbClr>
                </a:solidFill>
                <a:latin typeface="微软雅黑" pitchFamily="34" charset="-122"/>
                <a:ea typeface="微软雅黑" pitchFamily="34" charset="-122"/>
              </a:rPr>
              <a:t>给出数据类型</a:t>
            </a:r>
          </a:p>
          <a:p>
            <a:pPr marL="971550" lvl="0" indent="-285750" defTabSz="800100" latinLnBrk="0">
              <a:lnSpc>
                <a:spcPct val="150000"/>
              </a:lnSpc>
              <a:buFont typeface="Wingdings" pitchFamily="2" charset="2"/>
              <a:buChar char="n"/>
            </a:pPr>
            <a:r>
              <a:rPr lang="en-US" altLang="zh-CN" sz="1600" smtClean="0">
                <a:solidFill>
                  <a:srgbClr val="4BACC6">
                    <a:lumMod val="75000"/>
                  </a:srgbClr>
                </a:solidFill>
                <a:latin typeface="微软雅黑" pitchFamily="34" charset="-122"/>
                <a:ea typeface="微软雅黑" pitchFamily="34" charset="-122"/>
              </a:rPr>
              <a:t>Properties </a:t>
            </a:r>
            <a:r>
              <a:rPr lang="zh-CN" altLang="en-US" sz="1600" smtClean="0">
                <a:solidFill>
                  <a:srgbClr val="4BACC6">
                    <a:lumMod val="75000"/>
                  </a:srgbClr>
                </a:solidFill>
                <a:latin typeface="微软雅黑" pitchFamily="34" charset="-122"/>
                <a:ea typeface="微软雅黑" pitchFamily="34" charset="-122"/>
              </a:rPr>
              <a:t>说明该 </a:t>
            </a:r>
            <a:r>
              <a:rPr lang="en-US" altLang="zh-CN" sz="1600" smtClean="0">
                <a:solidFill>
                  <a:srgbClr val="4BACC6">
                    <a:lumMod val="75000"/>
                  </a:srgbClr>
                </a:solidFill>
                <a:latin typeface="微软雅黑" pitchFamily="34" charset="-122"/>
                <a:ea typeface="微软雅黑" pitchFamily="34" charset="-122"/>
              </a:rPr>
              <a:t>dataset </a:t>
            </a:r>
            <a:r>
              <a:rPr lang="zh-CN" altLang="en-US" sz="1600" smtClean="0">
                <a:solidFill>
                  <a:srgbClr val="4BACC6">
                    <a:lumMod val="75000"/>
                  </a:srgbClr>
                </a:solidFill>
                <a:latin typeface="微软雅黑" pitchFamily="34" charset="-122"/>
                <a:ea typeface="微软雅黑" pitchFamily="34" charset="-122"/>
              </a:rPr>
              <a:t>的分块储存以及压缩情况</a:t>
            </a:r>
            <a:endParaRPr lang="en-US" altLang="zh-CN" sz="1600" smtClean="0">
              <a:solidFill>
                <a:srgbClr val="4BACC6">
                  <a:lumMod val="75000"/>
                </a:srgbClr>
              </a:solidFill>
              <a:latin typeface="微软雅黑" pitchFamily="34" charset="-122"/>
              <a:ea typeface="微软雅黑" pitchFamily="34" charset="-122"/>
            </a:endParaRPr>
          </a:p>
          <a:p>
            <a:pPr marL="1250950" lvl="0" indent="-285750" latinLnBrk="0">
              <a:lnSpc>
                <a:spcPct val="150000"/>
              </a:lnSpc>
              <a:buFont typeface="Wingdings" pitchFamily="2" charset="2"/>
              <a:buChar char="Ø"/>
            </a:pPr>
            <a:r>
              <a:rPr lang="en-US" altLang="zh-CN" sz="1600" smtClean="0">
                <a:solidFill>
                  <a:srgbClr val="4BACC6">
                    <a:lumMod val="75000"/>
                  </a:srgbClr>
                </a:solidFill>
                <a:latin typeface="微软雅黑" pitchFamily="34" charset="-122"/>
                <a:ea typeface="微软雅黑" pitchFamily="34" charset="-122"/>
              </a:rPr>
              <a:t>Chunked</a:t>
            </a:r>
            <a:r>
              <a:rPr lang="zh-CN" altLang="en-US" sz="1600" smtClean="0">
                <a:solidFill>
                  <a:srgbClr val="4BACC6">
                    <a:lumMod val="75000"/>
                  </a:srgbClr>
                </a:solidFill>
                <a:latin typeface="微软雅黑" pitchFamily="34" charset="-122"/>
                <a:ea typeface="微软雅黑" pitchFamily="34" charset="-122"/>
              </a:rPr>
              <a:t>：提高子集访问效率</a:t>
            </a:r>
            <a:endParaRPr lang="en-US" altLang="zh-CN" sz="1600" smtClean="0">
              <a:solidFill>
                <a:srgbClr val="4BACC6">
                  <a:lumMod val="75000"/>
                </a:srgbClr>
              </a:solidFill>
              <a:latin typeface="微软雅黑" pitchFamily="34" charset="-122"/>
              <a:ea typeface="微软雅黑" pitchFamily="34" charset="-122"/>
            </a:endParaRPr>
          </a:p>
          <a:p>
            <a:pPr marL="1250950" lvl="0" indent="-285750" latinLnBrk="0">
              <a:lnSpc>
                <a:spcPct val="150000"/>
              </a:lnSpc>
              <a:buFont typeface="Wingdings" pitchFamily="2" charset="2"/>
              <a:buChar char="Ø"/>
            </a:pPr>
            <a:r>
              <a:rPr lang="en-US" altLang="zh-CN" sz="1600" smtClean="0">
                <a:solidFill>
                  <a:srgbClr val="4BACC6">
                    <a:lumMod val="75000"/>
                  </a:srgbClr>
                </a:solidFill>
                <a:latin typeface="微软雅黑" pitchFamily="34" charset="-122"/>
                <a:ea typeface="微软雅黑" pitchFamily="34" charset="-122"/>
              </a:rPr>
              <a:t>Chunked &amp; Compressed</a:t>
            </a:r>
            <a:r>
              <a:rPr lang="zh-CN" altLang="en-US" sz="1600" smtClean="0">
                <a:solidFill>
                  <a:srgbClr val="4BACC6">
                    <a:lumMod val="75000"/>
                  </a:srgbClr>
                </a:solidFill>
                <a:latin typeface="微软雅黑" pitchFamily="34" charset="-122"/>
                <a:ea typeface="微软雅黑" pitchFamily="34" charset="-122"/>
              </a:rPr>
              <a:t>：提高存储效率，传输速度</a:t>
            </a:r>
          </a:p>
          <a:p>
            <a:pPr marL="971550" lvl="0" indent="-285750" defTabSz="800100" latinLnBrk="0">
              <a:lnSpc>
                <a:spcPct val="150000"/>
              </a:lnSpc>
              <a:buFont typeface="Wingdings" pitchFamily="2" charset="2"/>
              <a:buChar char="n"/>
            </a:pPr>
            <a:r>
              <a:rPr lang="en-US" altLang="zh-CN" sz="1600" smtClean="0">
                <a:solidFill>
                  <a:srgbClr val="4BACC6">
                    <a:lumMod val="75000"/>
                  </a:srgbClr>
                </a:solidFill>
                <a:latin typeface="微软雅黑" pitchFamily="34" charset="-122"/>
                <a:ea typeface="微软雅黑" pitchFamily="34" charset="-122"/>
              </a:rPr>
              <a:t>Attributes </a:t>
            </a:r>
            <a:r>
              <a:rPr lang="zh-CN" altLang="en-US" sz="1600" smtClean="0">
                <a:solidFill>
                  <a:srgbClr val="4BACC6">
                    <a:lumMod val="75000"/>
                  </a:srgbClr>
                </a:solidFill>
                <a:latin typeface="微软雅黑" pitchFamily="34" charset="-122"/>
                <a:ea typeface="微软雅黑" pitchFamily="34" charset="-122"/>
              </a:rPr>
              <a:t>为该 </a:t>
            </a:r>
            <a:r>
              <a:rPr lang="en-US" altLang="zh-CN" sz="1600" smtClean="0">
                <a:solidFill>
                  <a:srgbClr val="4BACC6">
                    <a:lumMod val="75000"/>
                  </a:srgbClr>
                </a:solidFill>
                <a:latin typeface="微软雅黑" pitchFamily="34" charset="-122"/>
                <a:ea typeface="微软雅黑" pitchFamily="34" charset="-122"/>
              </a:rPr>
              <a:t>dataset </a:t>
            </a:r>
            <a:r>
              <a:rPr lang="zh-CN" altLang="en-US" sz="1600" smtClean="0">
                <a:solidFill>
                  <a:srgbClr val="4BACC6">
                    <a:lumMod val="75000"/>
                  </a:srgbClr>
                </a:solidFill>
                <a:latin typeface="微软雅黑" pitchFamily="34" charset="-122"/>
                <a:ea typeface="微软雅黑" pitchFamily="34" charset="-122"/>
              </a:rPr>
              <a:t>的其他自定义属性</a:t>
            </a:r>
            <a:endParaRPr lang="en-US" altLang="zh-CN"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2356530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2" dur="500"/>
                                        <p:tgtEl>
                                          <p:spTgt spid="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7" dur="500"/>
                                        <p:tgtEl>
                                          <p:spTgt spid="5">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5">
                                            <p:txEl>
                                              <p:pRg st="8" end="8"/>
                                            </p:txEl>
                                          </p:spTgt>
                                        </p:tgtEl>
                                        <p:attrNameLst>
                                          <p:attrName>style.visibility</p:attrName>
                                        </p:attrNameLst>
                                      </p:cBhvr>
                                      <p:to>
                                        <p:strVal val="visible"/>
                                      </p:to>
                                    </p:set>
                                    <p:animEffect transition="in" filter="randombar(horizontal)">
                                      <p:cBhvr>
                                        <p:cTn id="42" dur="500"/>
                                        <p:tgtEl>
                                          <p:spTgt spid="5">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5">
                                            <p:txEl>
                                              <p:pRg st="9" end="9"/>
                                            </p:txEl>
                                          </p:spTgt>
                                        </p:tgtEl>
                                        <p:attrNameLst>
                                          <p:attrName>style.visibility</p:attrName>
                                        </p:attrNameLst>
                                      </p:cBhvr>
                                      <p:to>
                                        <p:strVal val="visible"/>
                                      </p:to>
                                    </p:set>
                                    <p:animEffect transition="in" filter="randombar(horizontal)">
                                      <p:cBhvr>
                                        <p:cTn id="47" dur="500"/>
                                        <p:tgtEl>
                                          <p:spTgt spid="5">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nodeType="clickEffect">
                                  <p:stCondLst>
                                    <p:cond delay="0"/>
                                  </p:stCondLst>
                                  <p:childTnLst>
                                    <p:set>
                                      <p:cBhvr>
                                        <p:cTn id="51" dur="1" fill="hold">
                                          <p:stCondLst>
                                            <p:cond delay="0"/>
                                          </p:stCondLst>
                                        </p:cTn>
                                        <p:tgtEl>
                                          <p:spTgt spid="5">
                                            <p:txEl>
                                              <p:pRg st="10" end="10"/>
                                            </p:txEl>
                                          </p:spTgt>
                                        </p:tgtEl>
                                        <p:attrNameLst>
                                          <p:attrName>style.visibility</p:attrName>
                                        </p:attrNameLst>
                                      </p:cBhvr>
                                      <p:to>
                                        <p:strVal val="visible"/>
                                      </p:to>
                                    </p:set>
                                    <p:animEffect transition="in" filter="randombar(horizontal)">
                                      <p:cBhvr>
                                        <p:cTn id="52" dur="500"/>
                                        <p:tgtEl>
                                          <p:spTgt spid="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使</a:t>
            </a:r>
            <a:r>
              <a:rPr lang="zh-CN" altLang="en-US" b="1" smtClean="0">
                <a:solidFill>
                  <a:schemeClr val="accent5">
                    <a:lumMod val="50000"/>
                  </a:schemeClr>
                </a:solidFill>
                <a:latin typeface="微软雅黑" pitchFamily="34" charset="-122"/>
                <a:ea typeface="微软雅黑" pitchFamily="34" charset="-122"/>
              </a:rPr>
              <a:t>用</a:t>
            </a:r>
            <a:r>
              <a:rPr lang="en-US" altLang="zh-CN" b="1" smtClean="0">
                <a:solidFill>
                  <a:schemeClr val="accent5">
                    <a:lumMod val="50000"/>
                  </a:schemeClr>
                </a:solidFill>
                <a:latin typeface="微软雅黑" pitchFamily="34" charset="-122"/>
                <a:ea typeface="微软雅黑" pitchFamily="34" charset="-122"/>
              </a:rPr>
              <a:t>HDF5</a:t>
            </a:r>
            <a:r>
              <a:rPr lang="zh-CN" altLang="en-US" b="1" smtClean="0">
                <a:solidFill>
                  <a:schemeClr val="accent5">
                    <a:lumMod val="50000"/>
                  </a:schemeClr>
                </a:solidFill>
                <a:latin typeface="微软雅黑" pitchFamily="34" charset="-122"/>
                <a:ea typeface="微软雅黑" pitchFamily="34" charset="-122"/>
              </a:rPr>
              <a:t>储存数据</a:t>
            </a:r>
          </a:p>
        </p:txBody>
      </p:sp>
      <p:pic>
        <p:nvPicPr>
          <p:cNvPr id="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4512" y="1916832"/>
            <a:ext cx="5514975" cy="319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85950" y="2043113"/>
            <a:ext cx="5372100" cy="277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43100" y="2424113"/>
            <a:ext cx="5257800" cy="2009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28850" y="2009775"/>
            <a:ext cx="4686300" cy="2838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16788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6"/>
                                        </p:tgtEl>
                                        <p:attrNameLst>
                                          <p:attrName>ppt_w</p:attrName>
                                        </p:attrNameLst>
                                      </p:cBhvr>
                                      <p:tavLst>
                                        <p:tav tm="0">
                                          <p:val>
                                            <p:strVal val="ppt_w"/>
                                          </p:val>
                                        </p:tav>
                                        <p:tav tm="100000">
                                          <p:val>
                                            <p:fltVal val="0"/>
                                          </p:val>
                                        </p:tav>
                                      </p:tavLst>
                                    </p:anim>
                                    <p:anim calcmode="lin" valueType="num">
                                      <p:cBhvr>
                                        <p:cTn id="14" dur="500"/>
                                        <p:tgtEl>
                                          <p:spTgt spid="6"/>
                                        </p:tgtEl>
                                        <p:attrNameLst>
                                          <p:attrName>ppt_h</p:attrName>
                                        </p:attrNameLst>
                                      </p:cBhvr>
                                      <p:tavLst>
                                        <p:tav tm="0">
                                          <p:val>
                                            <p:strVal val="ppt_h"/>
                                          </p:val>
                                        </p:tav>
                                        <p:tav tm="100000">
                                          <p:val>
                                            <p:fltVal val="0"/>
                                          </p:val>
                                        </p:tav>
                                      </p:tavLst>
                                    </p:anim>
                                    <p:animEffect transition="out" filter="fade">
                                      <p:cBhvr>
                                        <p:cTn id="15" dur="500"/>
                                        <p:tgtEl>
                                          <p:spTgt spid="6"/>
                                        </p:tgtEl>
                                      </p:cBhvr>
                                    </p:animEffect>
                                    <p:set>
                                      <p:cBhvr>
                                        <p:cTn id="16" dur="1" fill="hold">
                                          <p:stCondLst>
                                            <p:cond delay="499"/>
                                          </p:stCondLst>
                                        </p:cTn>
                                        <p:tgtEl>
                                          <p:spTgt spid="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5122"/>
                                        </p:tgtEl>
                                        <p:attrNameLst>
                                          <p:attrName>style.visibility</p:attrName>
                                        </p:attrNameLst>
                                      </p:cBhvr>
                                      <p:to>
                                        <p:strVal val="visible"/>
                                      </p:to>
                                    </p:set>
                                    <p:anim calcmode="lin" valueType="num">
                                      <p:cBhvr>
                                        <p:cTn id="21" dur="500" fill="hold"/>
                                        <p:tgtEl>
                                          <p:spTgt spid="5122"/>
                                        </p:tgtEl>
                                        <p:attrNameLst>
                                          <p:attrName>ppt_w</p:attrName>
                                        </p:attrNameLst>
                                      </p:cBhvr>
                                      <p:tavLst>
                                        <p:tav tm="0">
                                          <p:val>
                                            <p:fltVal val="0"/>
                                          </p:val>
                                        </p:tav>
                                        <p:tav tm="100000">
                                          <p:val>
                                            <p:strVal val="#ppt_w"/>
                                          </p:val>
                                        </p:tav>
                                      </p:tavLst>
                                    </p:anim>
                                    <p:anim calcmode="lin" valueType="num">
                                      <p:cBhvr>
                                        <p:cTn id="22" dur="500" fill="hold"/>
                                        <p:tgtEl>
                                          <p:spTgt spid="5122"/>
                                        </p:tgtEl>
                                        <p:attrNameLst>
                                          <p:attrName>ppt_h</p:attrName>
                                        </p:attrNameLst>
                                      </p:cBhvr>
                                      <p:tavLst>
                                        <p:tav tm="0">
                                          <p:val>
                                            <p:fltVal val="0"/>
                                          </p:val>
                                        </p:tav>
                                        <p:tav tm="100000">
                                          <p:val>
                                            <p:strVal val="#ppt_h"/>
                                          </p:val>
                                        </p:tav>
                                      </p:tavLst>
                                    </p:anim>
                                    <p:animEffect transition="in" filter="fade">
                                      <p:cBhvr>
                                        <p:cTn id="23" dur="500"/>
                                        <p:tgtEl>
                                          <p:spTgt spid="5122"/>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xit" presetSubtype="32" fill="hold" nodeType="clickEffect">
                                  <p:stCondLst>
                                    <p:cond delay="0"/>
                                  </p:stCondLst>
                                  <p:childTnLst>
                                    <p:anim calcmode="lin" valueType="num">
                                      <p:cBhvr>
                                        <p:cTn id="27" dur="500"/>
                                        <p:tgtEl>
                                          <p:spTgt spid="5122"/>
                                        </p:tgtEl>
                                        <p:attrNameLst>
                                          <p:attrName>ppt_w</p:attrName>
                                        </p:attrNameLst>
                                      </p:cBhvr>
                                      <p:tavLst>
                                        <p:tav tm="0">
                                          <p:val>
                                            <p:strVal val="ppt_w"/>
                                          </p:val>
                                        </p:tav>
                                        <p:tav tm="100000">
                                          <p:val>
                                            <p:fltVal val="0"/>
                                          </p:val>
                                        </p:tav>
                                      </p:tavLst>
                                    </p:anim>
                                    <p:anim calcmode="lin" valueType="num">
                                      <p:cBhvr>
                                        <p:cTn id="28" dur="500"/>
                                        <p:tgtEl>
                                          <p:spTgt spid="5122"/>
                                        </p:tgtEl>
                                        <p:attrNameLst>
                                          <p:attrName>ppt_h</p:attrName>
                                        </p:attrNameLst>
                                      </p:cBhvr>
                                      <p:tavLst>
                                        <p:tav tm="0">
                                          <p:val>
                                            <p:strVal val="ppt_h"/>
                                          </p:val>
                                        </p:tav>
                                        <p:tav tm="100000">
                                          <p:val>
                                            <p:fltVal val="0"/>
                                          </p:val>
                                        </p:tav>
                                      </p:tavLst>
                                    </p:anim>
                                    <p:animEffect transition="out" filter="fade">
                                      <p:cBhvr>
                                        <p:cTn id="29" dur="500"/>
                                        <p:tgtEl>
                                          <p:spTgt spid="5122"/>
                                        </p:tgtEl>
                                      </p:cBhvr>
                                    </p:animEffect>
                                    <p:set>
                                      <p:cBhvr>
                                        <p:cTn id="30" dur="1" fill="hold">
                                          <p:stCondLst>
                                            <p:cond delay="499"/>
                                          </p:stCondLst>
                                        </p:cTn>
                                        <p:tgtEl>
                                          <p:spTgt spid="5122"/>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5123"/>
                                        </p:tgtEl>
                                        <p:attrNameLst>
                                          <p:attrName>style.visibility</p:attrName>
                                        </p:attrNameLst>
                                      </p:cBhvr>
                                      <p:to>
                                        <p:strVal val="visible"/>
                                      </p:to>
                                    </p:set>
                                    <p:anim calcmode="lin" valueType="num">
                                      <p:cBhvr>
                                        <p:cTn id="35" dur="500" fill="hold"/>
                                        <p:tgtEl>
                                          <p:spTgt spid="5123"/>
                                        </p:tgtEl>
                                        <p:attrNameLst>
                                          <p:attrName>ppt_w</p:attrName>
                                        </p:attrNameLst>
                                      </p:cBhvr>
                                      <p:tavLst>
                                        <p:tav tm="0">
                                          <p:val>
                                            <p:fltVal val="0"/>
                                          </p:val>
                                        </p:tav>
                                        <p:tav tm="100000">
                                          <p:val>
                                            <p:strVal val="#ppt_w"/>
                                          </p:val>
                                        </p:tav>
                                      </p:tavLst>
                                    </p:anim>
                                    <p:anim calcmode="lin" valueType="num">
                                      <p:cBhvr>
                                        <p:cTn id="36" dur="500" fill="hold"/>
                                        <p:tgtEl>
                                          <p:spTgt spid="5123"/>
                                        </p:tgtEl>
                                        <p:attrNameLst>
                                          <p:attrName>ppt_h</p:attrName>
                                        </p:attrNameLst>
                                      </p:cBhvr>
                                      <p:tavLst>
                                        <p:tav tm="0">
                                          <p:val>
                                            <p:fltVal val="0"/>
                                          </p:val>
                                        </p:tav>
                                        <p:tav tm="100000">
                                          <p:val>
                                            <p:strVal val="#ppt_h"/>
                                          </p:val>
                                        </p:tav>
                                      </p:tavLst>
                                    </p:anim>
                                    <p:animEffect transition="in" filter="fade">
                                      <p:cBhvr>
                                        <p:cTn id="37" dur="500"/>
                                        <p:tgtEl>
                                          <p:spTgt spid="5123"/>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xit" presetSubtype="32" fill="hold" nodeType="clickEffect">
                                  <p:stCondLst>
                                    <p:cond delay="0"/>
                                  </p:stCondLst>
                                  <p:childTnLst>
                                    <p:anim calcmode="lin" valueType="num">
                                      <p:cBhvr>
                                        <p:cTn id="41" dur="500"/>
                                        <p:tgtEl>
                                          <p:spTgt spid="5123"/>
                                        </p:tgtEl>
                                        <p:attrNameLst>
                                          <p:attrName>ppt_w</p:attrName>
                                        </p:attrNameLst>
                                      </p:cBhvr>
                                      <p:tavLst>
                                        <p:tav tm="0">
                                          <p:val>
                                            <p:strVal val="ppt_w"/>
                                          </p:val>
                                        </p:tav>
                                        <p:tav tm="100000">
                                          <p:val>
                                            <p:fltVal val="0"/>
                                          </p:val>
                                        </p:tav>
                                      </p:tavLst>
                                    </p:anim>
                                    <p:anim calcmode="lin" valueType="num">
                                      <p:cBhvr>
                                        <p:cTn id="42" dur="500"/>
                                        <p:tgtEl>
                                          <p:spTgt spid="5123"/>
                                        </p:tgtEl>
                                        <p:attrNameLst>
                                          <p:attrName>ppt_h</p:attrName>
                                        </p:attrNameLst>
                                      </p:cBhvr>
                                      <p:tavLst>
                                        <p:tav tm="0">
                                          <p:val>
                                            <p:strVal val="ppt_h"/>
                                          </p:val>
                                        </p:tav>
                                        <p:tav tm="100000">
                                          <p:val>
                                            <p:fltVal val="0"/>
                                          </p:val>
                                        </p:tav>
                                      </p:tavLst>
                                    </p:anim>
                                    <p:animEffect transition="out" filter="fade">
                                      <p:cBhvr>
                                        <p:cTn id="43" dur="500"/>
                                        <p:tgtEl>
                                          <p:spTgt spid="5123"/>
                                        </p:tgtEl>
                                      </p:cBhvr>
                                    </p:animEffect>
                                    <p:set>
                                      <p:cBhvr>
                                        <p:cTn id="44" dur="1" fill="hold">
                                          <p:stCondLst>
                                            <p:cond delay="499"/>
                                          </p:stCondLst>
                                        </p:cTn>
                                        <p:tgtEl>
                                          <p:spTgt spid="5123"/>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5124"/>
                                        </p:tgtEl>
                                        <p:attrNameLst>
                                          <p:attrName>style.visibility</p:attrName>
                                        </p:attrNameLst>
                                      </p:cBhvr>
                                      <p:to>
                                        <p:strVal val="visible"/>
                                      </p:to>
                                    </p:set>
                                    <p:anim calcmode="lin" valueType="num">
                                      <p:cBhvr>
                                        <p:cTn id="49" dur="500" fill="hold"/>
                                        <p:tgtEl>
                                          <p:spTgt spid="5124"/>
                                        </p:tgtEl>
                                        <p:attrNameLst>
                                          <p:attrName>ppt_w</p:attrName>
                                        </p:attrNameLst>
                                      </p:cBhvr>
                                      <p:tavLst>
                                        <p:tav tm="0">
                                          <p:val>
                                            <p:fltVal val="0"/>
                                          </p:val>
                                        </p:tav>
                                        <p:tav tm="100000">
                                          <p:val>
                                            <p:strVal val="#ppt_w"/>
                                          </p:val>
                                        </p:tav>
                                      </p:tavLst>
                                    </p:anim>
                                    <p:anim calcmode="lin" valueType="num">
                                      <p:cBhvr>
                                        <p:cTn id="50" dur="500" fill="hold"/>
                                        <p:tgtEl>
                                          <p:spTgt spid="5124"/>
                                        </p:tgtEl>
                                        <p:attrNameLst>
                                          <p:attrName>ppt_h</p:attrName>
                                        </p:attrNameLst>
                                      </p:cBhvr>
                                      <p:tavLst>
                                        <p:tav tm="0">
                                          <p:val>
                                            <p:fltVal val="0"/>
                                          </p:val>
                                        </p:tav>
                                        <p:tav tm="100000">
                                          <p:val>
                                            <p:strVal val="#ppt_h"/>
                                          </p:val>
                                        </p:tav>
                                      </p:tavLst>
                                    </p:anim>
                                    <p:animEffect transition="in" filter="fade">
                                      <p:cBhvr>
                                        <p:cTn id="51"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Vector\Desktop\Untitled Diagram.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2675" y="3068959"/>
            <a:ext cx="4438650" cy="22955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83568" y="908720"/>
            <a:ext cx="7776864" cy="646331"/>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HDF5</a:t>
            </a:r>
            <a:r>
              <a:rPr lang="zh-CN" altLang="en-US" b="1" smtClean="0">
                <a:solidFill>
                  <a:schemeClr val="accent5">
                    <a:lumMod val="50000"/>
                  </a:schemeClr>
                </a:solidFill>
                <a:latin typeface="微软雅黑" pitchFamily="34" charset="-122"/>
                <a:ea typeface="微软雅黑" pitchFamily="34" charset="-122"/>
              </a:rPr>
              <a:t>储存数据</a:t>
            </a:r>
            <a:endParaRPr lang="zh-CN" altLang="en-US" b="1">
              <a:solidFill>
                <a:schemeClr val="accent5">
                  <a:lumMod val="50000"/>
                </a:schemeClr>
              </a:solidFill>
              <a:latin typeface="微软雅黑" pitchFamily="34" charset="-122"/>
              <a:ea typeface="微软雅黑" pitchFamily="34" charset="-122"/>
            </a:endParaRPr>
          </a:p>
        </p:txBody>
      </p:sp>
      <p:pic>
        <p:nvPicPr>
          <p:cNvPr id="4103"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13409" y="1772816"/>
            <a:ext cx="5117182" cy="4481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5"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71040" y="1565423"/>
            <a:ext cx="5001921" cy="4813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4"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19413" y="2184053"/>
            <a:ext cx="3305175" cy="3752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438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Effect transition="in" filter="fade">
                                      <p:cBhvr>
                                        <p:cTn id="9" dur="500"/>
                                        <p:tgtEl>
                                          <p:spTgt spid="102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1026"/>
                                        </p:tgtEl>
                                        <p:attrNameLst>
                                          <p:attrName>ppt_w</p:attrName>
                                        </p:attrNameLst>
                                      </p:cBhvr>
                                      <p:tavLst>
                                        <p:tav tm="0">
                                          <p:val>
                                            <p:strVal val="ppt_w"/>
                                          </p:val>
                                        </p:tav>
                                        <p:tav tm="100000">
                                          <p:val>
                                            <p:fltVal val="0"/>
                                          </p:val>
                                        </p:tav>
                                      </p:tavLst>
                                    </p:anim>
                                    <p:anim calcmode="lin" valueType="num">
                                      <p:cBhvr>
                                        <p:cTn id="14" dur="500"/>
                                        <p:tgtEl>
                                          <p:spTgt spid="1026"/>
                                        </p:tgtEl>
                                        <p:attrNameLst>
                                          <p:attrName>ppt_h</p:attrName>
                                        </p:attrNameLst>
                                      </p:cBhvr>
                                      <p:tavLst>
                                        <p:tav tm="0">
                                          <p:val>
                                            <p:strVal val="ppt_h"/>
                                          </p:val>
                                        </p:tav>
                                        <p:tav tm="100000">
                                          <p:val>
                                            <p:fltVal val="0"/>
                                          </p:val>
                                        </p:tav>
                                      </p:tavLst>
                                    </p:anim>
                                    <p:animEffect transition="out" filter="fade">
                                      <p:cBhvr>
                                        <p:cTn id="15" dur="500"/>
                                        <p:tgtEl>
                                          <p:spTgt spid="1026"/>
                                        </p:tgtEl>
                                      </p:cBhvr>
                                    </p:animEffect>
                                    <p:set>
                                      <p:cBhvr>
                                        <p:cTn id="16" dur="1" fill="hold">
                                          <p:stCondLst>
                                            <p:cond delay="499"/>
                                          </p:stCondLst>
                                        </p:cTn>
                                        <p:tgtEl>
                                          <p:spTgt spid="102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4103"/>
                                        </p:tgtEl>
                                        <p:attrNameLst>
                                          <p:attrName>style.visibility</p:attrName>
                                        </p:attrNameLst>
                                      </p:cBhvr>
                                      <p:to>
                                        <p:strVal val="visible"/>
                                      </p:to>
                                    </p:set>
                                    <p:anim calcmode="lin" valueType="num">
                                      <p:cBhvr>
                                        <p:cTn id="21" dur="500" fill="hold"/>
                                        <p:tgtEl>
                                          <p:spTgt spid="4103"/>
                                        </p:tgtEl>
                                        <p:attrNameLst>
                                          <p:attrName>ppt_w</p:attrName>
                                        </p:attrNameLst>
                                      </p:cBhvr>
                                      <p:tavLst>
                                        <p:tav tm="0">
                                          <p:val>
                                            <p:fltVal val="0"/>
                                          </p:val>
                                        </p:tav>
                                        <p:tav tm="100000">
                                          <p:val>
                                            <p:strVal val="#ppt_w"/>
                                          </p:val>
                                        </p:tav>
                                      </p:tavLst>
                                    </p:anim>
                                    <p:anim calcmode="lin" valueType="num">
                                      <p:cBhvr>
                                        <p:cTn id="22" dur="500" fill="hold"/>
                                        <p:tgtEl>
                                          <p:spTgt spid="4103"/>
                                        </p:tgtEl>
                                        <p:attrNameLst>
                                          <p:attrName>ppt_h</p:attrName>
                                        </p:attrNameLst>
                                      </p:cBhvr>
                                      <p:tavLst>
                                        <p:tav tm="0">
                                          <p:val>
                                            <p:fltVal val="0"/>
                                          </p:val>
                                        </p:tav>
                                        <p:tav tm="100000">
                                          <p:val>
                                            <p:strVal val="#ppt_h"/>
                                          </p:val>
                                        </p:tav>
                                      </p:tavLst>
                                    </p:anim>
                                    <p:animEffect transition="in" filter="fade">
                                      <p:cBhvr>
                                        <p:cTn id="23" dur="500"/>
                                        <p:tgtEl>
                                          <p:spTgt spid="410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xit" presetSubtype="32" fill="hold" nodeType="clickEffect">
                                  <p:stCondLst>
                                    <p:cond delay="0"/>
                                  </p:stCondLst>
                                  <p:childTnLst>
                                    <p:anim calcmode="lin" valueType="num">
                                      <p:cBhvr>
                                        <p:cTn id="27" dur="500"/>
                                        <p:tgtEl>
                                          <p:spTgt spid="4103"/>
                                        </p:tgtEl>
                                        <p:attrNameLst>
                                          <p:attrName>ppt_w</p:attrName>
                                        </p:attrNameLst>
                                      </p:cBhvr>
                                      <p:tavLst>
                                        <p:tav tm="0">
                                          <p:val>
                                            <p:strVal val="ppt_w"/>
                                          </p:val>
                                        </p:tav>
                                        <p:tav tm="100000">
                                          <p:val>
                                            <p:fltVal val="0"/>
                                          </p:val>
                                        </p:tav>
                                      </p:tavLst>
                                    </p:anim>
                                    <p:anim calcmode="lin" valueType="num">
                                      <p:cBhvr>
                                        <p:cTn id="28" dur="500"/>
                                        <p:tgtEl>
                                          <p:spTgt spid="4103"/>
                                        </p:tgtEl>
                                        <p:attrNameLst>
                                          <p:attrName>ppt_h</p:attrName>
                                        </p:attrNameLst>
                                      </p:cBhvr>
                                      <p:tavLst>
                                        <p:tav tm="0">
                                          <p:val>
                                            <p:strVal val="ppt_h"/>
                                          </p:val>
                                        </p:tav>
                                        <p:tav tm="100000">
                                          <p:val>
                                            <p:fltVal val="0"/>
                                          </p:val>
                                        </p:tav>
                                      </p:tavLst>
                                    </p:anim>
                                    <p:animEffect transition="out" filter="fade">
                                      <p:cBhvr>
                                        <p:cTn id="29" dur="500"/>
                                        <p:tgtEl>
                                          <p:spTgt spid="4103"/>
                                        </p:tgtEl>
                                      </p:cBhvr>
                                    </p:animEffect>
                                    <p:set>
                                      <p:cBhvr>
                                        <p:cTn id="30" dur="1" fill="hold">
                                          <p:stCondLst>
                                            <p:cond delay="499"/>
                                          </p:stCondLst>
                                        </p:cTn>
                                        <p:tgtEl>
                                          <p:spTgt spid="410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4105"/>
                                        </p:tgtEl>
                                        <p:attrNameLst>
                                          <p:attrName>style.visibility</p:attrName>
                                        </p:attrNameLst>
                                      </p:cBhvr>
                                      <p:to>
                                        <p:strVal val="visible"/>
                                      </p:to>
                                    </p:set>
                                    <p:anim calcmode="lin" valueType="num">
                                      <p:cBhvr>
                                        <p:cTn id="35" dur="500" fill="hold"/>
                                        <p:tgtEl>
                                          <p:spTgt spid="4105"/>
                                        </p:tgtEl>
                                        <p:attrNameLst>
                                          <p:attrName>ppt_w</p:attrName>
                                        </p:attrNameLst>
                                      </p:cBhvr>
                                      <p:tavLst>
                                        <p:tav tm="0">
                                          <p:val>
                                            <p:fltVal val="0"/>
                                          </p:val>
                                        </p:tav>
                                        <p:tav tm="100000">
                                          <p:val>
                                            <p:strVal val="#ppt_w"/>
                                          </p:val>
                                        </p:tav>
                                      </p:tavLst>
                                    </p:anim>
                                    <p:anim calcmode="lin" valueType="num">
                                      <p:cBhvr>
                                        <p:cTn id="36" dur="500" fill="hold"/>
                                        <p:tgtEl>
                                          <p:spTgt spid="4105"/>
                                        </p:tgtEl>
                                        <p:attrNameLst>
                                          <p:attrName>ppt_h</p:attrName>
                                        </p:attrNameLst>
                                      </p:cBhvr>
                                      <p:tavLst>
                                        <p:tav tm="0">
                                          <p:val>
                                            <p:fltVal val="0"/>
                                          </p:val>
                                        </p:tav>
                                        <p:tav tm="100000">
                                          <p:val>
                                            <p:strVal val="#ppt_h"/>
                                          </p:val>
                                        </p:tav>
                                      </p:tavLst>
                                    </p:anim>
                                    <p:animEffect transition="in" filter="fade">
                                      <p:cBhvr>
                                        <p:cTn id="37" dur="500"/>
                                        <p:tgtEl>
                                          <p:spTgt spid="4105"/>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xit" presetSubtype="32" fill="hold" nodeType="clickEffect">
                                  <p:stCondLst>
                                    <p:cond delay="0"/>
                                  </p:stCondLst>
                                  <p:childTnLst>
                                    <p:anim calcmode="lin" valueType="num">
                                      <p:cBhvr>
                                        <p:cTn id="41" dur="500"/>
                                        <p:tgtEl>
                                          <p:spTgt spid="4105"/>
                                        </p:tgtEl>
                                        <p:attrNameLst>
                                          <p:attrName>ppt_w</p:attrName>
                                        </p:attrNameLst>
                                      </p:cBhvr>
                                      <p:tavLst>
                                        <p:tav tm="0">
                                          <p:val>
                                            <p:strVal val="ppt_w"/>
                                          </p:val>
                                        </p:tav>
                                        <p:tav tm="100000">
                                          <p:val>
                                            <p:fltVal val="0"/>
                                          </p:val>
                                        </p:tav>
                                      </p:tavLst>
                                    </p:anim>
                                    <p:anim calcmode="lin" valueType="num">
                                      <p:cBhvr>
                                        <p:cTn id="42" dur="500"/>
                                        <p:tgtEl>
                                          <p:spTgt spid="4105"/>
                                        </p:tgtEl>
                                        <p:attrNameLst>
                                          <p:attrName>ppt_h</p:attrName>
                                        </p:attrNameLst>
                                      </p:cBhvr>
                                      <p:tavLst>
                                        <p:tav tm="0">
                                          <p:val>
                                            <p:strVal val="ppt_h"/>
                                          </p:val>
                                        </p:tav>
                                        <p:tav tm="100000">
                                          <p:val>
                                            <p:fltVal val="0"/>
                                          </p:val>
                                        </p:tav>
                                      </p:tavLst>
                                    </p:anim>
                                    <p:animEffect transition="out" filter="fade">
                                      <p:cBhvr>
                                        <p:cTn id="43" dur="500"/>
                                        <p:tgtEl>
                                          <p:spTgt spid="4105"/>
                                        </p:tgtEl>
                                      </p:cBhvr>
                                    </p:animEffect>
                                    <p:set>
                                      <p:cBhvr>
                                        <p:cTn id="44" dur="1" fill="hold">
                                          <p:stCondLst>
                                            <p:cond delay="499"/>
                                          </p:stCondLst>
                                        </p:cTn>
                                        <p:tgtEl>
                                          <p:spTgt spid="4105"/>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4104"/>
                                        </p:tgtEl>
                                        <p:attrNameLst>
                                          <p:attrName>style.visibility</p:attrName>
                                        </p:attrNameLst>
                                      </p:cBhvr>
                                      <p:to>
                                        <p:strVal val="visible"/>
                                      </p:to>
                                    </p:set>
                                    <p:anim calcmode="lin" valueType="num">
                                      <p:cBhvr>
                                        <p:cTn id="49" dur="500" fill="hold"/>
                                        <p:tgtEl>
                                          <p:spTgt spid="4104"/>
                                        </p:tgtEl>
                                        <p:attrNameLst>
                                          <p:attrName>ppt_w</p:attrName>
                                        </p:attrNameLst>
                                      </p:cBhvr>
                                      <p:tavLst>
                                        <p:tav tm="0">
                                          <p:val>
                                            <p:fltVal val="0"/>
                                          </p:val>
                                        </p:tav>
                                        <p:tav tm="100000">
                                          <p:val>
                                            <p:strVal val="#ppt_w"/>
                                          </p:val>
                                        </p:tav>
                                      </p:tavLst>
                                    </p:anim>
                                    <p:anim calcmode="lin" valueType="num">
                                      <p:cBhvr>
                                        <p:cTn id="50" dur="500" fill="hold"/>
                                        <p:tgtEl>
                                          <p:spTgt spid="4104"/>
                                        </p:tgtEl>
                                        <p:attrNameLst>
                                          <p:attrName>ppt_h</p:attrName>
                                        </p:attrNameLst>
                                      </p:cBhvr>
                                      <p:tavLst>
                                        <p:tav tm="0">
                                          <p:val>
                                            <p:fltVal val="0"/>
                                          </p:val>
                                        </p:tav>
                                        <p:tav tm="100000">
                                          <p:val>
                                            <p:strVal val="#ppt_h"/>
                                          </p:val>
                                        </p:tav>
                                      </p:tavLst>
                                    </p:anim>
                                    <p:animEffect transition="in" filter="fade">
                                      <p:cBhvr>
                                        <p:cTn id="51" dur="500"/>
                                        <p:tgtEl>
                                          <p:spTgt spid="4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8090" y="1888987"/>
            <a:ext cx="5047821" cy="3080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7917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p:cTn id="7" dur="500" fill="hold"/>
                                        <p:tgtEl>
                                          <p:spTgt spid="5122"/>
                                        </p:tgtEl>
                                        <p:attrNameLst>
                                          <p:attrName>ppt_w</p:attrName>
                                        </p:attrNameLst>
                                      </p:cBhvr>
                                      <p:tavLst>
                                        <p:tav tm="0">
                                          <p:val>
                                            <p:fltVal val="0"/>
                                          </p:val>
                                        </p:tav>
                                        <p:tav tm="100000">
                                          <p:val>
                                            <p:strVal val="#ppt_w"/>
                                          </p:val>
                                        </p:tav>
                                      </p:tavLst>
                                    </p:anim>
                                    <p:anim calcmode="lin" valueType="num">
                                      <p:cBhvr>
                                        <p:cTn id="8" dur="500" fill="hold"/>
                                        <p:tgtEl>
                                          <p:spTgt spid="5122"/>
                                        </p:tgtEl>
                                        <p:attrNameLst>
                                          <p:attrName>ppt_h</p:attrName>
                                        </p:attrNameLst>
                                      </p:cBhvr>
                                      <p:tavLst>
                                        <p:tav tm="0">
                                          <p:val>
                                            <p:fltVal val="0"/>
                                          </p:val>
                                        </p:tav>
                                        <p:tav tm="100000">
                                          <p:val>
                                            <p:strVal val="#ppt_h"/>
                                          </p:val>
                                        </p:tav>
                                      </p:tavLst>
                                    </p:anim>
                                    <p:animEffect transition="in" filter="fade">
                                      <p:cBhvr>
                                        <p:cTn id="9"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PyTables</a:t>
            </a:r>
            <a:r>
              <a:rPr lang="zh-CN" altLang="en-US" b="1">
                <a:solidFill>
                  <a:schemeClr val="accent5">
                    <a:lumMod val="50000"/>
                  </a:schemeClr>
                </a:solidFill>
                <a:latin typeface="微软雅黑" pitchFamily="34" charset="-122"/>
                <a:ea typeface="微软雅黑" pitchFamily="34" charset="-122"/>
              </a:rPr>
              <a:t>存储数据</a:t>
            </a:r>
          </a:p>
          <a:p>
            <a:pPr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PyTables</a:t>
            </a:r>
            <a:r>
              <a:rPr lang="zh-CN" altLang="en-US" sz="1600" smtClean="0">
                <a:solidFill>
                  <a:srgbClr val="4BACC6">
                    <a:lumMod val="75000"/>
                  </a:srgbClr>
                </a:solidFill>
                <a:latin typeface="微软雅黑" pitchFamily="34" charset="-122"/>
                <a:ea typeface="微软雅黑" pitchFamily="34" charset="-122"/>
              </a:rPr>
              <a:t>结构文件作为</a:t>
            </a:r>
            <a:r>
              <a:rPr lang="en-US" altLang="zh-CN" sz="1600" smtClean="0">
                <a:solidFill>
                  <a:srgbClr val="4BACC6">
                    <a:lumMod val="75000"/>
                  </a:srgbClr>
                </a:solidFill>
                <a:latin typeface="微软雅黑" pitchFamily="34" charset="-122"/>
                <a:ea typeface="微软雅黑" pitchFamily="34" charset="-122"/>
              </a:rPr>
              <a:t>HDF5</a:t>
            </a:r>
            <a:r>
              <a:rPr lang="zh-CN" altLang="en-US" sz="1600">
                <a:solidFill>
                  <a:srgbClr val="4BACC6">
                    <a:lumMod val="75000"/>
                  </a:srgbClr>
                </a:solidFill>
                <a:latin typeface="微软雅黑" pitchFamily="34" charset="-122"/>
                <a:ea typeface="微软雅黑" pitchFamily="34" charset="-122"/>
              </a:rPr>
              <a:t>文件</a:t>
            </a:r>
            <a:r>
              <a:rPr lang="zh-CN" altLang="en-US" sz="1600" smtClean="0">
                <a:solidFill>
                  <a:srgbClr val="4BACC6">
                    <a:lumMod val="75000"/>
                  </a:srgbClr>
                </a:solidFill>
                <a:latin typeface="微软雅黑" pitchFamily="34" charset="-122"/>
                <a:ea typeface="微软雅黑" pitchFamily="34" charset="-122"/>
              </a:rPr>
              <a:t>的衍生版，它向</a:t>
            </a:r>
            <a:r>
              <a:rPr lang="en-US" altLang="zh-CN" sz="1600" smtClean="0">
                <a:solidFill>
                  <a:srgbClr val="4BACC6">
                    <a:lumMod val="75000"/>
                  </a:srgbClr>
                </a:solidFill>
                <a:latin typeface="微软雅黑" pitchFamily="34" charset="-122"/>
                <a:ea typeface="微软雅黑" pitchFamily="34" charset="-122"/>
              </a:rPr>
              <a:t>HDF</a:t>
            </a:r>
            <a:r>
              <a:rPr lang="zh-CN" altLang="en-US" sz="1600">
                <a:solidFill>
                  <a:srgbClr val="4BACC6">
                    <a:lumMod val="75000"/>
                  </a:srgbClr>
                </a:solidFill>
                <a:latin typeface="微软雅黑" pitchFamily="34" charset="-122"/>
                <a:ea typeface="微软雅黑" pitchFamily="34" charset="-122"/>
              </a:rPr>
              <a:t>文件中每个条目的属性添加了一些额外的</a:t>
            </a:r>
            <a:r>
              <a:rPr lang="zh-CN" altLang="en-US" sz="1600" smtClean="0">
                <a:solidFill>
                  <a:srgbClr val="4BACC6">
                    <a:lumMod val="75000"/>
                  </a:srgbClr>
                </a:solidFill>
                <a:latin typeface="微软雅黑" pitchFamily="34" charset="-122"/>
                <a:ea typeface="微软雅黑" pitchFamily="34" charset="-122"/>
              </a:rPr>
              <a:t>元数据。同时</a:t>
            </a:r>
            <a:r>
              <a:rPr lang="zh-CN" altLang="en-US" sz="1600">
                <a:solidFill>
                  <a:srgbClr val="4BACC6">
                    <a:lumMod val="75000"/>
                  </a:srgbClr>
                </a:solidFill>
                <a:latin typeface="微软雅黑" pitchFamily="34" charset="-122"/>
                <a:ea typeface="微软雅黑" pitchFamily="34" charset="-122"/>
              </a:rPr>
              <a:t>操作</a:t>
            </a:r>
            <a:r>
              <a:rPr lang="en-US" altLang="zh-CN" sz="1600" smtClean="0">
                <a:solidFill>
                  <a:srgbClr val="4BACC6">
                    <a:lumMod val="75000"/>
                  </a:srgbClr>
                </a:solidFill>
                <a:latin typeface="微软雅黑" pitchFamily="34" charset="-122"/>
                <a:ea typeface="微软雅黑" pitchFamily="34" charset="-122"/>
              </a:rPr>
              <a:t>PyTables</a:t>
            </a:r>
            <a:r>
              <a:rPr lang="zh-CN" altLang="en-US" sz="1600" smtClean="0">
                <a:solidFill>
                  <a:srgbClr val="4BACC6">
                    <a:lumMod val="75000"/>
                  </a:srgbClr>
                </a:solidFill>
                <a:latin typeface="微软雅黑" pitchFamily="34" charset="-122"/>
                <a:ea typeface="微软雅黑" pitchFamily="34" charset="-122"/>
              </a:rPr>
              <a:t>文件的第三方库</a:t>
            </a:r>
            <a:r>
              <a:rPr lang="en-US" altLang="zh-CN" sz="1600" smtClean="0">
                <a:solidFill>
                  <a:srgbClr val="4BACC6">
                    <a:lumMod val="75000"/>
                  </a:srgbClr>
                </a:solidFill>
                <a:latin typeface="微软雅黑" pitchFamily="34" charset="-122"/>
                <a:ea typeface="微软雅黑" pitchFamily="34" charset="-122"/>
              </a:rPr>
              <a:t>tables</a:t>
            </a:r>
            <a:r>
              <a:rPr lang="zh-CN" altLang="en-US" sz="1600" smtClean="0">
                <a:solidFill>
                  <a:srgbClr val="4BACC6">
                    <a:lumMod val="75000"/>
                  </a:srgbClr>
                </a:solidFill>
                <a:latin typeface="微软雅黑" pitchFamily="34" charset="-122"/>
                <a:ea typeface="微软雅黑" pitchFamily="34" charset="-122"/>
              </a:rPr>
              <a:t>提供了一些强大的查询统计功能。</a:t>
            </a:r>
            <a:endParaRPr lang="en-US" altLang="zh-CN" sz="1600" smtClean="0">
              <a:solidFill>
                <a:srgbClr val="4BACC6">
                  <a:lumMod val="75000"/>
                </a:srgbClr>
              </a:solidFill>
              <a:latin typeface="微软雅黑" pitchFamily="34" charset="-122"/>
              <a:ea typeface="微软雅黑" pitchFamily="34" charset="-122"/>
            </a:endParaRPr>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8825" y="2780928"/>
            <a:ext cx="5086350" cy="3495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95587" y="3705796"/>
            <a:ext cx="3552825" cy="542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0129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147"/>
                                        </p:tgtEl>
                                        <p:attrNameLst>
                                          <p:attrName>style.visibility</p:attrName>
                                        </p:attrNameLst>
                                      </p:cBhvr>
                                      <p:to>
                                        <p:strVal val="visible"/>
                                      </p:to>
                                    </p:set>
                                    <p:anim calcmode="lin" valueType="num">
                                      <p:cBhvr>
                                        <p:cTn id="12" dur="500" fill="hold"/>
                                        <p:tgtEl>
                                          <p:spTgt spid="6147"/>
                                        </p:tgtEl>
                                        <p:attrNameLst>
                                          <p:attrName>ppt_w</p:attrName>
                                        </p:attrNameLst>
                                      </p:cBhvr>
                                      <p:tavLst>
                                        <p:tav tm="0">
                                          <p:val>
                                            <p:fltVal val="0"/>
                                          </p:val>
                                        </p:tav>
                                        <p:tav tm="100000">
                                          <p:val>
                                            <p:strVal val="#ppt_w"/>
                                          </p:val>
                                        </p:tav>
                                      </p:tavLst>
                                    </p:anim>
                                    <p:anim calcmode="lin" valueType="num">
                                      <p:cBhvr>
                                        <p:cTn id="13" dur="500" fill="hold"/>
                                        <p:tgtEl>
                                          <p:spTgt spid="6147"/>
                                        </p:tgtEl>
                                        <p:attrNameLst>
                                          <p:attrName>ppt_h</p:attrName>
                                        </p:attrNameLst>
                                      </p:cBhvr>
                                      <p:tavLst>
                                        <p:tav tm="0">
                                          <p:val>
                                            <p:fltVal val="0"/>
                                          </p:val>
                                        </p:tav>
                                        <p:tav tm="100000">
                                          <p:val>
                                            <p:strVal val="#ppt_h"/>
                                          </p:val>
                                        </p:tav>
                                      </p:tavLst>
                                    </p:anim>
                                    <p:animEffect transition="in" filter="fade">
                                      <p:cBhvr>
                                        <p:cTn id="14" dur="500"/>
                                        <p:tgtEl>
                                          <p:spTgt spid="6147"/>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6147"/>
                                        </p:tgtEl>
                                        <p:attrNameLst>
                                          <p:attrName>ppt_w</p:attrName>
                                        </p:attrNameLst>
                                      </p:cBhvr>
                                      <p:tavLst>
                                        <p:tav tm="0">
                                          <p:val>
                                            <p:strVal val="ppt_w"/>
                                          </p:val>
                                        </p:tav>
                                        <p:tav tm="100000">
                                          <p:val>
                                            <p:fltVal val="0"/>
                                          </p:val>
                                        </p:tav>
                                      </p:tavLst>
                                    </p:anim>
                                    <p:anim calcmode="lin" valueType="num">
                                      <p:cBhvr>
                                        <p:cTn id="19" dur="500"/>
                                        <p:tgtEl>
                                          <p:spTgt spid="6147"/>
                                        </p:tgtEl>
                                        <p:attrNameLst>
                                          <p:attrName>ppt_h</p:attrName>
                                        </p:attrNameLst>
                                      </p:cBhvr>
                                      <p:tavLst>
                                        <p:tav tm="0">
                                          <p:val>
                                            <p:strVal val="ppt_h"/>
                                          </p:val>
                                        </p:tav>
                                        <p:tav tm="100000">
                                          <p:val>
                                            <p:fltVal val="0"/>
                                          </p:val>
                                        </p:tav>
                                      </p:tavLst>
                                    </p:anim>
                                    <p:animEffect transition="out" filter="fade">
                                      <p:cBhvr>
                                        <p:cTn id="20" dur="500"/>
                                        <p:tgtEl>
                                          <p:spTgt spid="6147"/>
                                        </p:tgtEl>
                                      </p:cBhvr>
                                    </p:animEffect>
                                    <p:set>
                                      <p:cBhvr>
                                        <p:cTn id="21" dur="1" fill="hold">
                                          <p:stCondLst>
                                            <p:cond delay="499"/>
                                          </p:stCondLst>
                                        </p:cTn>
                                        <p:tgtEl>
                                          <p:spTgt spid="6147"/>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6148"/>
                                        </p:tgtEl>
                                        <p:attrNameLst>
                                          <p:attrName>style.visibility</p:attrName>
                                        </p:attrNameLst>
                                      </p:cBhvr>
                                      <p:to>
                                        <p:strVal val="visible"/>
                                      </p:to>
                                    </p:set>
                                    <p:anim calcmode="lin" valueType="num">
                                      <p:cBhvr>
                                        <p:cTn id="26" dur="500" fill="hold"/>
                                        <p:tgtEl>
                                          <p:spTgt spid="6148"/>
                                        </p:tgtEl>
                                        <p:attrNameLst>
                                          <p:attrName>ppt_w</p:attrName>
                                        </p:attrNameLst>
                                      </p:cBhvr>
                                      <p:tavLst>
                                        <p:tav tm="0">
                                          <p:val>
                                            <p:fltVal val="0"/>
                                          </p:val>
                                        </p:tav>
                                        <p:tav tm="100000">
                                          <p:val>
                                            <p:strVal val="#ppt_w"/>
                                          </p:val>
                                        </p:tav>
                                      </p:tavLst>
                                    </p:anim>
                                    <p:anim calcmode="lin" valueType="num">
                                      <p:cBhvr>
                                        <p:cTn id="27" dur="500" fill="hold"/>
                                        <p:tgtEl>
                                          <p:spTgt spid="6148"/>
                                        </p:tgtEl>
                                        <p:attrNameLst>
                                          <p:attrName>ppt_h</p:attrName>
                                        </p:attrNameLst>
                                      </p:cBhvr>
                                      <p:tavLst>
                                        <p:tav tm="0">
                                          <p:val>
                                            <p:fltVal val="0"/>
                                          </p:val>
                                        </p:tav>
                                        <p:tav tm="100000">
                                          <p:val>
                                            <p:strVal val="#ppt_h"/>
                                          </p:val>
                                        </p:tav>
                                      </p:tavLst>
                                    </p:anim>
                                    <p:animEffect transition="in" filter="fade">
                                      <p:cBhvr>
                                        <p:cTn id="28" dur="500"/>
                                        <p:tgtEl>
                                          <p:spTgt spid="6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latinLnBrk="0">
              <a:lnSpc>
                <a:spcPct val="200000"/>
              </a:lnSpc>
            </a:pPr>
            <a:r>
              <a:rPr lang="zh-CN" altLang="en-US" b="1">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PyTables</a:t>
            </a:r>
            <a:r>
              <a:rPr lang="zh-CN" altLang="en-US" b="1">
                <a:solidFill>
                  <a:schemeClr val="accent5">
                    <a:lumMod val="50000"/>
                  </a:schemeClr>
                </a:solidFill>
                <a:latin typeface="微软雅黑" pitchFamily="34" charset="-122"/>
                <a:ea typeface="微软雅黑" pitchFamily="34" charset="-122"/>
              </a:rPr>
              <a:t>存储数据</a:t>
            </a: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此外，</a:t>
            </a:r>
            <a:r>
              <a:rPr lang="en-US" altLang="zh-CN" sz="1600" smtClean="0">
                <a:solidFill>
                  <a:srgbClr val="4BACC6">
                    <a:lumMod val="75000"/>
                  </a:srgbClr>
                </a:solidFill>
                <a:latin typeface="微软雅黑" pitchFamily="34" charset="-122"/>
                <a:ea typeface="微软雅黑" pitchFamily="34" charset="-122"/>
              </a:rPr>
              <a:t>Pandas</a:t>
            </a:r>
            <a:r>
              <a:rPr lang="zh-CN" altLang="en-US" sz="1600" smtClean="0">
                <a:solidFill>
                  <a:srgbClr val="4BACC6">
                    <a:lumMod val="75000"/>
                  </a:srgbClr>
                </a:solidFill>
                <a:latin typeface="微软雅黑" pitchFamily="34" charset="-122"/>
                <a:ea typeface="微软雅黑" pitchFamily="34" charset="-122"/>
              </a:rPr>
              <a:t>也提供了操作</a:t>
            </a:r>
            <a:r>
              <a:rPr lang="en-US" altLang="zh-CN" sz="1600" smtClean="0">
                <a:solidFill>
                  <a:srgbClr val="4BACC6">
                    <a:lumMod val="75000"/>
                  </a:srgbClr>
                </a:solidFill>
                <a:latin typeface="微软雅黑" pitchFamily="34" charset="-122"/>
                <a:ea typeface="微软雅黑" pitchFamily="34" charset="-122"/>
              </a:rPr>
              <a:t>PyTables</a:t>
            </a:r>
            <a:r>
              <a:rPr lang="zh-CN" altLang="en-US" sz="1600" smtClean="0">
                <a:solidFill>
                  <a:srgbClr val="4BACC6">
                    <a:lumMod val="75000"/>
                  </a:srgbClr>
                </a:solidFill>
                <a:latin typeface="微软雅黑" pitchFamily="34" charset="-122"/>
                <a:ea typeface="微软雅黑" pitchFamily="34" charset="-122"/>
              </a:rPr>
              <a:t>结构文件数据的方法。</a:t>
            </a:r>
            <a:endParaRPr lang="en-US" altLang="zh-CN" sz="1600" smtClean="0">
              <a:solidFill>
                <a:srgbClr val="4BACC6">
                  <a:lumMod val="75000"/>
                </a:srgbClr>
              </a:solidFill>
              <a:latin typeface="微软雅黑" pitchFamily="34" charset="-122"/>
              <a:ea typeface="微软雅黑" pitchFamily="34" charset="-122"/>
            </a:endParaRP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0191" y="2111433"/>
            <a:ext cx="4823618" cy="419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1813" y="2996952"/>
            <a:ext cx="3000375" cy="2324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6522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170"/>
                                        </p:tgtEl>
                                        <p:attrNameLst>
                                          <p:attrName>style.visibility</p:attrName>
                                        </p:attrNameLst>
                                      </p:cBhvr>
                                      <p:to>
                                        <p:strVal val="visible"/>
                                      </p:to>
                                    </p:set>
                                    <p:anim calcmode="lin" valueType="num">
                                      <p:cBhvr>
                                        <p:cTn id="12" dur="500" fill="hold"/>
                                        <p:tgtEl>
                                          <p:spTgt spid="7170"/>
                                        </p:tgtEl>
                                        <p:attrNameLst>
                                          <p:attrName>ppt_w</p:attrName>
                                        </p:attrNameLst>
                                      </p:cBhvr>
                                      <p:tavLst>
                                        <p:tav tm="0">
                                          <p:val>
                                            <p:fltVal val="0"/>
                                          </p:val>
                                        </p:tav>
                                        <p:tav tm="100000">
                                          <p:val>
                                            <p:strVal val="#ppt_w"/>
                                          </p:val>
                                        </p:tav>
                                      </p:tavLst>
                                    </p:anim>
                                    <p:anim calcmode="lin" valueType="num">
                                      <p:cBhvr>
                                        <p:cTn id="13" dur="500" fill="hold"/>
                                        <p:tgtEl>
                                          <p:spTgt spid="7170"/>
                                        </p:tgtEl>
                                        <p:attrNameLst>
                                          <p:attrName>ppt_h</p:attrName>
                                        </p:attrNameLst>
                                      </p:cBhvr>
                                      <p:tavLst>
                                        <p:tav tm="0">
                                          <p:val>
                                            <p:fltVal val="0"/>
                                          </p:val>
                                        </p:tav>
                                        <p:tav tm="100000">
                                          <p:val>
                                            <p:strVal val="#ppt_h"/>
                                          </p:val>
                                        </p:tav>
                                      </p:tavLst>
                                    </p:anim>
                                    <p:animEffect transition="in" filter="fade">
                                      <p:cBhvr>
                                        <p:cTn id="14" dur="500"/>
                                        <p:tgtEl>
                                          <p:spTgt spid="717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7170"/>
                                        </p:tgtEl>
                                        <p:attrNameLst>
                                          <p:attrName>ppt_w</p:attrName>
                                        </p:attrNameLst>
                                      </p:cBhvr>
                                      <p:tavLst>
                                        <p:tav tm="0">
                                          <p:val>
                                            <p:strVal val="ppt_w"/>
                                          </p:val>
                                        </p:tav>
                                        <p:tav tm="100000">
                                          <p:val>
                                            <p:fltVal val="0"/>
                                          </p:val>
                                        </p:tav>
                                      </p:tavLst>
                                    </p:anim>
                                    <p:anim calcmode="lin" valueType="num">
                                      <p:cBhvr>
                                        <p:cTn id="19" dur="500"/>
                                        <p:tgtEl>
                                          <p:spTgt spid="7170"/>
                                        </p:tgtEl>
                                        <p:attrNameLst>
                                          <p:attrName>ppt_h</p:attrName>
                                        </p:attrNameLst>
                                      </p:cBhvr>
                                      <p:tavLst>
                                        <p:tav tm="0">
                                          <p:val>
                                            <p:strVal val="ppt_h"/>
                                          </p:val>
                                        </p:tav>
                                        <p:tav tm="100000">
                                          <p:val>
                                            <p:fltVal val="0"/>
                                          </p:val>
                                        </p:tav>
                                      </p:tavLst>
                                    </p:anim>
                                    <p:animEffect transition="out" filter="fade">
                                      <p:cBhvr>
                                        <p:cTn id="20" dur="500"/>
                                        <p:tgtEl>
                                          <p:spTgt spid="7170"/>
                                        </p:tgtEl>
                                      </p:cBhvr>
                                    </p:animEffect>
                                    <p:set>
                                      <p:cBhvr>
                                        <p:cTn id="21" dur="1" fill="hold">
                                          <p:stCondLst>
                                            <p:cond delay="499"/>
                                          </p:stCondLst>
                                        </p:cTn>
                                        <p:tgtEl>
                                          <p:spTgt spid="7170"/>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7171"/>
                                        </p:tgtEl>
                                        <p:attrNameLst>
                                          <p:attrName>style.visibility</p:attrName>
                                        </p:attrNameLst>
                                      </p:cBhvr>
                                      <p:to>
                                        <p:strVal val="visible"/>
                                      </p:to>
                                    </p:set>
                                    <p:anim calcmode="lin" valueType="num">
                                      <p:cBhvr>
                                        <p:cTn id="26" dur="500" fill="hold"/>
                                        <p:tgtEl>
                                          <p:spTgt spid="7171"/>
                                        </p:tgtEl>
                                        <p:attrNameLst>
                                          <p:attrName>ppt_w</p:attrName>
                                        </p:attrNameLst>
                                      </p:cBhvr>
                                      <p:tavLst>
                                        <p:tav tm="0">
                                          <p:val>
                                            <p:fltVal val="0"/>
                                          </p:val>
                                        </p:tav>
                                        <p:tav tm="100000">
                                          <p:val>
                                            <p:strVal val="#ppt_w"/>
                                          </p:val>
                                        </p:tav>
                                      </p:tavLst>
                                    </p:anim>
                                    <p:anim calcmode="lin" valueType="num">
                                      <p:cBhvr>
                                        <p:cTn id="27" dur="500" fill="hold"/>
                                        <p:tgtEl>
                                          <p:spTgt spid="7171"/>
                                        </p:tgtEl>
                                        <p:attrNameLst>
                                          <p:attrName>ppt_h</p:attrName>
                                        </p:attrNameLst>
                                      </p:cBhvr>
                                      <p:tavLst>
                                        <p:tav tm="0">
                                          <p:val>
                                            <p:fltVal val="0"/>
                                          </p:val>
                                        </p:tav>
                                        <p:tav tm="100000">
                                          <p:val>
                                            <p:strVal val="#ppt_h"/>
                                          </p:val>
                                        </p:tav>
                                      </p:tavLst>
                                    </p:anim>
                                    <p:animEffect transition="in" filter="fade">
                                      <p:cBhvr>
                                        <p:cTn id="28" dur="500"/>
                                        <p:tgtEl>
                                          <p:spTgt spid="7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492990"/>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JSON</a:t>
            </a:r>
            <a:r>
              <a:rPr lang="zh-CN" altLang="en-US" b="1" smtClean="0">
                <a:solidFill>
                  <a:schemeClr val="accent5">
                    <a:lumMod val="50000"/>
                  </a:schemeClr>
                </a:solidFill>
                <a:latin typeface="微软雅黑" pitchFamily="34" charset="-122"/>
                <a:ea typeface="微软雅黑" pitchFamily="34" charset="-122"/>
              </a:rPr>
              <a:t>格式数据读写</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对于</a:t>
            </a:r>
            <a:r>
              <a:rPr lang="en-US" altLang="zh-CN" sz="1600" smtClean="0">
                <a:solidFill>
                  <a:srgbClr val="4BACC6">
                    <a:lumMod val="75000"/>
                  </a:srgbClr>
                </a:solidFill>
                <a:latin typeface="微软雅黑" pitchFamily="34" charset="-122"/>
                <a:ea typeface="微软雅黑" pitchFamily="34" charset="-122"/>
              </a:rPr>
              <a:t>Web</a:t>
            </a:r>
            <a:r>
              <a:rPr lang="zh-CN" altLang="en-US" sz="1600" smtClean="0">
                <a:solidFill>
                  <a:srgbClr val="4BACC6">
                    <a:lumMod val="75000"/>
                  </a:srgbClr>
                </a:solidFill>
                <a:latin typeface="微软雅黑" pitchFamily="34" charset="-122"/>
                <a:ea typeface="微软雅黑" pitchFamily="34" charset="-122"/>
              </a:rPr>
              <a:t>服务来说，一般会采用</a:t>
            </a:r>
            <a:r>
              <a:rPr lang="en-US" altLang="zh-CN" sz="1600" smtClean="0">
                <a:solidFill>
                  <a:srgbClr val="4BACC6">
                    <a:lumMod val="75000"/>
                  </a:srgbClr>
                </a:solidFill>
                <a:latin typeface="微软雅黑" pitchFamily="34" charset="-122"/>
                <a:ea typeface="微软雅黑" pitchFamily="34" charset="-122"/>
              </a:rPr>
              <a:t>REST</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Representational </a:t>
            </a:r>
            <a:r>
              <a:rPr lang="en-US" altLang="zh-CN" sz="1600">
                <a:solidFill>
                  <a:srgbClr val="4BACC6">
                    <a:lumMod val="75000"/>
                  </a:srgbClr>
                </a:solidFill>
                <a:latin typeface="微软雅黑" pitchFamily="34" charset="-122"/>
                <a:ea typeface="微软雅黑" pitchFamily="34" charset="-122"/>
              </a:rPr>
              <a:t>State </a:t>
            </a:r>
            <a:r>
              <a:rPr lang="en-US" altLang="zh-CN" sz="1600" smtClean="0">
                <a:solidFill>
                  <a:srgbClr val="4BACC6">
                    <a:lumMod val="75000"/>
                  </a:srgbClr>
                </a:solidFill>
                <a:latin typeface="微软雅黑" pitchFamily="34" charset="-122"/>
                <a:ea typeface="微软雅黑" pitchFamily="34" charset="-122"/>
              </a:rPr>
              <a:t>Transfer</a:t>
            </a:r>
            <a:r>
              <a:rPr lang="zh-CN" altLang="en-US" sz="1600" smtClean="0">
                <a:solidFill>
                  <a:srgbClr val="4BACC6">
                    <a:lumMod val="75000"/>
                  </a:srgbClr>
                </a:solidFill>
                <a:latin typeface="微软雅黑" pitchFamily="34" charset="-122"/>
                <a:ea typeface="微软雅黑" pitchFamily="34" charset="-122"/>
              </a:rPr>
              <a:t>）风格的请求</a:t>
            </a:r>
            <a:r>
              <a:rPr lang="en-US" altLang="zh-CN" sz="1600" smtClean="0">
                <a:solidFill>
                  <a:srgbClr val="4BACC6">
                    <a:lumMod val="75000"/>
                  </a:srgbClr>
                </a:solidFill>
                <a:latin typeface="微软雅黑" pitchFamily="34" charset="-122"/>
                <a:ea typeface="微软雅黑" pitchFamily="34" charset="-122"/>
              </a:rPr>
              <a:t>API</a:t>
            </a:r>
            <a:r>
              <a:rPr lang="zh-CN" altLang="en-US" sz="1600" smtClean="0">
                <a:solidFill>
                  <a:srgbClr val="4BACC6">
                    <a:lumMod val="75000"/>
                  </a:srgbClr>
                </a:solidFill>
                <a:latin typeface="微软雅黑" pitchFamily="34" charset="-122"/>
                <a:ea typeface="微软雅黑" pitchFamily="34" charset="-122"/>
              </a:rPr>
              <a:t>。这样的</a:t>
            </a:r>
            <a:r>
              <a:rPr lang="en-US" altLang="zh-CN" sz="1600" smtClean="0">
                <a:solidFill>
                  <a:srgbClr val="4BACC6">
                    <a:lumMod val="75000"/>
                  </a:srgbClr>
                </a:solidFill>
                <a:latin typeface="微软雅黑" pitchFamily="34" charset="-122"/>
                <a:ea typeface="微软雅黑" pitchFamily="34" charset="-122"/>
              </a:rPr>
              <a:t>API</a:t>
            </a:r>
            <a:r>
              <a:rPr lang="zh-CN" altLang="en-US" sz="1600" smtClean="0">
                <a:solidFill>
                  <a:srgbClr val="4BACC6">
                    <a:lumMod val="75000"/>
                  </a:srgbClr>
                </a:solidFill>
                <a:latin typeface="微软雅黑" pitchFamily="34" charset="-122"/>
                <a:ea typeface="微软雅黑" pitchFamily="34" charset="-122"/>
              </a:rPr>
              <a:t>经常</a:t>
            </a:r>
            <a:r>
              <a:rPr lang="zh-CN" altLang="en-US" sz="1600">
                <a:solidFill>
                  <a:srgbClr val="4BACC6">
                    <a:lumMod val="75000"/>
                  </a:srgbClr>
                </a:solidFill>
                <a:latin typeface="微软雅黑" pitchFamily="34" charset="-122"/>
                <a:ea typeface="微软雅黑" pitchFamily="34" charset="-122"/>
              </a:rPr>
              <a:t>使用</a:t>
            </a:r>
            <a:r>
              <a:rPr lang="en-US" altLang="zh-CN" sz="1600">
                <a:solidFill>
                  <a:srgbClr val="4BACC6">
                    <a:lumMod val="75000"/>
                  </a:srgbClr>
                </a:solidFill>
                <a:latin typeface="微软雅黑" pitchFamily="34" charset="-122"/>
                <a:ea typeface="微软雅黑" pitchFamily="34" charset="-122"/>
              </a:rPr>
              <a:t>JavaScript</a:t>
            </a:r>
            <a:r>
              <a:rPr lang="zh-CN" altLang="en-US" sz="1600">
                <a:solidFill>
                  <a:srgbClr val="4BACC6">
                    <a:lumMod val="75000"/>
                  </a:srgbClr>
                </a:solidFill>
                <a:latin typeface="微软雅黑" pitchFamily="34" charset="-122"/>
                <a:ea typeface="微软雅黑" pitchFamily="34" charset="-122"/>
              </a:rPr>
              <a:t>对象表示法（</a:t>
            </a:r>
            <a:r>
              <a:rPr lang="en-US" altLang="zh-CN" sz="1600">
                <a:solidFill>
                  <a:srgbClr val="4BACC6">
                    <a:lumMod val="75000"/>
                  </a:srgbClr>
                </a:solidFill>
                <a:latin typeface="微软雅黑" pitchFamily="34" charset="-122"/>
                <a:ea typeface="微软雅黑" pitchFamily="34" charset="-122"/>
              </a:rPr>
              <a:t>JavaScript Object Notation</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JSON</a:t>
            </a:r>
            <a:r>
              <a:rPr lang="zh-CN" altLang="en-US" sz="1600">
                <a:solidFill>
                  <a:srgbClr val="4BACC6">
                    <a:lumMod val="75000"/>
                  </a:srgbClr>
                </a:solidFill>
                <a:latin typeface="微软雅黑" pitchFamily="34" charset="-122"/>
                <a:ea typeface="微软雅黑" pitchFamily="34" charset="-122"/>
              </a:rPr>
              <a:t>）来交换数据</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这种格式类似于</a:t>
            </a:r>
            <a:r>
              <a:rPr lang="en-US" altLang="zh-CN" sz="1600">
                <a:solidFill>
                  <a:srgbClr val="4BACC6">
                    <a:lumMod val="75000"/>
                  </a:srgbClr>
                </a:solidFill>
                <a:latin typeface="微软雅黑" pitchFamily="34" charset="-122"/>
                <a:ea typeface="微软雅黑" pitchFamily="34" charset="-122"/>
              </a:rPr>
              <a:t>Python</a:t>
            </a:r>
            <a:r>
              <a:rPr lang="zh-CN" altLang="en-US" sz="1600">
                <a:solidFill>
                  <a:srgbClr val="4BACC6">
                    <a:lumMod val="75000"/>
                  </a:srgbClr>
                </a:solidFill>
                <a:latin typeface="微软雅黑" pitchFamily="34" charset="-122"/>
                <a:ea typeface="微软雅黑" pitchFamily="34" charset="-122"/>
              </a:rPr>
              <a:t>的列表和</a:t>
            </a:r>
            <a:r>
              <a:rPr lang="zh-CN" altLang="en-US" sz="1600" smtClean="0">
                <a:solidFill>
                  <a:srgbClr val="4BACC6">
                    <a:lumMod val="75000"/>
                  </a:srgbClr>
                </a:solidFill>
                <a:latin typeface="微软雅黑" pitchFamily="34" charset="-122"/>
                <a:ea typeface="微软雅黑" pitchFamily="34" charset="-122"/>
              </a:rPr>
              <a:t>字典以及它们之间复杂的相互嵌套。</a:t>
            </a:r>
            <a:r>
              <a:rPr lang="en-US" altLang="zh-CN" sz="1600" smtClean="0">
                <a:solidFill>
                  <a:srgbClr val="4BACC6">
                    <a:lumMod val="75000"/>
                  </a:srgbClr>
                </a:solidFill>
                <a:latin typeface="微软雅黑" pitchFamily="34" charset="-122"/>
                <a:ea typeface="微软雅黑" pitchFamily="34" charset="-122"/>
              </a:rPr>
              <a:t>Python</a:t>
            </a:r>
            <a:r>
              <a:rPr lang="zh-CN" altLang="en-US" sz="1600" smtClean="0">
                <a:solidFill>
                  <a:srgbClr val="4BACC6">
                    <a:lumMod val="75000"/>
                  </a:srgbClr>
                </a:solidFill>
                <a:latin typeface="微软雅黑" pitchFamily="34" charset="-122"/>
                <a:ea typeface="微软雅黑" pitchFamily="34" charset="-122"/>
              </a:rPr>
              <a:t>中，</a:t>
            </a:r>
            <a:r>
              <a:rPr lang="en-US" altLang="zh-CN" sz="1600" smtClean="0">
                <a:solidFill>
                  <a:srgbClr val="4BACC6">
                    <a:lumMod val="75000"/>
                  </a:srgbClr>
                </a:solidFill>
                <a:latin typeface="微软雅黑" pitchFamily="34" charset="-122"/>
                <a:ea typeface="微软雅黑" pitchFamily="34" charset="-122"/>
              </a:rPr>
              <a:t>json</a:t>
            </a:r>
            <a:r>
              <a:rPr lang="zh-CN" altLang="en-US" sz="1600" smtClean="0">
                <a:solidFill>
                  <a:srgbClr val="4BACC6">
                    <a:lumMod val="75000"/>
                  </a:srgbClr>
                </a:solidFill>
                <a:latin typeface="微软雅黑" pitchFamily="34" charset="-122"/>
                <a:ea typeface="微软雅黑" pitchFamily="34" charset="-122"/>
              </a:rPr>
              <a:t>和</a:t>
            </a:r>
            <a:r>
              <a:rPr lang="en-US" altLang="zh-CN" sz="1600" smtClean="0">
                <a:solidFill>
                  <a:srgbClr val="4BACC6">
                    <a:lumMod val="75000"/>
                  </a:srgbClr>
                </a:solidFill>
                <a:latin typeface="微软雅黑" pitchFamily="34" charset="-122"/>
                <a:ea typeface="微软雅黑" pitchFamily="34" charset="-122"/>
              </a:rPr>
              <a:t>pandas</a:t>
            </a:r>
            <a:r>
              <a:rPr lang="zh-CN" altLang="en-US" sz="1600" smtClean="0">
                <a:solidFill>
                  <a:srgbClr val="4BACC6">
                    <a:lumMod val="75000"/>
                  </a:srgbClr>
                </a:solidFill>
                <a:latin typeface="微软雅黑" pitchFamily="34" charset="-122"/>
                <a:ea typeface="微软雅黑" pitchFamily="34" charset="-122"/>
              </a:rPr>
              <a:t>库提供了对</a:t>
            </a:r>
            <a:r>
              <a:rPr lang="en-US" altLang="zh-CN" sz="1600" smtClean="0">
                <a:solidFill>
                  <a:srgbClr val="4BACC6">
                    <a:lumMod val="75000"/>
                  </a:srgbClr>
                </a:solidFill>
                <a:latin typeface="微软雅黑" pitchFamily="34" charset="-122"/>
                <a:ea typeface="微软雅黑" pitchFamily="34" charset="-122"/>
              </a:rPr>
              <a:t>JSON</a:t>
            </a:r>
            <a:r>
              <a:rPr lang="zh-CN" altLang="en-US" sz="1600" smtClean="0">
                <a:solidFill>
                  <a:srgbClr val="4BACC6">
                    <a:lumMod val="75000"/>
                  </a:srgbClr>
                </a:solidFill>
                <a:latin typeface="微软雅黑" pitchFamily="34" charset="-122"/>
                <a:ea typeface="微软雅黑" pitchFamily="34" charset="-122"/>
              </a:rPr>
              <a:t>风格数据的读写操作。</a:t>
            </a:r>
            <a:endParaRPr lang="en-US" altLang="zh-CN" sz="1600" smtClean="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1143564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JSON</a:t>
            </a:r>
            <a:r>
              <a:rPr lang="zh-CN" altLang="en-US" b="1" smtClean="0">
                <a:solidFill>
                  <a:schemeClr val="accent5">
                    <a:lumMod val="50000"/>
                  </a:schemeClr>
                </a:solidFill>
                <a:latin typeface="微软雅黑" pitchFamily="34" charset="-122"/>
                <a:ea typeface="微软雅黑" pitchFamily="34" charset="-122"/>
              </a:rPr>
              <a:t>格式数据读写</a:t>
            </a:r>
            <a:endParaRPr lang="zh-CN" altLang="en-US" b="1">
              <a:solidFill>
                <a:schemeClr val="accent5">
                  <a:lumMod val="50000"/>
                </a:schemeClr>
              </a:solidFill>
              <a:latin typeface="微软雅黑" pitchFamily="34" charset="-122"/>
              <a:ea typeface="微软雅黑" pitchFamily="34" charset="-122"/>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5925" y="1988840"/>
            <a:ext cx="5772150" cy="3514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3169" y="2003253"/>
            <a:ext cx="4357663" cy="3481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5369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 calcmode="lin" valueType="num">
                                      <p:cBhvr>
                                        <p:cTn id="7" dur="500" fill="hold"/>
                                        <p:tgtEl>
                                          <p:spTgt spid="8194"/>
                                        </p:tgtEl>
                                        <p:attrNameLst>
                                          <p:attrName>ppt_w</p:attrName>
                                        </p:attrNameLst>
                                      </p:cBhvr>
                                      <p:tavLst>
                                        <p:tav tm="0">
                                          <p:val>
                                            <p:fltVal val="0"/>
                                          </p:val>
                                        </p:tav>
                                        <p:tav tm="100000">
                                          <p:val>
                                            <p:strVal val="#ppt_w"/>
                                          </p:val>
                                        </p:tav>
                                      </p:tavLst>
                                    </p:anim>
                                    <p:anim calcmode="lin" valueType="num">
                                      <p:cBhvr>
                                        <p:cTn id="8" dur="500" fill="hold"/>
                                        <p:tgtEl>
                                          <p:spTgt spid="8194"/>
                                        </p:tgtEl>
                                        <p:attrNameLst>
                                          <p:attrName>ppt_h</p:attrName>
                                        </p:attrNameLst>
                                      </p:cBhvr>
                                      <p:tavLst>
                                        <p:tav tm="0">
                                          <p:val>
                                            <p:fltVal val="0"/>
                                          </p:val>
                                        </p:tav>
                                        <p:tav tm="100000">
                                          <p:val>
                                            <p:strVal val="#ppt_h"/>
                                          </p:val>
                                        </p:tav>
                                      </p:tavLst>
                                    </p:anim>
                                    <p:animEffect transition="in" filter="fade">
                                      <p:cBhvr>
                                        <p:cTn id="9" dur="500"/>
                                        <p:tgtEl>
                                          <p:spTgt spid="819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8194"/>
                                        </p:tgtEl>
                                        <p:attrNameLst>
                                          <p:attrName>ppt_w</p:attrName>
                                        </p:attrNameLst>
                                      </p:cBhvr>
                                      <p:tavLst>
                                        <p:tav tm="0">
                                          <p:val>
                                            <p:strVal val="ppt_w"/>
                                          </p:val>
                                        </p:tav>
                                        <p:tav tm="100000">
                                          <p:val>
                                            <p:fltVal val="0"/>
                                          </p:val>
                                        </p:tav>
                                      </p:tavLst>
                                    </p:anim>
                                    <p:anim calcmode="lin" valueType="num">
                                      <p:cBhvr>
                                        <p:cTn id="14" dur="500"/>
                                        <p:tgtEl>
                                          <p:spTgt spid="8194"/>
                                        </p:tgtEl>
                                        <p:attrNameLst>
                                          <p:attrName>ppt_h</p:attrName>
                                        </p:attrNameLst>
                                      </p:cBhvr>
                                      <p:tavLst>
                                        <p:tav tm="0">
                                          <p:val>
                                            <p:strVal val="ppt_h"/>
                                          </p:val>
                                        </p:tav>
                                        <p:tav tm="100000">
                                          <p:val>
                                            <p:fltVal val="0"/>
                                          </p:val>
                                        </p:tav>
                                      </p:tavLst>
                                    </p:anim>
                                    <p:animEffect transition="out" filter="fade">
                                      <p:cBhvr>
                                        <p:cTn id="15" dur="500"/>
                                        <p:tgtEl>
                                          <p:spTgt spid="8194"/>
                                        </p:tgtEl>
                                      </p:cBhvr>
                                    </p:animEffect>
                                    <p:set>
                                      <p:cBhvr>
                                        <p:cTn id="16" dur="1" fill="hold">
                                          <p:stCondLst>
                                            <p:cond delay="499"/>
                                          </p:stCondLst>
                                        </p:cTn>
                                        <p:tgtEl>
                                          <p:spTgt spid="8194"/>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8195"/>
                                        </p:tgtEl>
                                        <p:attrNameLst>
                                          <p:attrName>style.visibility</p:attrName>
                                        </p:attrNameLst>
                                      </p:cBhvr>
                                      <p:to>
                                        <p:strVal val="visible"/>
                                      </p:to>
                                    </p:set>
                                    <p:anim calcmode="lin" valueType="num">
                                      <p:cBhvr>
                                        <p:cTn id="21" dur="500" fill="hold"/>
                                        <p:tgtEl>
                                          <p:spTgt spid="8195"/>
                                        </p:tgtEl>
                                        <p:attrNameLst>
                                          <p:attrName>ppt_w</p:attrName>
                                        </p:attrNameLst>
                                      </p:cBhvr>
                                      <p:tavLst>
                                        <p:tav tm="0">
                                          <p:val>
                                            <p:fltVal val="0"/>
                                          </p:val>
                                        </p:tav>
                                        <p:tav tm="100000">
                                          <p:val>
                                            <p:strVal val="#ppt_w"/>
                                          </p:val>
                                        </p:tav>
                                      </p:tavLst>
                                    </p:anim>
                                    <p:anim calcmode="lin" valueType="num">
                                      <p:cBhvr>
                                        <p:cTn id="22" dur="500" fill="hold"/>
                                        <p:tgtEl>
                                          <p:spTgt spid="8195"/>
                                        </p:tgtEl>
                                        <p:attrNameLst>
                                          <p:attrName>ppt_h</p:attrName>
                                        </p:attrNameLst>
                                      </p:cBhvr>
                                      <p:tavLst>
                                        <p:tav tm="0">
                                          <p:val>
                                            <p:fltVal val="0"/>
                                          </p:val>
                                        </p:tav>
                                        <p:tav tm="100000">
                                          <p:val>
                                            <p:strVal val="#ppt_h"/>
                                          </p:val>
                                        </p:tav>
                                      </p:tavLst>
                                    </p:anim>
                                    <p:animEffect transition="in" filter="fade">
                                      <p:cBhvr>
                                        <p:cTn id="23" dur="500"/>
                                        <p:tgtEl>
                                          <p:spTgt spid="8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zh-CN" altLang="en-US" sz="2400">
                <a:solidFill>
                  <a:srgbClr val="0070C0"/>
                </a:solidFill>
                <a:latin typeface="微软雅黑" pitchFamily="34" charset="-122"/>
                <a:ea typeface="微软雅黑" pitchFamily="34" charset="-122"/>
              </a:rPr>
              <a:t>信号处理与时间序列</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第七课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4708981"/>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gn="just">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Statsmodels</a:t>
            </a:r>
            <a:r>
              <a:rPr lang="zh-CN" altLang="en-US" sz="1600" smtClean="0">
                <a:solidFill>
                  <a:schemeClr val="accent5">
                    <a:lumMod val="75000"/>
                  </a:schemeClr>
                </a:solidFill>
                <a:latin typeface="微软雅黑" pitchFamily="34" charset="-122"/>
                <a:ea typeface="微软雅黑" pitchFamily="34" charset="-122"/>
              </a:rPr>
              <a:t>模块介绍</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gn="just">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MA</a:t>
            </a:r>
            <a:r>
              <a:rPr lang="zh-CN" altLang="en-US" sz="1600" smtClean="0">
                <a:solidFill>
                  <a:schemeClr val="accent5">
                    <a:lumMod val="75000"/>
                  </a:schemeClr>
                </a:solidFill>
                <a:latin typeface="微软雅黑" pitchFamily="34" charset="-122"/>
                <a:ea typeface="微软雅黑" pitchFamily="34" charset="-122"/>
              </a:rPr>
              <a:t>模型</a:t>
            </a:r>
            <a:endParaRPr lang="zh-CN" altLang="en-US" sz="1600">
              <a:solidFill>
                <a:schemeClr val="accent5">
                  <a:lumMod val="75000"/>
                </a:schemeClr>
              </a:solidFill>
              <a:latin typeface="微软雅黑" pitchFamily="34" charset="-122"/>
              <a:ea typeface="微软雅黑" pitchFamily="34" charset="-122"/>
            </a:endParaRPr>
          </a:p>
          <a:p>
            <a:pPr marL="342900" indent="-342900" algn="just">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窗口</a:t>
            </a:r>
            <a:r>
              <a:rPr lang="zh-CN" altLang="en-US" sz="1600">
                <a:solidFill>
                  <a:schemeClr val="accent5">
                    <a:lumMod val="75000"/>
                  </a:schemeClr>
                </a:solidFill>
                <a:latin typeface="微软雅黑" pitchFamily="34" charset="-122"/>
                <a:ea typeface="微软雅黑" pitchFamily="34" charset="-122"/>
              </a:rPr>
              <a:t>函数</a:t>
            </a:r>
          </a:p>
          <a:p>
            <a:pPr marL="342900" indent="-342900" algn="just">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协整校验</a:t>
            </a:r>
            <a:endParaRPr lang="zh-CN" altLang="en-US" sz="1600">
              <a:solidFill>
                <a:schemeClr val="accent5">
                  <a:lumMod val="75000"/>
                </a:schemeClr>
              </a:solidFill>
              <a:latin typeface="微软雅黑" pitchFamily="34" charset="-122"/>
              <a:ea typeface="微软雅黑" pitchFamily="34" charset="-122"/>
            </a:endParaRPr>
          </a:p>
          <a:p>
            <a:pPr marL="342900" indent="-342900" algn="just">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自相关</a:t>
            </a:r>
          </a:p>
          <a:p>
            <a:pPr marL="342900" indent="-342900" algn="just">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AR</a:t>
            </a:r>
            <a:r>
              <a:rPr lang="zh-CN" altLang="en-US" sz="1600" smtClean="0">
                <a:solidFill>
                  <a:schemeClr val="accent5">
                    <a:lumMod val="75000"/>
                  </a:schemeClr>
                </a:solidFill>
                <a:latin typeface="微软雅黑" pitchFamily="34" charset="-122"/>
                <a:ea typeface="微软雅黑" pitchFamily="34" charset="-122"/>
              </a:rPr>
              <a:t>模型</a:t>
            </a:r>
            <a:endParaRPr lang="zh-CN" altLang="en-US" sz="1600">
              <a:solidFill>
                <a:schemeClr val="accent5">
                  <a:lumMod val="75000"/>
                </a:schemeClr>
              </a:solidFill>
              <a:latin typeface="微软雅黑" pitchFamily="34" charset="-122"/>
              <a:ea typeface="微软雅黑" pitchFamily="34" charset="-122"/>
            </a:endParaRPr>
          </a:p>
          <a:p>
            <a:pPr marL="342900" indent="-342900" algn="just">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ARMA</a:t>
            </a:r>
            <a:r>
              <a:rPr lang="zh-CN" altLang="en-US" sz="1600">
                <a:solidFill>
                  <a:schemeClr val="accent5">
                    <a:lumMod val="75000"/>
                  </a:schemeClr>
                </a:solidFill>
                <a:latin typeface="微软雅黑" pitchFamily="34" charset="-122"/>
                <a:ea typeface="微软雅黑" pitchFamily="34" charset="-122"/>
              </a:rPr>
              <a:t>模型</a:t>
            </a:r>
          </a:p>
          <a:p>
            <a:pPr marL="342900" indent="-342900" algn="just">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生成周期信号</a:t>
            </a:r>
          </a:p>
          <a:p>
            <a:pPr marL="342900" indent="-342900" algn="just">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傅里叶分析</a:t>
            </a:r>
          </a:p>
          <a:p>
            <a:pPr marL="342900" indent="-342900" algn="just">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谱分析</a:t>
            </a:r>
          </a:p>
          <a:p>
            <a:pPr marL="342900" indent="-342900" algn="just">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滤波</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678974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339650"/>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Statsmodels</a:t>
            </a:r>
            <a:r>
              <a:rPr lang="zh-CN" altLang="en-US" b="1">
                <a:solidFill>
                  <a:schemeClr val="accent5">
                    <a:lumMod val="50000"/>
                  </a:schemeClr>
                </a:solidFill>
                <a:latin typeface="微软雅黑" pitchFamily="34" charset="-122"/>
                <a:ea typeface="微软雅黑" pitchFamily="34" charset="-122"/>
              </a:rPr>
              <a:t>模块介绍</a:t>
            </a:r>
          </a:p>
          <a:p>
            <a:pPr indent="403225" latinLnBrk="0">
              <a:lnSpc>
                <a:spcPct val="150000"/>
              </a:lnSpc>
            </a:pPr>
            <a:r>
              <a:rPr lang="en-US" altLang="zh-CN" sz="1600">
                <a:solidFill>
                  <a:srgbClr val="4BACC6">
                    <a:lumMod val="75000"/>
                  </a:srgbClr>
                </a:solidFill>
                <a:latin typeface="微软雅黑" pitchFamily="34" charset="-122"/>
                <a:ea typeface="微软雅黑" pitchFamily="34" charset="-122"/>
              </a:rPr>
              <a:t>Statsmodels</a:t>
            </a:r>
            <a:r>
              <a:rPr lang="zh-CN" altLang="en-US" sz="1600">
                <a:solidFill>
                  <a:srgbClr val="4BACC6">
                    <a:lumMod val="75000"/>
                  </a:srgbClr>
                </a:solidFill>
                <a:latin typeface="微软雅黑" pitchFamily="34" charset="-122"/>
                <a:ea typeface="微软雅黑" pitchFamily="34" charset="-122"/>
              </a:rPr>
              <a:t>是</a:t>
            </a:r>
            <a:r>
              <a:rPr lang="en-US" altLang="zh-CN" sz="1600">
                <a:solidFill>
                  <a:srgbClr val="4BACC6">
                    <a:lumMod val="75000"/>
                  </a:srgbClr>
                </a:solidFill>
                <a:latin typeface="微软雅黑" pitchFamily="34" charset="-122"/>
                <a:ea typeface="微软雅黑" pitchFamily="34" charset="-122"/>
              </a:rPr>
              <a:t>Python</a:t>
            </a:r>
            <a:r>
              <a:rPr lang="zh-CN" altLang="en-US" sz="1600">
                <a:solidFill>
                  <a:srgbClr val="4BACC6">
                    <a:lumMod val="75000"/>
                  </a:srgbClr>
                </a:solidFill>
                <a:latin typeface="微软雅黑" pitchFamily="34" charset="-122"/>
                <a:ea typeface="微软雅黑" pitchFamily="34" charset="-122"/>
              </a:rPr>
              <a:t>的统计建模和计量经济学工具包，包括一些描述统计、统计模型估计和</a:t>
            </a:r>
            <a:r>
              <a:rPr lang="zh-CN" altLang="en-US" sz="1600" smtClean="0">
                <a:solidFill>
                  <a:srgbClr val="4BACC6">
                    <a:lumMod val="75000"/>
                  </a:srgbClr>
                </a:solidFill>
                <a:latin typeface="微软雅黑" pitchFamily="34" charset="-122"/>
                <a:ea typeface="微软雅黑" pitchFamily="34" charset="-122"/>
              </a:rPr>
              <a:t>推断。</a:t>
            </a:r>
            <a:r>
              <a:rPr lang="en-US" altLang="zh-CN" sz="1600" smtClean="0">
                <a:solidFill>
                  <a:srgbClr val="4BACC6">
                    <a:lumMod val="75000"/>
                  </a:srgbClr>
                </a:solidFill>
                <a:latin typeface="微软雅黑" pitchFamily="34" charset="-122"/>
                <a:ea typeface="微软雅黑" pitchFamily="34" charset="-122"/>
              </a:rPr>
              <a:t>Statsmodels</a:t>
            </a:r>
            <a:r>
              <a:rPr lang="zh-CN" altLang="en-US" sz="1600" smtClean="0">
                <a:solidFill>
                  <a:srgbClr val="4BACC6">
                    <a:lumMod val="75000"/>
                  </a:srgbClr>
                </a:solidFill>
                <a:latin typeface="微软雅黑" pitchFamily="34" charset="-122"/>
                <a:ea typeface="微软雅黑" pitchFamily="34" charset="-122"/>
              </a:rPr>
              <a:t>可进行以下模型分析：</a:t>
            </a:r>
            <a:endParaRPr lang="en-US" altLang="zh-CN" sz="1600" smtClean="0">
              <a:solidFill>
                <a:srgbClr val="4BACC6">
                  <a:lumMod val="75000"/>
                </a:srgbClr>
              </a:solidFill>
              <a:latin typeface="微软雅黑" pitchFamily="34" charset="-122"/>
              <a:ea typeface="微软雅黑" pitchFamily="34" charset="-122"/>
            </a:endParaRPr>
          </a:p>
          <a:p>
            <a:pPr marL="742950" indent="-342900" latinLnBrk="0">
              <a:lnSpc>
                <a:spcPct val="150000"/>
              </a:lnSpc>
              <a:buFont typeface="+mj-lt"/>
              <a:buAutoNum type="arabicPeriod"/>
            </a:pPr>
            <a:r>
              <a:rPr lang="zh-CN" altLang="en-US" sz="1600">
                <a:solidFill>
                  <a:srgbClr val="4BACC6">
                    <a:lumMod val="75000"/>
                  </a:srgbClr>
                </a:solidFill>
                <a:latin typeface="微软雅黑" pitchFamily="34" charset="-122"/>
                <a:ea typeface="微软雅黑" pitchFamily="34" charset="-122"/>
              </a:rPr>
              <a:t>线性回归</a:t>
            </a:r>
            <a:r>
              <a:rPr lang="zh-CN" altLang="en-US" sz="1600" smtClean="0">
                <a:solidFill>
                  <a:srgbClr val="4BACC6">
                    <a:lumMod val="75000"/>
                  </a:srgbClr>
                </a:solidFill>
                <a:latin typeface="微软雅黑" pitchFamily="34" charset="-122"/>
                <a:ea typeface="微软雅黑" pitchFamily="34" charset="-122"/>
              </a:rPr>
              <a:t>模型（</a:t>
            </a:r>
            <a:r>
              <a:rPr lang="en-US" altLang="zh-CN" sz="1600">
                <a:solidFill>
                  <a:srgbClr val="4BACC6">
                    <a:lumMod val="75000"/>
                  </a:srgbClr>
                </a:solidFill>
                <a:latin typeface="微软雅黑" pitchFamily="34" charset="-122"/>
                <a:ea typeface="微软雅黑" pitchFamily="34" charset="-122"/>
              </a:rPr>
              <a:t>Liner regression models</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marL="742950" indent="-342900" latinLnBrk="0">
              <a:lnSpc>
                <a:spcPct val="150000"/>
              </a:lnSpc>
              <a:buFont typeface="+mj-lt"/>
              <a:buAutoNum type="arabicPeriod"/>
            </a:pPr>
            <a:r>
              <a:rPr lang="zh-CN" altLang="en-US" sz="1600" smtClean="0">
                <a:solidFill>
                  <a:srgbClr val="4BACC6">
                    <a:lumMod val="75000"/>
                  </a:srgbClr>
                </a:solidFill>
                <a:latin typeface="微软雅黑" pitchFamily="34" charset="-122"/>
                <a:ea typeface="微软雅黑" pitchFamily="34" charset="-122"/>
              </a:rPr>
              <a:t>一般线性模型（</a:t>
            </a:r>
            <a:r>
              <a:rPr lang="en-US" altLang="zh-CN" sz="1600">
                <a:solidFill>
                  <a:srgbClr val="4BACC6">
                    <a:lumMod val="75000"/>
                  </a:srgbClr>
                </a:solidFill>
                <a:latin typeface="微软雅黑" pitchFamily="34" charset="-122"/>
                <a:ea typeface="微软雅黑" pitchFamily="34" charset="-122"/>
              </a:rPr>
              <a:t>Gneralized linear models</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marL="742950" indent="-342900" latinLnBrk="0">
              <a:lnSpc>
                <a:spcPct val="150000"/>
              </a:lnSpc>
              <a:buFont typeface="+mj-lt"/>
              <a:buAutoNum type="arabicPeriod"/>
            </a:pPr>
            <a:r>
              <a:rPr lang="zh-CN" altLang="en-US" sz="1600">
                <a:solidFill>
                  <a:srgbClr val="4BACC6">
                    <a:lumMod val="75000"/>
                  </a:srgbClr>
                </a:solidFill>
                <a:latin typeface="微软雅黑" pitchFamily="34" charset="-122"/>
                <a:ea typeface="微软雅黑" pitchFamily="34" charset="-122"/>
              </a:rPr>
              <a:t>鲁</a:t>
            </a:r>
            <a:r>
              <a:rPr lang="zh-CN" altLang="en-US" sz="1600" smtClean="0">
                <a:solidFill>
                  <a:srgbClr val="4BACC6">
                    <a:lumMod val="75000"/>
                  </a:srgbClr>
                </a:solidFill>
                <a:latin typeface="微软雅黑" pitchFamily="34" charset="-122"/>
                <a:ea typeface="微软雅黑" pitchFamily="34" charset="-122"/>
              </a:rPr>
              <a:t>棒回归模型（</a:t>
            </a:r>
            <a:r>
              <a:rPr lang="en-US" altLang="zh-CN" sz="1600">
                <a:solidFill>
                  <a:srgbClr val="4BACC6">
                    <a:lumMod val="75000"/>
                  </a:srgbClr>
                </a:solidFill>
                <a:latin typeface="微软雅黑" pitchFamily="34" charset="-122"/>
                <a:ea typeface="微软雅黑" pitchFamily="34" charset="-122"/>
              </a:rPr>
              <a:t>robust linear models</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marL="742950" indent="-342900" latinLnBrk="0">
              <a:lnSpc>
                <a:spcPct val="150000"/>
              </a:lnSpc>
              <a:buFont typeface="+mj-lt"/>
              <a:buAutoNum type="arabicPeriod"/>
            </a:pPr>
            <a:r>
              <a:rPr lang="zh-CN" altLang="en-US" sz="1600">
                <a:solidFill>
                  <a:srgbClr val="4BACC6">
                    <a:lumMod val="75000"/>
                  </a:srgbClr>
                </a:solidFill>
                <a:latin typeface="微软雅黑" pitchFamily="34" charset="-122"/>
                <a:ea typeface="微软雅黑" pitchFamily="34" charset="-122"/>
              </a:rPr>
              <a:t>离散选择</a:t>
            </a:r>
            <a:r>
              <a:rPr lang="zh-CN" altLang="en-US" sz="1600" smtClean="0">
                <a:solidFill>
                  <a:srgbClr val="4BACC6">
                    <a:lumMod val="75000"/>
                  </a:srgbClr>
                </a:solidFill>
                <a:latin typeface="微软雅黑" pitchFamily="34" charset="-122"/>
                <a:ea typeface="微软雅黑" pitchFamily="34" charset="-122"/>
              </a:rPr>
              <a:t>模型（</a:t>
            </a:r>
            <a:r>
              <a:rPr lang="en-US" altLang="zh-CN" sz="1600">
                <a:solidFill>
                  <a:srgbClr val="4BACC6">
                    <a:lumMod val="75000"/>
                  </a:srgbClr>
                </a:solidFill>
                <a:latin typeface="微软雅黑" pitchFamily="34" charset="-122"/>
                <a:ea typeface="微软雅黑" pitchFamily="34" charset="-122"/>
              </a:rPr>
              <a:t>Discrete choice models</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marL="742950" indent="-342900" latinLnBrk="0">
              <a:lnSpc>
                <a:spcPct val="150000"/>
              </a:lnSpc>
              <a:buFont typeface="+mj-lt"/>
              <a:buAutoNum type="arabicPeriod"/>
            </a:pPr>
            <a:r>
              <a:rPr lang="zh-CN" altLang="en-US" sz="1600">
                <a:solidFill>
                  <a:srgbClr val="4BACC6">
                    <a:lumMod val="75000"/>
                  </a:srgbClr>
                </a:solidFill>
                <a:latin typeface="微软雅黑" pitchFamily="34" charset="-122"/>
                <a:ea typeface="微软雅黑" pitchFamily="34" charset="-122"/>
              </a:rPr>
              <a:t>方差分析</a:t>
            </a:r>
            <a:r>
              <a:rPr lang="zh-CN" altLang="en-US" sz="1600" smtClean="0">
                <a:solidFill>
                  <a:srgbClr val="4BACC6">
                    <a:lumMod val="75000"/>
                  </a:srgbClr>
                </a:solidFill>
                <a:latin typeface="微软雅黑" pitchFamily="34" charset="-122"/>
                <a:ea typeface="微软雅黑" pitchFamily="34" charset="-122"/>
              </a:rPr>
              <a:t>模型（</a:t>
            </a:r>
            <a:r>
              <a:rPr lang="en-US" altLang="zh-CN" sz="1600">
                <a:solidFill>
                  <a:srgbClr val="4BACC6">
                    <a:lumMod val="75000"/>
                  </a:srgbClr>
                </a:solidFill>
                <a:latin typeface="微软雅黑" pitchFamily="34" charset="-122"/>
                <a:ea typeface="微软雅黑" pitchFamily="34" charset="-122"/>
              </a:rPr>
              <a:t>ANOVA</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a:p>
            <a:pPr marL="742950" indent="-342900" latinLnBrk="0">
              <a:lnSpc>
                <a:spcPct val="150000"/>
              </a:lnSpc>
              <a:buFont typeface="+mj-lt"/>
              <a:buAutoNum type="arabicPeriod"/>
            </a:pPr>
            <a:r>
              <a:rPr lang="zh-CN" altLang="en-US" sz="1600" smtClean="0">
                <a:solidFill>
                  <a:srgbClr val="4BACC6">
                    <a:lumMod val="75000"/>
                  </a:srgbClr>
                </a:solidFill>
                <a:latin typeface="微软雅黑" pitchFamily="34" charset="-122"/>
                <a:ea typeface="微软雅黑" pitchFamily="34" charset="-122"/>
              </a:rPr>
              <a:t>时间序列分析（</a:t>
            </a:r>
            <a:r>
              <a:rPr lang="en-US" altLang="zh-CN" sz="1600" smtClean="0">
                <a:solidFill>
                  <a:srgbClr val="4BACC6">
                    <a:lumMod val="75000"/>
                  </a:srgbClr>
                </a:solidFill>
                <a:latin typeface="微软雅黑" pitchFamily="34" charset="-122"/>
                <a:ea typeface="微软雅黑" pitchFamily="34" charset="-122"/>
              </a:rPr>
              <a:t>Time </a:t>
            </a:r>
            <a:r>
              <a:rPr lang="en-US" altLang="zh-CN" sz="1600">
                <a:solidFill>
                  <a:srgbClr val="4BACC6">
                    <a:lumMod val="75000"/>
                  </a:srgbClr>
                </a:solidFill>
                <a:latin typeface="微软雅黑" pitchFamily="34" charset="-122"/>
                <a:ea typeface="微软雅黑" pitchFamily="34" charset="-122"/>
              </a:rPr>
              <a:t>series </a:t>
            </a:r>
            <a:r>
              <a:rPr lang="en-US" altLang="zh-CN" sz="1600" smtClean="0">
                <a:solidFill>
                  <a:srgbClr val="4BACC6">
                    <a:lumMod val="75000"/>
                  </a:srgbClr>
                </a:solidFill>
                <a:latin typeface="微软雅黑" pitchFamily="34" charset="-122"/>
                <a:ea typeface="微软雅黑" pitchFamily="34" charset="-122"/>
              </a:rPr>
              <a:t>analysis</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a:p>
            <a:pPr marL="742950" indent="-342900" latinLnBrk="0">
              <a:lnSpc>
                <a:spcPct val="150000"/>
              </a:lnSpc>
              <a:buFont typeface="+mj-lt"/>
              <a:buAutoNum type="arabicPeriod"/>
            </a:pPr>
            <a:r>
              <a:rPr lang="zh-CN" altLang="en-US" sz="1600">
                <a:solidFill>
                  <a:srgbClr val="4BACC6">
                    <a:lumMod val="75000"/>
                  </a:srgbClr>
                </a:solidFill>
                <a:latin typeface="微软雅黑" pitchFamily="34" charset="-122"/>
                <a:ea typeface="微软雅黑" pitchFamily="34" charset="-122"/>
              </a:rPr>
              <a:t>非参</a:t>
            </a:r>
            <a:r>
              <a:rPr lang="zh-CN" altLang="en-US" sz="1600" smtClean="0">
                <a:solidFill>
                  <a:srgbClr val="4BACC6">
                    <a:lumMod val="75000"/>
                  </a:srgbClr>
                </a:solidFill>
                <a:latin typeface="微软雅黑" pitchFamily="34" charset="-122"/>
                <a:ea typeface="微软雅黑" pitchFamily="34" charset="-122"/>
              </a:rPr>
              <a:t>检验（</a:t>
            </a:r>
            <a:r>
              <a:rPr lang="en-US" altLang="zh-CN" sz="1600" smtClean="0">
                <a:solidFill>
                  <a:srgbClr val="4BACC6">
                    <a:lumMod val="75000"/>
                  </a:srgbClr>
                </a:solidFill>
                <a:latin typeface="微软雅黑" pitchFamily="34" charset="-122"/>
                <a:ea typeface="微软雅黑" pitchFamily="34" charset="-122"/>
              </a:rPr>
              <a:t>Nonparametric estimators</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marL="742950" indent="-342900" latinLnBrk="0">
              <a:lnSpc>
                <a:spcPct val="150000"/>
              </a:lnSpc>
              <a:buFont typeface="+mj-lt"/>
              <a:buAutoNum type="arabicPeriod"/>
            </a:pPr>
            <a:r>
              <a:rPr lang="zh-CN" altLang="en-US" sz="1600">
                <a:solidFill>
                  <a:srgbClr val="4BACC6">
                    <a:lumMod val="75000"/>
                  </a:srgbClr>
                </a:solidFill>
                <a:latin typeface="微软雅黑" pitchFamily="34" charset="-122"/>
                <a:ea typeface="微软雅黑" pitchFamily="34" charset="-122"/>
              </a:rPr>
              <a:t>各种</a:t>
            </a:r>
            <a:r>
              <a:rPr lang="zh-CN" altLang="en-US" sz="1600" smtClean="0">
                <a:solidFill>
                  <a:srgbClr val="4BACC6">
                    <a:lumMod val="75000"/>
                  </a:srgbClr>
                </a:solidFill>
                <a:latin typeface="微软雅黑" pitchFamily="34" charset="-122"/>
                <a:ea typeface="微软雅黑" pitchFamily="34" charset="-122"/>
              </a:rPr>
              <a:t>统计检验</a:t>
            </a:r>
            <a:endParaRPr lang="en-US" altLang="zh-CN" sz="1600" smtClean="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3438248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randombar(horizontal)">
                                      <p:cBhvr>
                                        <p:cTn id="42" dur="500"/>
                                        <p:tgtEl>
                                          <p:spTgt spid="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5">
                                            <p:txEl>
                                              <p:pRg st="8" end="8"/>
                                            </p:txEl>
                                          </p:spTgt>
                                        </p:tgtEl>
                                        <p:attrNameLst>
                                          <p:attrName>style.visibility</p:attrName>
                                        </p:attrNameLst>
                                      </p:cBhvr>
                                      <p:to>
                                        <p:strVal val="visible"/>
                                      </p:to>
                                    </p:set>
                                    <p:animEffect transition="in" filter="randombar(horizontal)">
                                      <p:cBhvr>
                                        <p:cTn id="47" dur="500"/>
                                        <p:tgtEl>
                                          <p:spTgt spid="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nodeType="clickEffect">
                                  <p:stCondLst>
                                    <p:cond delay="0"/>
                                  </p:stCondLst>
                                  <p:childTnLst>
                                    <p:set>
                                      <p:cBhvr>
                                        <p:cTn id="51" dur="1" fill="hold">
                                          <p:stCondLst>
                                            <p:cond delay="0"/>
                                          </p:stCondLst>
                                        </p:cTn>
                                        <p:tgtEl>
                                          <p:spTgt spid="5">
                                            <p:txEl>
                                              <p:pRg st="9" end="9"/>
                                            </p:txEl>
                                          </p:spTgt>
                                        </p:tgtEl>
                                        <p:attrNameLst>
                                          <p:attrName>style.visibility</p:attrName>
                                        </p:attrNameLst>
                                      </p:cBhvr>
                                      <p:to>
                                        <p:strVal val="visible"/>
                                      </p:to>
                                    </p:set>
                                    <p:animEffect transition="in" filter="randombar(horizontal)">
                                      <p:cBhvr>
                                        <p:cTn id="52"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708981"/>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a:t>
            </a:r>
            <a:r>
              <a:rPr lang="zh-CN" altLang="en-US" b="1" smtClean="0">
                <a:solidFill>
                  <a:schemeClr val="accent5">
                    <a:lumMod val="50000"/>
                  </a:schemeClr>
                </a:solidFill>
                <a:latin typeface="微软雅黑" pitchFamily="34" charset="-122"/>
                <a:ea typeface="微软雅黑" pitchFamily="34" charset="-122"/>
              </a:rPr>
              <a:t>模型</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移动平均法</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移动</a:t>
            </a:r>
            <a:r>
              <a:rPr lang="zh-CN" altLang="en-US" sz="1600">
                <a:solidFill>
                  <a:srgbClr val="4BACC6">
                    <a:lumMod val="75000"/>
                  </a:srgbClr>
                </a:solidFill>
                <a:latin typeface="微软雅黑" pitchFamily="34" charset="-122"/>
                <a:ea typeface="微软雅黑" pitchFamily="34" charset="-122"/>
              </a:rPr>
              <a:t>平均</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Moving </a:t>
            </a:r>
            <a:r>
              <a:rPr lang="en-US" altLang="zh-CN" sz="1600">
                <a:solidFill>
                  <a:srgbClr val="4BACC6">
                    <a:lumMod val="75000"/>
                  </a:srgbClr>
                </a:solidFill>
                <a:latin typeface="微软雅黑" pitchFamily="34" charset="-122"/>
                <a:ea typeface="微软雅黑" pitchFamily="34" charset="-122"/>
              </a:rPr>
              <a:t>A</a:t>
            </a:r>
            <a:r>
              <a:rPr lang="en-US" altLang="zh-CN" sz="1600" smtClean="0">
                <a:solidFill>
                  <a:srgbClr val="4BACC6">
                    <a:lumMod val="75000"/>
                  </a:srgbClr>
                </a:solidFill>
                <a:latin typeface="微软雅黑" pitchFamily="34" charset="-122"/>
                <a:ea typeface="微软雅黑" pitchFamily="34" charset="-122"/>
              </a:rPr>
              <a:t>verage</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又</a:t>
            </a:r>
            <a:r>
              <a:rPr lang="zh-CN" altLang="en-US" sz="1600" smtClean="0">
                <a:solidFill>
                  <a:srgbClr val="4BACC6">
                    <a:lumMod val="75000"/>
                  </a:srgbClr>
                </a:solidFill>
                <a:latin typeface="微软雅黑" pitchFamily="34" charset="-122"/>
                <a:ea typeface="微软雅黑" pitchFamily="34" charset="-122"/>
              </a:rPr>
              <a:t>称滚动平均值或滑动平均，是</a:t>
            </a:r>
            <a:r>
              <a:rPr lang="zh-CN" altLang="en-US" sz="1600">
                <a:solidFill>
                  <a:srgbClr val="4BACC6">
                    <a:lumMod val="75000"/>
                  </a:srgbClr>
                </a:solidFill>
                <a:latin typeface="微软雅黑" pitchFamily="34" charset="-122"/>
                <a:ea typeface="微软雅黑" pitchFamily="34" charset="-122"/>
              </a:rPr>
              <a:t>一</a:t>
            </a:r>
            <a:r>
              <a:rPr lang="zh-CN" altLang="en-US" sz="1600" smtClean="0">
                <a:solidFill>
                  <a:srgbClr val="4BACC6">
                    <a:lumMod val="75000"/>
                  </a:srgbClr>
                </a:solidFill>
                <a:latin typeface="微软雅黑" pitchFamily="34" charset="-122"/>
                <a:ea typeface="微软雅黑" pitchFamily="34" charset="-122"/>
              </a:rPr>
              <a:t>种对整个</a:t>
            </a:r>
            <a:r>
              <a:rPr lang="zh-CN" altLang="en-US" sz="1600">
                <a:solidFill>
                  <a:srgbClr val="4BACC6">
                    <a:lumMod val="75000"/>
                  </a:srgbClr>
                </a:solidFill>
                <a:latin typeface="微软雅黑" pitchFamily="34" charset="-122"/>
                <a:ea typeface="微软雅黑" pitchFamily="34" charset="-122"/>
              </a:rPr>
              <a:t>数据</a:t>
            </a:r>
            <a:r>
              <a:rPr lang="zh-CN" altLang="en-US" sz="1600" smtClean="0">
                <a:solidFill>
                  <a:srgbClr val="4BACC6">
                    <a:lumMod val="75000"/>
                  </a:srgbClr>
                </a:solidFill>
                <a:latin typeface="微软雅黑" pitchFamily="34" charset="-122"/>
                <a:ea typeface="微软雅黑" pitchFamily="34" charset="-122"/>
              </a:rPr>
              <a:t>集</a:t>
            </a:r>
            <a:r>
              <a:rPr lang="zh-CN" altLang="en-US" sz="1600">
                <a:solidFill>
                  <a:srgbClr val="4BACC6">
                    <a:lumMod val="75000"/>
                  </a:srgbClr>
                </a:solidFill>
                <a:latin typeface="微软雅黑" pitchFamily="34" charset="-122"/>
                <a:ea typeface="微软雅黑" pitchFamily="34" charset="-122"/>
              </a:rPr>
              <a:t>创建</a:t>
            </a:r>
            <a:r>
              <a:rPr lang="zh-CN" altLang="en-US" sz="1600" smtClean="0">
                <a:solidFill>
                  <a:srgbClr val="4BACC6">
                    <a:lumMod val="75000"/>
                  </a:srgbClr>
                </a:solidFill>
                <a:latin typeface="微软雅黑" pitchFamily="34" charset="-122"/>
                <a:ea typeface="微软雅黑" pitchFamily="34" charset="-122"/>
              </a:rPr>
              <a:t>不同子集并对每个子集求平均数的方式来</a:t>
            </a:r>
            <a:r>
              <a:rPr lang="zh-CN" altLang="en-US" sz="1600">
                <a:solidFill>
                  <a:srgbClr val="4BACC6">
                    <a:lumMod val="75000"/>
                  </a:srgbClr>
                </a:solidFill>
                <a:latin typeface="微软雅黑" pitchFamily="34" charset="-122"/>
                <a:ea typeface="微软雅黑" pitchFamily="34" charset="-122"/>
              </a:rPr>
              <a:t>分析</a:t>
            </a:r>
            <a:r>
              <a:rPr lang="zh-CN" altLang="en-US" sz="1600" smtClean="0">
                <a:solidFill>
                  <a:srgbClr val="4BACC6">
                    <a:lumMod val="75000"/>
                  </a:srgbClr>
                </a:solidFill>
                <a:latin typeface="微软雅黑" pitchFamily="34" charset="-122"/>
                <a:ea typeface="微软雅黑" pitchFamily="34" charset="-122"/>
              </a:rPr>
              <a:t>数据的方法。包括</a:t>
            </a:r>
            <a:r>
              <a:rPr lang="en-US" altLang="zh-CN" sz="1600">
                <a:solidFill>
                  <a:srgbClr val="4BACC6">
                    <a:lumMod val="75000"/>
                  </a:srgbClr>
                </a:solidFill>
                <a:latin typeface="微软雅黑" pitchFamily="34" charset="-122"/>
                <a:ea typeface="微软雅黑" pitchFamily="34" charset="-122"/>
              </a:rPr>
              <a:t>: </a:t>
            </a:r>
            <a:r>
              <a:rPr lang="zh-CN" altLang="en-US" sz="1600">
                <a:solidFill>
                  <a:srgbClr val="4BACC6">
                    <a:lumMod val="75000"/>
                  </a:srgbClr>
                </a:solidFill>
                <a:latin typeface="微软雅黑" pitchFamily="34" charset="-122"/>
                <a:ea typeface="微软雅黑" pitchFamily="34" charset="-122"/>
              </a:rPr>
              <a:t>简单移动</a:t>
            </a:r>
            <a:r>
              <a:rPr lang="zh-CN" altLang="en-US" sz="1600" smtClean="0">
                <a:solidFill>
                  <a:srgbClr val="4BACC6">
                    <a:lumMod val="75000"/>
                  </a:srgbClr>
                </a:solidFill>
                <a:latin typeface="微软雅黑" pitchFamily="34" charset="-122"/>
                <a:ea typeface="微软雅黑" pitchFamily="34" charset="-122"/>
              </a:rPr>
              <a:t>平均（</a:t>
            </a:r>
            <a:r>
              <a:rPr lang="en-US" altLang="zh-CN" sz="1600" smtClean="0">
                <a:solidFill>
                  <a:srgbClr val="4BACC6">
                    <a:lumMod val="75000"/>
                  </a:srgbClr>
                </a:solidFill>
                <a:latin typeface="微软雅黑" pitchFamily="34" charset="-122"/>
                <a:ea typeface="微软雅黑" pitchFamily="34" charset="-122"/>
              </a:rPr>
              <a:t>SMA</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指数移动</a:t>
            </a:r>
            <a:r>
              <a:rPr lang="zh-CN" altLang="en-US" sz="1600" smtClean="0">
                <a:solidFill>
                  <a:srgbClr val="4BACC6">
                    <a:lumMod val="75000"/>
                  </a:srgbClr>
                </a:solidFill>
                <a:latin typeface="微软雅黑" pitchFamily="34" charset="-122"/>
                <a:ea typeface="微软雅黑" pitchFamily="34" charset="-122"/>
              </a:rPr>
              <a:t>平均（</a:t>
            </a:r>
            <a:r>
              <a:rPr lang="en-US" altLang="zh-CN" sz="1600" smtClean="0">
                <a:solidFill>
                  <a:srgbClr val="4BACC6">
                    <a:lumMod val="75000"/>
                  </a:srgbClr>
                </a:solidFill>
                <a:latin typeface="微软雅黑" pitchFamily="34" charset="-122"/>
                <a:ea typeface="微软雅黑" pitchFamily="34" charset="-122"/>
              </a:rPr>
              <a:t>EMA</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加权移动</a:t>
            </a:r>
            <a:r>
              <a:rPr lang="zh-CN" altLang="en-US" sz="1600" smtClean="0">
                <a:solidFill>
                  <a:srgbClr val="4BACC6">
                    <a:lumMod val="75000"/>
                  </a:srgbClr>
                </a:solidFill>
                <a:latin typeface="微软雅黑" pitchFamily="34" charset="-122"/>
                <a:ea typeface="微软雅黑" pitchFamily="34" charset="-122"/>
              </a:rPr>
              <a:t>平均（</a:t>
            </a:r>
            <a:r>
              <a:rPr lang="en-US" altLang="zh-CN" sz="1600" smtClean="0">
                <a:solidFill>
                  <a:srgbClr val="4BACC6">
                    <a:lumMod val="75000"/>
                  </a:srgbClr>
                </a:solidFill>
                <a:latin typeface="微软雅黑" pitchFamily="34" charset="-122"/>
                <a:ea typeface="微软雅黑" pitchFamily="34" charset="-122"/>
              </a:rPr>
              <a:t>WMA</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以及累积移动</a:t>
            </a:r>
            <a:r>
              <a:rPr lang="zh-CN" altLang="en-US" sz="1600" smtClean="0">
                <a:solidFill>
                  <a:srgbClr val="4BACC6">
                    <a:lumMod val="75000"/>
                  </a:srgbClr>
                </a:solidFill>
                <a:latin typeface="微软雅黑" pitchFamily="34" charset="-122"/>
                <a:ea typeface="微软雅黑" pitchFamily="34" charset="-122"/>
              </a:rPr>
              <a:t>平均（</a:t>
            </a:r>
            <a:r>
              <a:rPr lang="en-US" altLang="zh-CN" sz="1600" smtClean="0">
                <a:solidFill>
                  <a:srgbClr val="4BACC6">
                    <a:lumMod val="75000"/>
                  </a:srgbClr>
                </a:solidFill>
                <a:latin typeface="微软雅黑" pitchFamily="34" charset="-122"/>
                <a:ea typeface="微软雅黑" pitchFamily="34" charset="-122"/>
              </a:rPr>
              <a:t>CMA</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研究</a:t>
            </a:r>
            <a:r>
              <a:rPr lang="zh-CN" altLang="en-US" sz="1600">
                <a:solidFill>
                  <a:srgbClr val="4BACC6">
                    <a:lumMod val="75000"/>
                  </a:srgbClr>
                </a:solidFill>
                <a:latin typeface="微软雅黑" pitchFamily="34" charset="-122"/>
                <a:ea typeface="微软雅黑" pitchFamily="34" charset="-122"/>
              </a:rPr>
              <a:t>时间序列时，我们经常会用到移动平均值。移动平均法需要规定一个窗口，它限定了每一眼能看到数据的数量，窗口每前移一个周期，其中的数据都要计算一次均值</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不同</a:t>
            </a:r>
            <a:r>
              <a:rPr lang="zh-CN" altLang="en-US" sz="1600">
                <a:solidFill>
                  <a:srgbClr val="4BACC6">
                    <a:lumMod val="75000"/>
                  </a:srgbClr>
                </a:solidFill>
                <a:latin typeface="微软雅黑" pitchFamily="34" charset="-122"/>
                <a:ea typeface="微软雅黑" pitchFamily="34" charset="-122"/>
              </a:rPr>
              <a:t>类型的移动平均法主要区别在于求平均值时所用的权重，例如指数移动平均法，权重随时间的变化以指数的形式递减</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下面以年度日斑周期数据为例，通过移动平均法来探究日斑活动周期的时间序列</a:t>
            </a:r>
            <a:r>
              <a:rPr lang="zh-CN" altLang="en-US" sz="1600" smtClean="0">
                <a:solidFill>
                  <a:srgbClr val="4BACC6">
                    <a:lumMod val="75000"/>
                  </a:srgbClr>
                </a:solidFill>
                <a:latin typeface="微软雅黑" pitchFamily="34" charset="-122"/>
                <a:ea typeface="微软雅黑" pitchFamily="34" charset="-122"/>
              </a:rPr>
              <a:t>。</a:t>
            </a:r>
            <a:endParaRPr lang="en-US" altLang="zh-CN"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1443179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7"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1407" y="404813"/>
            <a:ext cx="6961187" cy="604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2219" y="1412776"/>
            <a:ext cx="300037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8066" y="2140090"/>
            <a:ext cx="3667869" cy="2577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35061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Effect transition="in" filter="fade">
                                      <p:cBhvr>
                                        <p:cTn id="9" dur="500"/>
                                        <p:tgtEl>
                                          <p:spTgt spid="102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1026"/>
                                        </p:tgtEl>
                                        <p:attrNameLst>
                                          <p:attrName>ppt_w</p:attrName>
                                        </p:attrNameLst>
                                      </p:cBhvr>
                                      <p:tavLst>
                                        <p:tav tm="0">
                                          <p:val>
                                            <p:strVal val="ppt_w"/>
                                          </p:val>
                                        </p:tav>
                                        <p:tav tm="100000">
                                          <p:val>
                                            <p:fltVal val="0"/>
                                          </p:val>
                                        </p:tav>
                                      </p:tavLst>
                                    </p:anim>
                                    <p:anim calcmode="lin" valueType="num">
                                      <p:cBhvr>
                                        <p:cTn id="14" dur="500"/>
                                        <p:tgtEl>
                                          <p:spTgt spid="1026"/>
                                        </p:tgtEl>
                                        <p:attrNameLst>
                                          <p:attrName>ppt_h</p:attrName>
                                        </p:attrNameLst>
                                      </p:cBhvr>
                                      <p:tavLst>
                                        <p:tav tm="0">
                                          <p:val>
                                            <p:strVal val="ppt_h"/>
                                          </p:val>
                                        </p:tav>
                                        <p:tav tm="100000">
                                          <p:val>
                                            <p:fltVal val="0"/>
                                          </p:val>
                                        </p:tav>
                                      </p:tavLst>
                                    </p:anim>
                                    <p:animEffect transition="out" filter="fade">
                                      <p:cBhvr>
                                        <p:cTn id="15" dur="500"/>
                                        <p:tgtEl>
                                          <p:spTgt spid="1026"/>
                                        </p:tgtEl>
                                      </p:cBhvr>
                                    </p:animEffect>
                                    <p:set>
                                      <p:cBhvr>
                                        <p:cTn id="16" dur="1" fill="hold">
                                          <p:stCondLst>
                                            <p:cond delay="499"/>
                                          </p:stCondLst>
                                        </p:cTn>
                                        <p:tgtEl>
                                          <p:spTgt spid="102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027"/>
                                        </p:tgtEl>
                                        <p:attrNameLst>
                                          <p:attrName>style.visibility</p:attrName>
                                        </p:attrNameLst>
                                      </p:cBhvr>
                                      <p:to>
                                        <p:strVal val="visible"/>
                                      </p:to>
                                    </p:set>
                                    <p:anim calcmode="lin" valueType="num">
                                      <p:cBhvr>
                                        <p:cTn id="21" dur="500" fill="hold"/>
                                        <p:tgtEl>
                                          <p:spTgt spid="1027"/>
                                        </p:tgtEl>
                                        <p:attrNameLst>
                                          <p:attrName>ppt_w</p:attrName>
                                        </p:attrNameLst>
                                      </p:cBhvr>
                                      <p:tavLst>
                                        <p:tav tm="0">
                                          <p:val>
                                            <p:fltVal val="0"/>
                                          </p:val>
                                        </p:tav>
                                        <p:tav tm="100000">
                                          <p:val>
                                            <p:strVal val="#ppt_w"/>
                                          </p:val>
                                        </p:tav>
                                      </p:tavLst>
                                    </p:anim>
                                    <p:anim calcmode="lin" valueType="num">
                                      <p:cBhvr>
                                        <p:cTn id="22" dur="500" fill="hold"/>
                                        <p:tgtEl>
                                          <p:spTgt spid="1027"/>
                                        </p:tgtEl>
                                        <p:attrNameLst>
                                          <p:attrName>ppt_h</p:attrName>
                                        </p:attrNameLst>
                                      </p:cBhvr>
                                      <p:tavLst>
                                        <p:tav tm="0">
                                          <p:val>
                                            <p:fltVal val="0"/>
                                          </p:val>
                                        </p:tav>
                                        <p:tav tm="100000">
                                          <p:val>
                                            <p:strVal val="#ppt_h"/>
                                          </p:val>
                                        </p:tav>
                                      </p:tavLst>
                                    </p:anim>
                                    <p:animEffect transition="in" filter="fade">
                                      <p:cBhvr>
                                        <p:cTn id="23" dur="500"/>
                                        <p:tgtEl>
                                          <p:spTgt spid="10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028"/>
                                        </p:tgtEl>
                                        <p:attrNameLst>
                                          <p:attrName>style.visibility</p:attrName>
                                        </p:attrNameLst>
                                      </p:cBhvr>
                                      <p:to>
                                        <p:strVal val="visible"/>
                                      </p:to>
                                    </p:set>
                                    <p:anim calcmode="lin" valueType="num">
                                      <p:cBhvr>
                                        <p:cTn id="28" dur="500" fill="hold"/>
                                        <p:tgtEl>
                                          <p:spTgt spid="1028"/>
                                        </p:tgtEl>
                                        <p:attrNameLst>
                                          <p:attrName>ppt_w</p:attrName>
                                        </p:attrNameLst>
                                      </p:cBhvr>
                                      <p:tavLst>
                                        <p:tav tm="0">
                                          <p:val>
                                            <p:fltVal val="0"/>
                                          </p:val>
                                        </p:tav>
                                        <p:tav tm="100000">
                                          <p:val>
                                            <p:strVal val="#ppt_w"/>
                                          </p:val>
                                        </p:tav>
                                      </p:tavLst>
                                    </p:anim>
                                    <p:anim calcmode="lin" valueType="num">
                                      <p:cBhvr>
                                        <p:cTn id="29" dur="500" fill="hold"/>
                                        <p:tgtEl>
                                          <p:spTgt spid="1028"/>
                                        </p:tgtEl>
                                        <p:attrNameLst>
                                          <p:attrName>ppt_h</p:attrName>
                                        </p:attrNameLst>
                                      </p:cBhvr>
                                      <p:tavLst>
                                        <p:tav tm="0">
                                          <p:val>
                                            <p:fltVal val="0"/>
                                          </p:val>
                                        </p:tav>
                                        <p:tav tm="100000">
                                          <p:val>
                                            <p:strVal val="#ppt_h"/>
                                          </p:val>
                                        </p:tav>
                                      </p:tavLst>
                                    </p:anim>
                                    <p:animEffect transition="in" filter="fade">
                                      <p:cBhvr>
                                        <p:cTn id="30"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窗口函数</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对于前面所提到的滚动窗口的权重计算，</a:t>
            </a:r>
            <a:r>
              <a:rPr lang="en-US" altLang="zh-CN" sz="1600" smtClean="0">
                <a:solidFill>
                  <a:srgbClr val="4BACC6">
                    <a:lumMod val="75000"/>
                  </a:srgbClr>
                </a:solidFill>
                <a:latin typeface="微软雅黑" pitchFamily="34" charset="-122"/>
                <a:ea typeface="微软雅黑" pitchFamily="34" charset="-122"/>
              </a:rPr>
              <a:t> NumPy</a:t>
            </a:r>
            <a:r>
              <a:rPr lang="zh-CN" altLang="en-US" sz="1600">
                <a:solidFill>
                  <a:srgbClr val="4BACC6">
                    <a:lumMod val="75000"/>
                  </a:srgbClr>
                </a:solidFill>
                <a:latin typeface="微软雅黑" pitchFamily="34" charset="-122"/>
                <a:ea typeface="微软雅黑" pitchFamily="34" charset="-122"/>
              </a:rPr>
              <a:t>提供了一些相关的功能</a:t>
            </a:r>
            <a:r>
              <a:rPr lang="zh-CN" altLang="en-US" sz="1600" smtClean="0">
                <a:solidFill>
                  <a:srgbClr val="4BACC6">
                    <a:lumMod val="75000"/>
                  </a:srgbClr>
                </a:solidFill>
                <a:latin typeface="微软雅黑" pitchFamily="34" charset="-122"/>
                <a:ea typeface="微软雅黑" pitchFamily="34" charset="-122"/>
              </a:rPr>
              <a:t>函数，即窗口函数来实现。</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窗口</a:t>
            </a:r>
            <a:r>
              <a:rPr lang="zh-CN" altLang="en-US" sz="1600">
                <a:solidFill>
                  <a:srgbClr val="4BACC6">
                    <a:lumMod val="75000"/>
                  </a:srgbClr>
                </a:solidFill>
                <a:latin typeface="微软雅黑" pitchFamily="34" charset="-122"/>
                <a:ea typeface="微软雅黑" pitchFamily="34" charset="-122"/>
              </a:rPr>
              <a:t>函数是定义在一个区间（窗口）上的函数，超出定义域，函数值取零。我们可以使用它们来分析频谱、设计滤波器等</a:t>
            </a:r>
            <a:r>
              <a:rPr lang="zh-CN" altLang="en-US" sz="1600" smtClean="0">
                <a:solidFill>
                  <a:srgbClr val="4BACC6">
                    <a:lumMod val="75000"/>
                  </a:srgbClr>
                </a:solidFill>
                <a:latin typeface="微软雅黑" pitchFamily="34" charset="-122"/>
                <a:ea typeface="微软雅黑" pitchFamily="34" charset="-122"/>
              </a:rPr>
              <a:t>。典型的窗口函数有：矩形窗、三角形窗、钟形窗等。</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针对前面日斑（太阳黑子）近</a:t>
            </a:r>
            <a:r>
              <a:rPr lang="en-US" altLang="zh-CN" sz="1600">
                <a:solidFill>
                  <a:srgbClr val="4BACC6">
                    <a:lumMod val="75000"/>
                  </a:srgbClr>
                </a:solidFill>
                <a:latin typeface="微软雅黑" pitchFamily="34" charset="-122"/>
                <a:ea typeface="微软雅黑" pitchFamily="34" charset="-122"/>
              </a:rPr>
              <a:t>150</a:t>
            </a:r>
            <a:r>
              <a:rPr lang="zh-CN" altLang="en-US" sz="1600">
                <a:solidFill>
                  <a:srgbClr val="4BACC6">
                    <a:lumMod val="75000"/>
                  </a:srgbClr>
                </a:solidFill>
                <a:latin typeface="微软雅黑" pitchFamily="34" charset="-122"/>
                <a:ea typeface="微软雅黑" pitchFamily="34" charset="-122"/>
              </a:rPr>
              <a:t>年的</a:t>
            </a:r>
            <a:r>
              <a:rPr lang="zh-CN" altLang="en-US" sz="1600" smtClean="0">
                <a:solidFill>
                  <a:srgbClr val="4BACC6">
                    <a:lumMod val="75000"/>
                  </a:srgbClr>
                </a:solidFill>
                <a:latin typeface="微软雅黑" pitchFamily="34" charset="-122"/>
                <a:ea typeface="微软雅黑" pitchFamily="34" charset="-122"/>
              </a:rPr>
              <a:t>数据，分别使用不同的窗口函数计算权重。</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993247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2"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1646" y="1485959"/>
            <a:ext cx="5980708" cy="3886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3689" y="2020337"/>
            <a:ext cx="3616623" cy="2817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7575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 calcmode="lin" valueType="num">
                                      <p:cBhvr>
                                        <p:cTn id="7" dur="500" fill="hold"/>
                                        <p:tgtEl>
                                          <p:spTgt spid="2052"/>
                                        </p:tgtEl>
                                        <p:attrNameLst>
                                          <p:attrName>ppt_w</p:attrName>
                                        </p:attrNameLst>
                                      </p:cBhvr>
                                      <p:tavLst>
                                        <p:tav tm="0">
                                          <p:val>
                                            <p:fltVal val="0"/>
                                          </p:val>
                                        </p:tav>
                                        <p:tav tm="100000">
                                          <p:val>
                                            <p:strVal val="#ppt_w"/>
                                          </p:val>
                                        </p:tav>
                                      </p:tavLst>
                                    </p:anim>
                                    <p:anim calcmode="lin" valueType="num">
                                      <p:cBhvr>
                                        <p:cTn id="8" dur="500" fill="hold"/>
                                        <p:tgtEl>
                                          <p:spTgt spid="2052"/>
                                        </p:tgtEl>
                                        <p:attrNameLst>
                                          <p:attrName>ppt_h</p:attrName>
                                        </p:attrNameLst>
                                      </p:cBhvr>
                                      <p:tavLst>
                                        <p:tav tm="0">
                                          <p:val>
                                            <p:fltVal val="0"/>
                                          </p:val>
                                        </p:tav>
                                        <p:tav tm="100000">
                                          <p:val>
                                            <p:strVal val="#ppt_h"/>
                                          </p:val>
                                        </p:tav>
                                      </p:tavLst>
                                    </p:anim>
                                    <p:animEffect transition="in" filter="fade">
                                      <p:cBhvr>
                                        <p:cTn id="9" dur="500"/>
                                        <p:tgtEl>
                                          <p:spTgt spid="205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2052"/>
                                        </p:tgtEl>
                                        <p:attrNameLst>
                                          <p:attrName>ppt_w</p:attrName>
                                        </p:attrNameLst>
                                      </p:cBhvr>
                                      <p:tavLst>
                                        <p:tav tm="0">
                                          <p:val>
                                            <p:strVal val="ppt_w"/>
                                          </p:val>
                                        </p:tav>
                                        <p:tav tm="100000">
                                          <p:val>
                                            <p:fltVal val="0"/>
                                          </p:val>
                                        </p:tav>
                                      </p:tavLst>
                                    </p:anim>
                                    <p:anim calcmode="lin" valueType="num">
                                      <p:cBhvr>
                                        <p:cTn id="14" dur="500"/>
                                        <p:tgtEl>
                                          <p:spTgt spid="2052"/>
                                        </p:tgtEl>
                                        <p:attrNameLst>
                                          <p:attrName>ppt_h</p:attrName>
                                        </p:attrNameLst>
                                      </p:cBhvr>
                                      <p:tavLst>
                                        <p:tav tm="0">
                                          <p:val>
                                            <p:strVal val="ppt_h"/>
                                          </p:val>
                                        </p:tav>
                                        <p:tav tm="100000">
                                          <p:val>
                                            <p:fltVal val="0"/>
                                          </p:val>
                                        </p:tav>
                                      </p:tavLst>
                                    </p:anim>
                                    <p:animEffect transition="out" filter="fade">
                                      <p:cBhvr>
                                        <p:cTn id="15" dur="500"/>
                                        <p:tgtEl>
                                          <p:spTgt spid="2052"/>
                                        </p:tgtEl>
                                      </p:cBhvr>
                                    </p:animEffect>
                                    <p:set>
                                      <p:cBhvr>
                                        <p:cTn id="16" dur="1" fill="hold">
                                          <p:stCondLst>
                                            <p:cond delay="499"/>
                                          </p:stCondLst>
                                        </p:cTn>
                                        <p:tgtEl>
                                          <p:spTgt spid="2052"/>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051"/>
                                        </p:tgtEl>
                                        <p:attrNameLst>
                                          <p:attrName>style.visibility</p:attrName>
                                        </p:attrNameLst>
                                      </p:cBhvr>
                                      <p:to>
                                        <p:strVal val="visible"/>
                                      </p:to>
                                    </p:set>
                                    <p:anim calcmode="lin" valueType="num">
                                      <p:cBhvr>
                                        <p:cTn id="21" dur="500" fill="hold"/>
                                        <p:tgtEl>
                                          <p:spTgt spid="2051"/>
                                        </p:tgtEl>
                                        <p:attrNameLst>
                                          <p:attrName>ppt_w</p:attrName>
                                        </p:attrNameLst>
                                      </p:cBhvr>
                                      <p:tavLst>
                                        <p:tav tm="0">
                                          <p:val>
                                            <p:fltVal val="0"/>
                                          </p:val>
                                        </p:tav>
                                        <p:tav tm="100000">
                                          <p:val>
                                            <p:strVal val="#ppt_w"/>
                                          </p:val>
                                        </p:tav>
                                      </p:tavLst>
                                    </p:anim>
                                    <p:anim calcmode="lin" valueType="num">
                                      <p:cBhvr>
                                        <p:cTn id="22" dur="500" fill="hold"/>
                                        <p:tgtEl>
                                          <p:spTgt spid="2051"/>
                                        </p:tgtEl>
                                        <p:attrNameLst>
                                          <p:attrName>ppt_h</p:attrName>
                                        </p:attrNameLst>
                                      </p:cBhvr>
                                      <p:tavLst>
                                        <p:tav tm="0">
                                          <p:val>
                                            <p:fltVal val="0"/>
                                          </p:val>
                                        </p:tav>
                                        <p:tav tm="100000">
                                          <p:val>
                                            <p:strVal val="#ppt_h"/>
                                          </p:val>
                                        </p:tav>
                                      </p:tavLst>
                                    </p:anim>
                                    <p:animEffect transition="in" filter="fade">
                                      <p:cBhvr>
                                        <p:cTn id="23"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70898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数据类型</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数据类型对象（</a:t>
            </a:r>
            <a:r>
              <a:rPr lang="en-US" altLang="zh-CN" b="1" smtClean="0">
                <a:solidFill>
                  <a:schemeClr val="accent5">
                    <a:lumMod val="50000"/>
                  </a:schemeClr>
                </a:solidFill>
                <a:latin typeface="微软雅黑" pitchFamily="34" charset="-122"/>
                <a:ea typeface="微软雅黑" pitchFamily="34" charset="-122"/>
              </a:rPr>
              <a:t>dtype</a:t>
            </a:r>
            <a:r>
              <a:rPr lang="zh-CN" altLang="en-US" b="1" smtClean="0">
                <a:solidFill>
                  <a:schemeClr val="accent5">
                    <a:lumMod val="50000"/>
                  </a:schemeClr>
                </a:solidFill>
                <a:latin typeface="微软雅黑" pitchFamily="34" charset="-122"/>
                <a:ea typeface="微软雅黑" pitchFamily="34" charset="-122"/>
              </a:rPr>
              <a:t>）</a:t>
            </a:r>
            <a:endParaRPr lang="en-US" altLang="zh-CN" b="1">
              <a:solidFill>
                <a:schemeClr val="accent5">
                  <a:lumMod val="50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数据类型</a:t>
            </a:r>
            <a:r>
              <a:rPr lang="zh-CN" altLang="en-US" sz="1600">
                <a:solidFill>
                  <a:schemeClr val="accent5">
                    <a:lumMod val="75000"/>
                  </a:schemeClr>
                </a:solidFill>
                <a:latin typeface="微软雅黑" pitchFamily="34" charset="-122"/>
                <a:ea typeface="微软雅黑" pitchFamily="34" charset="-122"/>
              </a:rPr>
              <a:t>对象是用来</a:t>
            </a:r>
            <a:r>
              <a:rPr lang="zh-CN" altLang="en-US" sz="1600" smtClean="0">
                <a:solidFill>
                  <a:schemeClr val="accent5">
                    <a:lumMod val="75000"/>
                  </a:schemeClr>
                </a:solidFill>
                <a:latin typeface="微软雅黑" pitchFamily="34" charset="-122"/>
                <a:ea typeface="微软雅黑" pitchFamily="34" charset="-122"/>
              </a:rPr>
              <a:t>描述存储数组的</a:t>
            </a:r>
            <a:r>
              <a:rPr lang="zh-CN" altLang="en-US" sz="1600">
                <a:solidFill>
                  <a:schemeClr val="accent5">
                    <a:lumMod val="75000"/>
                  </a:schemeClr>
                </a:solidFill>
                <a:latin typeface="微软雅黑" pitchFamily="34" charset="-122"/>
                <a:ea typeface="微软雅黑" pitchFamily="34" charset="-122"/>
              </a:rPr>
              <a:t>内存区域如何使用</a:t>
            </a:r>
            <a:r>
              <a:rPr lang="zh-CN" altLang="en-US" sz="1600" smtClean="0">
                <a:solidFill>
                  <a:schemeClr val="accent5">
                    <a:lumMod val="75000"/>
                  </a:schemeClr>
                </a:solidFill>
                <a:latin typeface="微软雅黑" pitchFamily="34" charset="-122"/>
                <a:ea typeface="微软雅黑" pitchFamily="34" charset="-122"/>
              </a:rPr>
              <a:t>，包含如下方面：</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数组的形状（数组的</a:t>
            </a:r>
            <a:r>
              <a:rPr lang="zh-CN" altLang="en-US" sz="1600" smtClean="0">
                <a:solidFill>
                  <a:schemeClr val="accent5">
                    <a:lumMod val="75000"/>
                  </a:schemeClr>
                </a:solidFill>
                <a:latin typeface="微软雅黑" pitchFamily="34" charset="-122"/>
                <a:ea typeface="微软雅黑" pitchFamily="34" charset="-122"/>
              </a:rPr>
              <a:t>维度信息）</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元素的</a:t>
            </a:r>
            <a:r>
              <a:rPr lang="zh-CN" altLang="en-US" sz="1600">
                <a:solidFill>
                  <a:schemeClr val="accent5">
                    <a:lumMod val="75000"/>
                  </a:schemeClr>
                </a:solidFill>
                <a:latin typeface="微软雅黑" pitchFamily="34" charset="-122"/>
                <a:ea typeface="微软雅黑" pitchFamily="34" charset="-122"/>
              </a:rPr>
              <a:t>类型（整数，浮点数或者 </a:t>
            </a:r>
            <a:r>
              <a:rPr lang="en-US" altLang="zh-CN" sz="1600">
                <a:solidFill>
                  <a:schemeClr val="accent5">
                    <a:lumMod val="75000"/>
                  </a:schemeClr>
                </a:solidFill>
                <a:latin typeface="微软雅黑" pitchFamily="34" charset="-122"/>
                <a:ea typeface="微软雅黑" pitchFamily="34" charset="-122"/>
              </a:rPr>
              <a:t>Python </a:t>
            </a:r>
            <a:r>
              <a:rPr lang="zh-CN" altLang="en-US" sz="1600">
                <a:solidFill>
                  <a:schemeClr val="accent5">
                    <a:lumMod val="75000"/>
                  </a:schemeClr>
                </a:solidFill>
                <a:latin typeface="微软雅黑" pitchFamily="34" charset="-122"/>
                <a:ea typeface="微软雅黑" pitchFamily="34" charset="-122"/>
              </a:rPr>
              <a:t>对象）</a:t>
            </a: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数组</a:t>
            </a:r>
            <a:r>
              <a:rPr lang="zh-CN" altLang="en-US" sz="1600" smtClean="0">
                <a:solidFill>
                  <a:schemeClr val="accent5">
                    <a:lumMod val="75000"/>
                  </a:schemeClr>
                </a:solidFill>
                <a:latin typeface="微软雅黑" pitchFamily="34" charset="-122"/>
                <a:ea typeface="微软雅黑" pitchFamily="34" charset="-122"/>
              </a:rPr>
              <a:t>的存储空间大小</a:t>
            </a:r>
            <a:endParaRPr lang="zh-CN" altLang="en-US"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存储的</a:t>
            </a:r>
            <a:r>
              <a:rPr lang="zh-CN" altLang="en-US" sz="1600">
                <a:solidFill>
                  <a:schemeClr val="accent5">
                    <a:lumMod val="75000"/>
                  </a:schemeClr>
                </a:solidFill>
                <a:latin typeface="微软雅黑" pitchFamily="34" charset="-122"/>
                <a:ea typeface="微软雅黑" pitchFamily="34" charset="-122"/>
              </a:rPr>
              <a:t>字节顺序</a:t>
            </a:r>
            <a:r>
              <a:rPr lang="zh-CN" altLang="en-US" sz="1600" smtClean="0">
                <a:solidFill>
                  <a:schemeClr val="accent5">
                    <a:lumMod val="75000"/>
                  </a:schemeClr>
                </a:solidFill>
                <a:latin typeface="微软雅黑" pitchFamily="34" charset="-122"/>
                <a:ea typeface="微软雅黑" pitchFamily="34" charset="-122"/>
              </a:rPr>
              <a:t>（通过</a:t>
            </a:r>
            <a:r>
              <a:rPr lang="zh-CN" altLang="en-US" sz="1600">
                <a:solidFill>
                  <a:schemeClr val="accent5">
                    <a:lumMod val="75000"/>
                  </a:schemeClr>
                </a:solidFill>
                <a:latin typeface="微软雅黑" pitchFamily="34" charset="-122"/>
                <a:ea typeface="微软雅黑" pitchFamily="34" charset="-122"/>
              </a:rPr>
              <a:t>对数据类型预先</a:t>
            </a:r>
            <a:r>
              <a:rPr lang="zh-CN" altLang="en-US" sz="1600" smtClean="0">
                <a:solidFill>
                  <a:schemeClr val="accent5">
                    <a:lumMod val="75000"/>
                  </a:schemeClr>
                </a:solidFill>
                <a:latin typeface="微软雅黑" pitchFamily="34" charset="-122"/>
                <a:ea typeface="微软雅黑" pitchFamily="34" charset="-122"/>
              </a:rPr>
              <a:t>设定</a:t>
            </a:r>
            <a:r>
              <a:rPr lang="en-US" altLang="zh-CN" sz="1600" smtClean="0">
                <a:solidFill>
                  <a:schemeClr val="accent5">
                    <a:lumMod val="75000"/>
                  </a:schemeClr>
                </a:solidFill>
                <a:latin typeface="微软雅黑" pitchFamily="34" charset="-122"/>
                <a:ea typeface="微软雅黑" pitchFamily="34" charset="-122"/>
              </a:rPr>
              <a:t>“&lt;”</a:t>
            </a:r>
            <a:r>
              <a:rPr lang="zh-CN" altLang="en-US" sz="1600" smtClean="0">
                <a:solidFill>
                  <a:schemeClr val="accent5">
                    <a:lumMod val="75000"/>
                  </a:schemeClr>
                </a:solidFill>
                <a:latin typeface="微软雅黑" pitchFamily="34" charset="-122"/>
                <a:ea typeface="微软雅黑" pitchFamily="34" charset="-122"/>
              </a:rPr>
              <a:t>或</a:t>
            </a:r>
            <a:r>
              <a:rPr lang="en-US" altLang="zh-CN" sz="1600" smtClean="0">
                <a:solidFill>
                  <a:schemeClr val="accent5">
                    <a:lumMod val="75000"/>
                  </a:schemeClr>
                </a:solidFill>
                <a:latin typeface="微软雅黑" pitchFamily="34" charset="-122"/>
                <a:ea typeface="微软雅黑" pitchFamily="34" charset="-122"/>
              </a:rPr>
              <a:t>“&gt;”</a:t>
            </a:r>
            <a:r>
              <a:rPr lang="zh-CN" altLang="en-US" sz="1600" smtClean="0">
                <a:solidFill>
                  <a:schemeClr val="accent5">
                    <a:lumMod val="75000"/>
                  </a:schemeClr>
                </a:solidFill>
                <a:latin typeface="微软雅黑" pitchFamily="34" charset="-122"/>
                <a:ea typeface="微软雅黑" pitchFamily="34" charset="-122"/>
              </a:rPr>
              <a:t>来指定。</a:t>
            </a:r>
            <a:r>
              <a:rPr lang="en-US" altLang="zh-CN" sz="1600" smtClean="0">
                <a:solidFill>
                  <a:schemeClr val="accent5">
                    <a:lumMod val="75000"/>
                  </a:schemeClr>
                </a:solidFill>
                <a:latin typeface="微软雅黑" pitchFamily="34" charset="-122"/>
                <a:ea typeface="微软雅黑" pitchFamily="34" charset="-122"/>
              </a:rPr>
              <a:t>“&lt;”</a:t>
            </a:r>
            <a:r>
              <a:rPr lang="zh-CN" altLang="en-US" sz="1600">
                <a:solidFill>
                  <a:schemeClr val="accent5">
                    <a:lumMod val="75000"/>
                  </a:schemeClr>
                </a:solidFill>
                <a:latin typeface="微软雅黑" pitchFamily="34" charset="-122"/>
                <a:ea typeface="微软雅黑" pitchFamily="34" charset="-122"/>
              </a:rPr>
              <a:t>指明采用小端序，</a:t>
            </a:r>
            <a:r>
              <a:rPr lang="zh-CN" altLang="en-US" sz="1600" smtClean="0">
                <a:solidFill>
                  <a:schemeClr val="accent5">
                    <a:lumMod val="75000"/>
                  </a:schemeClr>
                </a:solidFill>
                <a:latin typeface="微软雅黑" pitchFamily="34" charset="-122"/>
                <a:ea typeface="微软雅黑" pitchFamily="34" charset="-122"/>
              </a:rPr>
              <a:t>即数据高</a:t>
            </a:r>
            <a:r>
              <a:rPr lang="zh-CN" altLang="en-US" sz="1600">
                <a:solidFill>
                  <a:schemeClr val="accent5">
                    <a:lumMod val="75000"/>
                  </a:schemeClr>
                </a:solidFill>
                <a:latin typeface="微软雅黑" pitchFamily="34" charset="-122"/>
                <a:ea typeface="微软雅黑" pitchFamily="34" charset="-122"/>
              </a:rPr>
              <a:t>字节保存在内存的低地址</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“&gt;”</a:t>
            </a:r>
            <a:r>
              <a:rPr lang="zh-CN" altLang="en-US" sz="1600">
                <a:solidFill>
                  <a:schemeClr val="accent5">
                    <a:lumMod val="75000"/>
                  </a:schemeClr>
                </a:solidFill>
                <a:latin typeface="微软雅黑" pitchFamily="34" charset="-122"/>
                <a:ea typeface="微软雅黑" pitchFamily="34" charset="-122"/>
              </a:rPr>
              <a:t>指明采用大端序，</a:t>
            </a:r>
            <a:r>
              <a:rPr lang="zh-CN" altLang="en-US" sz="1600" smtClean="0">
                <a:solidFill>
                  <a:schemeClr val="accent5">
                    <a:lumMod val="75000"/>
                  </a:schemeClr>
                </a:solidFill>
                <a:latin typeface="微软雅黑" pitchFamily="34" charset="-122"/>
                <a:ea typeface="微软雅黑" pitchFamily="34" charset="-122"/>
              </a:rPr>
              <a:t>即数据高</a:t>
            </a:r>
            <a:r>
              <a:rPr lang="zh-CN" altLang="en-US" sz="1600">
                <a:solidFill>
                  <a:schemeClr val="accent5">
                    <a:lumMod val="75000"/>
                  </a:schemeClr>
                </a:solidFill>
                <a:latin typeface="微软雅黑" pitchFamily="34" charset="-122"/>
                <a:ea typeface="微软雅黑" pitchFamily="34" charset="-122"/>
              </a:rPr>
              <a:t>字节保存在内存的高</a:t>
            </a:r>
            <a:r>
              <a:rPr lang="zh-CN" altLang="en-US" sz="1600" smtClean="0">
                <a:solidFill>
                  <a:schemeClr val="accent5">
                    <a:lumMod val="75000"/>
                  </a:schemeClr>
                </a:solidFill>
                <a:latin typeface="微软雅黑" pitchFamily="34" charset="-122"/>
                <a:ea typeface="微软雅黑" pitchFamily="34" charset="-122"/>
              </a:rPr>
              <a:t>地址）</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结构化类型下的字段名称</a:t>
            </a:r>
            <a:endParaRPr lang="zh-CN" altLang="en-US" sz="1600">
              <a:solidFill>
                <a:schemeClr val="accent5">
                  <a:lumMod val="75000"/>
                </a:schemeClr>
              </a:solidFill>
              <a:latin typeface="微软雅黑" pitchFamily="34" charset="-122"/>
              <a:ea typeface="微软雅黑" pitchFamily="34" charset="-122"/>
            </a:endParaRPr>
          </a:p>
          <a:p>
            <a:pPr>
              <a:lnSpc>
                <a:spcPct val="150000"/>
              </a:lnSpc>
            </a:pPr>
            <a:r>
              <a:rPr lang="en-US" altLang="zh-CN" sz="1600" smtClean="0">
                <a:solidFill>
                  <a:schemeClr val="accent5">
                    <a:lumMod val="75000"/>
                  </a:schemeClr>
                </a:solidFill>
                <a:latin typeface="微软雅黑" pitchFamily="34" charset="-122"/>
                <a:ea typeface="微软雅黑" pitchFamily="34" charset="-122"/>
              </a:rPr>
              <a:t>dtype </a:t>
            </a:r>
            <a:r>
              <a:rPr lang="zh-CN" altLang="en-US" sz="1600" smtClean="0">
                <a:solidFill>
                  <a:schemeClr val="accent5">
                    <a:lumMod val="75000"/>
                  </a:schemeClr>
                </a:solidFill>
                <a:latin typeface="微软雅黑" pitchFamily="34" charset="-122"/>
                <a:ea typeface="微软雅黑" pitchFamily="34" charset="-122"/>
              </a:rPr>
              <a:t>对象的构造函数为：</a:t>
            </a:r>
            <a:endParaRPr lang="en-US" altLang="zh-CN" sz="1600" smtClean="0">
              <a:solidFill>
                <a:schemeClr val="accent5">
                  <a:lumMod val="75000"/>
                </a:schemeClr>
              </a:solidFill>
              <a:latin typeface="微软雅黑" pitchFamily="34" charset="-122"/>
              <a:ea typeface="微软雅黑" pitchFamily="34" charset="-122"/>
            </a:endParaRPr>
          </a:p>
          <a:p>
            <a:pPr>
              <a:lnSpc>
                <a:spcPct val="150000"/>
              </a:lnSpc>
            </a:pPr>
            <a:r>
              <a:rPr lang="zh-CN" altLang="en-US" sz="1600" smtClean="0">
                <a:solidFill>
                  <a:schemeClr val="accent5">
                    <a:lumMod val="75000"/>
                  </a:schemeClr>
                </a:solidFill>
                <a:latin typeface="微软雅黑" pitchFamily="34" charset="-122"/>
                <a:ea typeface="微软雅黑" pitchFamily="34" charset="-122"/>
              </a:rPr>
              <a:t>其中，</a:t>
            </a:r>
            <a:r>
              <a:rPr lang="en-US" altLang="zh-CN" sz="1600" smtClean="0">
                <a:solidFill>
                  <a:schemeClr val="accent5">
                    <a:lumMod val="75000"/>
                  </a:schemeClr>
                </a:solidFill>
                <a:latin typeface="微软雅黑" pitchFamily="34" charset="-122"/>
                <a:ea typeface="微软雅黑" pitchFamily="34" charset="-122"/>
              </a:rPr>
              <a:t>object </a:t>
            </a:r>
            <a:r>
              <a:rPr lang="zh-CN" altLang="en-US" sz="1600" smtClean="0">
                <a:solidFill>
                  <a:schemeClr val="accent5">
                    <a:lumMod val="75000"/>
                  </a:schemeClr>
                </a:solidFill>
                <a:latin typeface="微软雅黑" pitchFamily="34" charset="-122"/>
                <a:ea typeface="微软雅黑" pitchFamily="34" charset="-122"/>
              </a:rPr>
              <a:t>为要</a:t>
            </a:r>
            <a:r>
              <a:rPr lang="zh-CN" altLang="en-US" sz="1600">
                <a:solidFill>
                  <a:schemeClr val="accent5">
                    <a:lumMod val="75000"/>
                  </a:schemeClr>
                </a:solidFill>
                <a:latin typeface="微软雅黑" pitchFamily="34" charset="-122"/>
                <a:ea typeface="微软雅黑" pitchFamily="34" charset="-122"/>
              </a:rPr>
              <a:t>转换</a:t>
            </a:r>
            <a:r>
              <a:rPr lang="zh-CN" altLang="en-US" sz="1600" smtClean="0">
                <a:solidFill>
                  <a:schemeClr val="accent5">
                    <a:lumMod val="75000"/>
                  </a:schemeClr>
                </a:solidFill>
                <a:latin typeface="微软雅黑" pitchFamily="34" charset="-122"/>
                <a:ea typeface="微软雅黑" pitchFamily="34" charset="-122"/>
              </a:rPr>
              <a:t>为数据类型对象的数据；</a:t>
            </a:r>
            <a:r>
              <a:rPr lang="en-US" altLang="zh-CN" sz="1600" smtClean="0">
                <a:solidFill>
                  <a:schemeClr val="accent5">
                    <a:lumMod val="75000"/>
                  </a:schemeClr>
                </a:solidFill>
                <a:latin typeface="微软雅黑" pitchFamily="34" charset="-122"/>
                <a:ea typeface="微软雅黑" pitchFamily="34" charset="-122"/>
              </a:rPr>
              <a:t>align </a:t>
            </a:r>
            <a:r>
              <a:rPr lang="zh-CN" altLang="en-US" sz="1600" smtClean="0">
                <a:solidFill>
                  <a:schemeClr val="accent5">
                    <a:lumMod val="75000"/>
                  </a:schemeClr>
                </a:solidFill>
                <a:latin typeface="微软雅黑" pitchFamily="34" charset="-122"/>
                <a:ea typeface="微软雅黑" pitchFamily="34" charset="-122"/>
              </a:rPr>
              <a:t>是否填充</a:t>
            </a:r>
            <a:r>
              <a:rPr lang="zh-CN" altLang="en-US" sz="1600">
                <a:solidFill>
                  <a:schemeClr val="accent5">
                    <a:lumMod val="75000"/>
                  </a:schemeClr>
                </a:solidFill>
                <a:latin typeface="微软雅黑" pitchFamily="34" charset="-122"/>
                <a:ea typeface="微软雅黑" pitchFamily="34" charset="-122"/>
              </a:rPr>
              <a:t>字段使其类似 </a:t>
            </a:r>
            <a:r>
              <a:rPr lang="en-US" altLang="zh-CN" sz="1600">
                <a:solidFill>
                  <a:schemeClr val="accent5">
                    <a:lumMod val="75000"/>
                  </a:schemeClr>
                </a:solidFill>
                <a:latin typeface="微软雅黑" pitchFamily="34" charset="-122"/>
                <a:ea typeface="微软雅黑" pitchFamily="34" charset="-122"/>
              </a:rPr>
              <a:t>C </a:t>
            </a:r>
            <a:r>
              <a:rPr lang="zh-CN" altLang="en-US" sz="1600">
                <a:solidFill>
                  <a:schemeClr val="accent5">
                    <a:lumMod val="75000"/>
                  </a:schemeClr>
                </a:solidFill>
                <a:latin typeface="微软雅黑" pitchFamily="34" charset="-122"/>
                <a:ea typeface="微软雅黑" pitchFamily="34" charset="-122"/>
              </a:rPr>
              <a:t>的</a:t>
            </a:r>
            <a:r>
              <a:rPr lang="zh-CN" altLang="en-US" sz="1600" smtClean="0">
                <a:solidFill>
                  <a:schemeClr val="accent5">
                    <a:lumMod val="75000"/>
                  </a:schemeClr>
                </a:solidFill>
                <a:latin typeface="微软雅黑" pitchFamily="34" charset="-122"/>
                <a:ea typeface="微软雅黑" pitchFamily="34" charset="-122"/>
              </a:rPr>
              <a:t>结构体；</a:t>
            </a:r>
            <a:r>
              <a:rPr lang="en-US" altLang="zh-CN" sz="1600" smtClean="0">
                <a:solidFill>
                  <a:schemeClr val="accent5">
                    <a:lumMod val="75000"/>
                  </a:schemeClr>
                </a:solidFill>
                <a:latin typeface="微软雅黑" pitchFamily="34" charset="-122"/>
                <a:ea typeface="微软雅黑" pitchFamily="34" charset="-122"/>
              </a:rPr>
              <a:t>copy </a:t>
            </a:r>
            <a:r>
              <a:rPr lang="zh-CN" altLang="en-US" sz="1600" smtClean="0">
                <a:solidFill>
                  <a:schemeClr val="accent5">
                    <a:lumMod val="75000"/>
                  </a:schemeClr>
                </a:solidFill>
                <a:latin typeface="微软雅黑" pitchFamily="34" charset="-122"/>
                <a:ea typeface="微软雅黑" pitchFamily="34" charset="-122"/>
              </a:rPr>
              <a:t>是否复制 </a:t>
            </a:r>
            <a:r>
              <a:rPr lang="en-US" altLang="zh-CN" sz="1600">
                <a:solidFill>
                  <a:schemeClr val="accent5">
                    <a:lumMod val="75000"/>
                  </a:schemeClr>
                </a:solidFill>
                <a:latin typeface="微软雅黑" pitchFamily="34" charset="-122"/>
                <a:ea typeface="微软雅黑" pitchFamily="34" charset="-122"/>
              </a:rPr>
              <a:t>dtype </a:t>
            </a:r>
            <a:r>
              <a:rPr lang="zh-CN" altLang="en-US" sz="1600" smtClean="0">
                <a:solidFill>
                  <a:schemeClr val="accent5">
                    <a:lumMod val="75000"/>
                  </a:schemeClr>
                </a:solidFill>
                <a:latin typeface="微软雅黑" pitchFamily="34" charset="-122"/>
                <a:ea typeface="微软雅黑" pitchFamily="34" charset="-122"/>
              </a:rPr>
              <a:t>对象，</a:t>
            </a:r>
            <a:r>
              <a:rPr lang="zh-CN" altLang="en-US" sz="1600">
                <a:solidFill>
                  <a:schemeClr val="accent5">
                    <a:lumMod val="75000"/>
                  </a:schemeClr>
                </a:solidFill>
                <a:latin typeface="微软雅黑" pitchFamily="34" charset="-122"/>
                <a:ea typeface="微软雅黑" pitchFamily="34" charset="-122"/>
              </a:rPr>
              <a:t>如果为 </a:t>
            </a:r>
            <a:r>
              <a:rPr lang="en-US" altLang="zh-CN" sz="1600" smtClean="0">
                <a:solidFill>
                  <a:schemeClr val="accent5">
                    <a:lumMod val="75000"/>
                  </a:schemeClr>
                </a:solidFill>
                <a:latin typeface="微软雅黑" pitchFamily="34" charset="-122"/>
                <a:ea typeface="微软雅黑" pitchFamily="34" charset="-122"/>
              </a:rPr>
              <a:t>false</a:t>
            </a:r>
            <a:r>
              <a:rPr lang="zh-CN" altLang="en-US" sz="1600" smtClean="0">
                <a:solidFill>
                  <a:schemeClr val="accent5">
                    <a:lumMod val="75000"/>
                  </a:schemeClr>
                </a:solidFill>
                <a:latin typeface="微软雅黑" pitchFamily="34" charset="-122"/>
                <a:ea typeface="微软雅黑" pitchFamily="34" charset="-122"/>
              </a:rPr>
              <a:t>则</a:t>
            </a:r>
            <a:r>
              <a:rPr lang="zh-CN" altLang="en-US" sz="1600">
                <a:solidFill>
                  <a:schemeClr val="accent5">
                    <a:lumMod val="75000"/>
                  </a:schemeClr>
                </a:solidFill>
                <a:latin typeface="微软雅黑" pitchFamily="34" charset="-122"/>
                <a:ea typeface="微软雅黑" pitchFamily="34" charset="-122"/>
              </a:rPr>
              <a:t>是对内置数据类型对象的</a:t>
            </a:r>
            <a:r>
              <a:rPr lang="zh-CN" altLang="en-US" sz="1600" smtClean="0">
                <a:solidFill>
                  <a:schemeClr val="accent5">
                    <a:lumMod val="75000"/>
                  </a:schemeClr>
                </a:solidFill>
                <a:latin typeface="微软雅黑" pitchFamily="34" charset="-122"/>
                <a:ea typeface="微软雅黑" pitchFamily="34" charset="-122"/>
              </a:rPr>
              <a:t>引用。</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5856" y="4539977"/>
            <a:ext cx="2438400" cy="219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01262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randombar(horizontal)">
                                      <p:cBhvr>
                                        <p:cTn id="42" dur="500"/>
                                        <p:tgtEl>
                                          <p:spTgt spid="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nodeType="clickEffect">
                                  <p:stCondLst>
                                    <p:cond delay="0"/>
                                  </p:stCondLst>
                                  <p:childTnLst>
                                    <p:set>
                                      <p:cBhvr>
                                        <p:cTn id="46" dur="1" fill="hold">
                                          <p:stCondLst>
                                            <p:cond delay="0"/>
                                          </p:stCondLst>
                                        </p:cTn>
                                        <p:tgtEl>
                                          <p:spTgt spid="6146"/>
                                        </p:tgtEl>
                                        <p:attrNameLst>
                                          <p:attrName>style.visibility</p:attrName>
                                        </p:attrNameLst>
                                      </p:cBhvr>
                                      <p:to>
                                        <p:strVal val="visible"/>
                                      </p:to>
                                    </p:set>
                                    <p:anim calcmode="lin" valueType="num">
                                      <p:cBhvr>
                                        <p:cTn id="47" dur="500" fill="hold"/>
                                        <p:tgtEl>
                                          <p:spTgt spid="6146"/>
                                        </p:tgtEl>
                                        <p:attrNameLst>
                                          <p:attrName>ppt_w</p:attrName>
                                        </p:attrNameLst>
                                      </p:cBhvr>
                                      <p:tavLst>
                                        <p:tav tm="0">
                                          <p:val>
                                            <p:fltVal val="0"/>
                                          </p:val>
                                        </p:tav>
                                        <p:tav tm="100000">
                                          <p:val>
                                            <p:strVal val="#ppt_w"/>
                                          </p:val>
                                        </p:tav>
                                      </p:tavLst>
                                    </p:anim>
                                    <p:anim calcmode="lin" valueType="num">
                                      <p:cBhvr>
                                        <p:cTn id="48" dur="500" fill="hold"/>
                                        <p:tgtEl>
                                          <p:spTgt spid="6146"/>
                                        </p:tgtEl>
                                        <p:attrNameLst>
                                          <p:attrName>ppt_h</p:attrName>
                                        </p:attrNameLst>
                                      </p:cBhvr>
                                      <p:tavLst>
                                        <p:tav tm="0">
                                          <p:val>
                                            <p:fltVal val="0"/>
                                          </p:val>
                                        </p:tav>
                                        <p:tav tm="100000">
                                          <p:val>
                                            <p:strVal val="#ppt_h"/>
                                          </p:val>
                                        </p:tav>
                                      </p:tavLst>
                                    </p:anim>
                                    <p:animEffect transition="in" filter="fade">
                                      <p:cBhvr>
                                        <p:cTn id="49" dur="500"/>
                                        <p:tgtEl>
                                          <p:spTgt spid="6146"/>
                                        </p:tgtEl>
                                      </p:cBhvr>
                                    </p:animEffect>
                                  </p:childTnLst>
                                </p:cTn>
                              </p:par>
                            </p:childTnLst>
                          </p:cTn>
                        </p:par>
                      </p:childTnLst>
                    </p:cTn>
                  </p:par>
                  <p:par>
                    <p:cTn id="50" fill="hold">
                      <p:stCondLst>
                        <p:cond delay="indefinite"/>
                      </p:stCondLst>
                      <p:childTnLst>
                        <p:par>
                          <p:cTn id="51" fill="hold">
                            <p:stCondLst>
                              <p:cond delay="0"/>
                            </p:stCondLst>
                            <p:childTnLst>
                              <p:par>
                                <p:cTn id="52" presetID="14" presetClass="entr" presetSubtype="10" fill="hold" nodeType="clickEffect">
                                  <p:stCondLst>
                                    <p:cond delay="0"/>
                                  </p:stCondLst>
                                  <p:childTnLst>
                                    <p:set>
                                      <p:cBhvr>
                                        <p:cTn id="53" dur="1" fill="hold">
                                          <p:stCondLst>
                                            <p:cond delay="0"/>
                                          </p:stCondLst>
                                        </p:cTn>
                                        <p:tgtEl>
                                          <p:spTgt spid="5">
                                            <p:txEl>
                                              <p:pRg st="8" end="8"/>
                                            </p:txEl>
                                          </p:spTgt>
                                        </p:tgtEl>
                                        <p:attrNameLst>
                                          <p:attrName>style.visibility</p:attrName>
                                        </p:attrNameLst>
                                      </p:cBhvr>
                                      <p:to>
                                        <p:strVal val="visible"/>
                                      </p:to>
                                    </p:set>
                                    <p:animEffect transition="in" filter="randombar(horizontal)">
                                      <p:cBhvr>
                                        <p:cTn id="54"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708981"/>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协整校验</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一个时间序列，如果均值和方差没有系统变化或周期性变化（均值无变化：没有明显趋势，方差无变化：波动比较稳定），就称之为平稳的。平稳性是进行时间序列分析的一个很重要的</a:t>
            </a:r>
            <a:r>
              <a:rPr lang="zh-CN" altLang="en-US" sz="1600" smtClean="0">
                <a:solidFill>
                  <a:srgbClr val="4BACC6">
                    <a:lumMod val="75000"/>
                  </a:srgbClr>
                </a:solidFill>
                <a:latin typeface="微软雅黑" pitchFamily="34" charset="-122"/>
                <a:ea typeface="微软雅黑" pitchFamily="34" charset="-122"/>
              </a:rPr>
              <a:t>前提，很多模型都要求序列是平稳性的</a:t>
            </a:r>
            <a:r>
              <a:rPr lang="zh-CN" altLang="en-US" sz="1600">
                <a:solidFill>
                  <a:srgbClr val="4BACC6">
                    <a:lumMod val="75000"/>
                  </a:srgbClr>
                </a:solidFill>
                <a:latin typeface="微软雅黑" pitchFamily="34" charset="-122"/>
                <a:ea typeface="微软雅黑" pitchFamily="34" charset="-122"/>
              </a:rPr>
              <a:t>，就像在大数定理和中心定理中要求样本同分布一样</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但现实中很多时间序列都是非平稳的，从这个着眼点上，经济学家</a:t>
            </a:r>
            <a:r>
              <a:rPr lang="en-US" altLang="zh-CN" sz="1600" smtClean="0">
                <a:solidFill>
                  <a:srgbClr val="4BACC6">
                    <a:lumMod val="75000"/>
                  </a:srgbClr>
                </a:solidFill>
                <a:latin typeface="微软雅黑" pitchFamily="34" charset="-122"/>
                <a:ea typeface="微软雅黑" pitchFamily="34" charset="-122"/>
              </a:rPr>
              <a:t>Engle</a:t>
            </a:r>
            <a:r>
              <a:rPr lang="zh-CN" altLang="en-US" sz="1600" smtClean="0">
                <a:solidFill>
                  <a:srgbClr val="4BACC6">
                    <a:lumMod val="75000"/>
                  </a:srgbClr>
                </a:solidFill>
                <a:latin typeface="微软雅黑" pitchFamily="34" charset="-122"/>
                <a:ea typeface="微软雅黑" pitchFamily="34" charset="-122"/>
              </a:rPr>
              <a:t>和</a:t>
            </a:r>
            <a:r>
              <a:rPr lang="en-US" altLang="zh-CN" sz="1600" smtClean="0">
                <a:solidFill>
                  <a:srgbClr val="4BACC6">
                    <a:lumMod val="75000"/>
                  </a:srgbClr>
                </a:solidFill>
                <a:latin typeface="微软雅黑" pitchFamily="34" charset="-122"/>
                <a:ea typeface="微软雅黑" pitchFamily="34" charset="-122"/>
              </a:rPr>
              <a:t>Granger</a:t>
            </a:r>
            <a:r>
              <a:rPr lang="zh-CN" altLang="en-US" sz="1600" smtClean="0">
                <a:solidFill>
                  <a:srgbClr val="4BACC6">
                    <a:lumMod val="75000"/>
                  </a:srgbClr>
                </a:solidFill>
                <a:latin typeface="微软雅黑" pitchFamily="34" charset="-122"/>
                <a:ea typeface="微软雅黑" pitchFamily="34" charset="-122"/>
              </a:rPr>
              <a:t>提出了协整（</a:t>
            </a:r>
            <a:r>
              <a:rPr lang="en-US" altLang="zh-CN" sz="1600" smtClean="0">
                <a:solidFill>
                  <a:srgbClr val="4BACC6">
                    <a:lumMod val="75000"/>
                  </a:srgbClr>
                </a:solidFill>
                <a:latin typeface="微软雅黑" pitchFamily="34" charset="-122"/>
                <a:ea typeface="微软雅黑" pitchFamily="34" charset="-122"/>
              </a:rPr>
              <a:t>cointegration</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亦</a:t>
            </a:r>
            <a:r>
              <a:rPr lang="zh-CN" altLang="en-US" sz="1600" smtClean="0">
                <a:solidFill>
                  <a:srgbClr val="4BACC6">
                    <a:lumMod val="75000"/>
                  </a:srgbClr>
                </a:solidFill>
                <a:latin typeface="微软雅黑" pitchFamily="34" charset="-122"/>
                <a:ea typeface="微软雅黑" pitchFamily="34" charset="-122"/>
              </a:rPr>
              <a:t>称共</a:t>
            </a:r>
            <a:r>
              <a:rPr lang="zh-CN" altLang="en-US" sz="1600">
                <a:solidFill>
                  <a:srgbClr val="4BACC6">
                    <a:lumMod val="75000"/>
                  </a:srgbClr>
                </a:solidFill>
                <a:latin typeface="微软雅黑" pitchFamily="34" charset="-122"/>
                <a:ea typeface="微软雅黑" pitchFamily="34" charset="-122"/>
              </a:rPr>
              <a:t>整合性）</a:t>
            </a:r>
            <a:r>
              <a:rPr lang="zh-CN" altLang="en-US" sz="1600" smtClean="0">
                <a:solidFill>
                  <a:srgbClr val="4BACC6">
                    <a:lumMod val="75000"/>
                  </a:srgbClr>
                </a:solidFill>
                <a:latin typeface="微软雅黑" pitchFamily="34" charset="-122"/>
                <a:ea typeface="微软雅黑" pitchFamily="34" charset="-122"/>
              </a:rPr>
              <a:t>的概念。如果</a:t>
            </a:r>
            <a:r>
              <a:rPr lang="zh-CN" altLang="en-US" sz="1600">
                <a:solidFill>
                  <a:srgbClr val="4BACC6">
                    <a:lumMod val="75000"/>
                  </a:srgbClr>
                </a:solidFill>
                <a:latin typeface="微软雅黑" pitchFamily="34" charset="-122"/>
                <a:ea typeface="微软雅黑" pitchFamily="34" charset="-122"/>
              </a:rPr>
              <a:t>两个时间序列</a:t>
            </a:r>
            <a:r>
              <a:rPr lang="en-US" altLang="zh-CN" sz="1600">
                <a:solidFill>
                  <a:srgbClr val="4BACC6">
                    <a:lumMod val="75000"/>
                  </a:srgbClr>
                </a:solidFill>
                <a:latin typeface="微软雅黑" pitchFamily="34" charset="-122"/>
                <a:ea typeface="微软雅黑" pitchFamily="34" charset="-122"/>
              </a:rPr>
              <a:t>x(t)</a:t>
            </a:r>
            <a:r>
              <a:rPr lang="zh-CN" altLang="en-US" sz="1600">
                <a:solidFill>
                  <a:srgbClr val="4BACC6">
                    <a:lumMod val="75000"/>
                  </a:srgbClr>
                </a:solidFill>
                <a:latin typeface="微软雅黑" pitchFamily="34" charset="-122"/>
                <a:ea typeface="微软雅黑" pitchFamily="34" charset="-122"/>
              </a:rPr>
              <a:t>和</a:t>
            </a:r>
            <a:r>
              <a:rPr lang="en-US" altLang="zh-CN" sz="1600">
                <a:solidFill>
                  <a:srgbClr val="4BACC6">
                    <a:lumMod val="75000"/>
                  </a:srgbClr>
                </a:solidFill>
                <a:latin typeface="微软雅黑" pitchFamily="34" charset="-122"/>
                <a:ea typeface="微软雅黑" pitchFamily="34" charset="-122"/>
              </a:rPr>
              <a:t>y(t)</a:t>
            </a:r>
            <a:r>
              <a:rPr lang="zh-CN" altLang="en-US" sz="1600">
                <a:solidFill>
                  <a:srgbClr val="4BACC6">
                    <a:lumMod val="75000"/>
                  </a:srgbClr>
                </a:solidFill>
                <a:latin typeface="微软雅黑" pitchFamily="34" charset="-122"/>
                <a:ea typeface="微软雅黑" pitchFamily="34" charset="-122"/>
              </a:rPr>
              <a:t>的线性组合是稳态的，那么就称这两个序列</a:t>
            </a:r>
            <a:r>
              <a:rPr lang="zh-CN" altLang="en-US" sz="1600" smtClean="0">
                <a:solidFill>
                  <a:srgbClr val="4BACC6">
                    <a:lumMod val="75000"/>
                  </a:srgbClr>
                </a:solidFill>
                <a:latin typeface="微软雅黑" pitchFamily="34" charset="-122"/>
                <a:ea typeface="微软雅黑" pitchFamily="34" charset="-122"/>
              </a:rPr>
              <a:t>具有共整合性</a:t>
            </a:r>
            <a:r>
              <a:rPr lang="zh-CN" altLang="en-US" sz="1600">
                <a:solidFill>
                  <a:srgbClr val="4BACC6">
                    <a:lumMod val="75000"/>
                  </a:srgbClr>
                </a:solidFill>
                <a:latin typeface="微软雅黑" pitchFamily="34" charset="-122"/>
                <a:ea typeface="微软雅黑" pitchFamily="34" charset="-122"/>
              </a:rPr>
              <a:t>或协整</a:t>
            </a:r>
            <a:r>
              <a:rPr lang="zh-CN" altLang="en-US" sz="1600" smtClean="0">
                <a:solidFill>
                  <a:srgbClr val="4BACC6">
                    <a:lumMod val="75000"/>
                  </a:srgbClr>
                </a:solidFill>
                <a:latin typeface="微软雅黑" pitchFamily="34" charset="-122"/>
                <a:ea typeface="微软雅黑" pitchFamily="34" charset="-122"/>
              </a:rPr>
              <a:t>性。</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协整性不同于相关性，例如考虑</a:t>
            </a:r>
            <a:r>
              <a:rPr lang="zh-CN" altLang="en-US" sz="1600">
                <a:solidFill>
                  <a:srgbClr val="4BACC6">
                    <a:lumMod val="75000"/>
                  </a:srgbClr>
                </a:solidFill>
                <a:latin typeface="微软雅黑" pitchFamily="34" charset="-122"/>
                <a:ea typeface="微软雅黑" pitchFamily="34" charset="-122"/>
              </a:rPr>
              <a:t>醉汉与狗在一起散步的情形，相关性反映出他们是否在同一个方向上前进。协整性反映的则是一段时间后人和狗之间的</a:t>
            </a:r>
            <a:r>
              <a:rPr lang="zh-CN" altLang="en-US" sz="1600" smtClean="0">
                <a:solidFill>
                  <a:srgbClr val="4BACC6">
                    <a:lumMod val="75000"/>
                  </a:srgbClr>
                </a:solidFill>
                <a:latin typeface="微软雅黑" pitchFamily="34" charset="-122"/>
                <a:ea typeface="微软雅黑" pitchFamily="34" charset="-122"/>
              </a:rPr>
              <a:t>距离。</a:t>
            </a:r>
            <a:endParaRPr lang="en-US" altLang="zh-CN" sz="160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一般，使用增广</a:t>
            </a:r>
            <a:r>
              <a:rPr lang="zh-CN" altLang="en-US" sz="1600">
                <a:solidFill>
                  <a:srgbClr val="4BACC6">
                    <a:lumMod val="75000"/>
                  </a:srgbClr>
                </a:solidFill>
                <a:latin typeface="微软雅黑" pitchFamily="34" charset="-122"/>
                <a:ea typeface="微软雅黑" pitchFamily="34" charset="-122"/>
              </a:rPr>
              <a:t>迪基</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福勒检验法（</a:t>
            </a:r>
            <a:r>
              <a:rPr lang="en-US" altLang="zh-CN" sz="1600">
                <a:solidFill>
                  <a:srgbClr val="4BACC6">
                    <a:lumMod val="75000"/>
                  </a:srgbClr>
                </a:solidFill>
                <a:latin typeface="微软雅黑" pitchFamily="34" charset="-122"/>
                <a:ea typeface="微软雅黑" pitchFamily="34" charset="-122"/>
              </a:rPr>
              <a:t>Augmented Dickey-Fuller test</a:t>
            </a:r>
            <a:r>
              <a:rPr lang="zh-CN" altLang="en-US" sz="160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ADF</a:t>
            </a:r>
            <a:r>
              <a:rPr lang="zh-CN" altLang="en-US" sz="1600" smtClean="0">
                <a:solidFill>
                  <a:srgbClr val="4BACC6">
                    <a:lumMod val="75000"/>
                  </a:srgbClr>
                </a:solidFill>
                <a:latin typeface="微软雅黑" pitchFamily="34" charset="-122"/>
                <a:ea typeface="微软雅黑" pitchFamily="34" charset="-122"/>
              </a:rPr>
              <a:t>检验）</a:t>
            </a:r>
            <a:r>
              <a:rPr lang="zh-CN" altLang="en-US" sz="1600">
                <a:solidFill>
                  <a:srgbClr val="4BACC6">
                    <a:lumMod val="75000"/>
                  </a:srgbClr>
                </a:solidFill>
                <a:latin typeface="微软雅黑" pitchFamily="34" charset="-122"/>
                <a:ea typeface="微软雅黑" pitchFamily="34" charset="-122"/>
              </a:rPr>
              <a:t>可以测试时间序列中的单位根，也可用于确定时间序列的协整</a:t>
            </a:r>
            <a:r>
              <a:rPr lang="zh-CN" altLang="en-US" sz="1600" smtClean="0">
                <a:solidFill>
                  <a:srgbClr val="4BACC6">
                    <a:lumMod val="75000"/>
                  </a:srgbClr>
                </a:solidFill>
                <a:latin typeface="微软雅黑" pitchFamily="34" charset="-122"/>
                <a:ea typeface="微软雅黑" pitchFamily="34" charset="-122"/>
              </a:rPr>
              <a:t>关系。</a:t>
            </a:r>
            <a:endParaRPr lang="en-US" altLang="zh-CN"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757905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9"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6600" y="956705"/>
            <a:ext cx="5696745" cy="49445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6601" y="1988840"/>
            <a:ext cx="4387527" cy="83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6601" y="3212977"/>
            <a:ext cx="6907808" cy="889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2201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079"/>
                                        </p:tgtEl>
                                        <p:attrNameLst>
                                          <p:attrName>style.visibility</p:attrName>
                                        </p:attrNameLst>
                                      </p:cBhvr>
                                      <p:to>
                                        <p:strVal val="visible"/>
                                      </p:to>
                                    </p:set>
                                    <p:anim calcmode="lin" valueType="num">
                                      <p:cBhvr>
                                        <p:cTn id="7" dur="500" fill="hold"/>
                                        <p:tgtEl>
                                          <p:spTgt spid="3079"/>
                                        </p:tgtEl>
                                        <p:attrNameLst>
                                          <p:attrName>ppt_w</p:attrName>
                                        </p:attrNameLst>
                                      </p:cBhvr>
                                      <p:tavLst>
                                        <p:tav tm="0">
                                          <p:val>
                                            <p:fltVal val="0"/>
                                          </p:val>
                                        </p:tav>
                                        <p:tav tm="100000">
                                          <p:val>
                                            <p:strVal val="#ppt_w"/>
                                          </p:val>
                                        </p:tav>
                                      </p:tavLst>
                                    </p:anim>
                                    <p:anim calcmode="lin" valueType="num">
                                      <p:cBhvr>
                                        <p:cTn id="8" dur="500" fill="hold"/>
                                        <p:tgtEl>
                                          <p:spTgt spid="3079"/>
                                        </p:tgtEl>
                                        <p:attrNameLst>
                                          <p:attrName>ppt_h</p:attrName>
                                        </p:attrNameLst>
                                      </p:cBhvr>
                                      <p:tavLst>
                                        <p:tav tm="0">
                                          <p:val>
                                            <p:fltVal val="0"/>
                                          </p:val>
                                        </p:tav>
                                        <p:tav tm="100000">
                                          <p:val>
                                            <p:strVal val="#ppt_h"/>
                                          </p:val>
                                        </p:tav>
                                      </p:tavLst>
                                    </p:anim>
                                    <p:animEffect transition="in" filter="fade">
                                      <p:cBhvr>
                                        <p:cTn id="9" dur="500"/>
                                        <p:tgtEl>
                                          <p:spTgt spid="307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3079"/>
                                        </p:tgtEl>
                                        <p:attrNameLst>
                                          <p:attrName>ppt_w</p:attrName>
                                        </p:attrNameLst>
                                      </p:cBhvr>
                                      <p:tavLst>
                                        <p:tav tm="0">
                                          <p:val>
                                            <p:strVal val="ppt_w"/>
                                          </p:val>
                                        </p:tav>
                                        <p:tav tm="100000">
                                          <p:val>
                                            <p:fltVal val="0"/>
                                          </p:val>
                                        </p:tav>
                                      </p:tavLst>
                                    </p:anim>
                                    <p:anim calcmode="lin" valueType="num">
                                      <p:cBhvr>
                                        <p:cTn id="14" dur="500"/>
                                        <p:tgtEl>
                                          <p:spTgt spid="3079"/>
                                        </p:tgtEl>
                                        <p:attrNameLst>
                                          <p:attrName>ppt_h</p:attrName>
                                        </p:attrNameLst>
                                      </p:cBhvr>
                                      <p:tavLst>
                                        <p:tav tm="0">
                                          <p:val>
                                            <p:strVal val="ppt_h"/>
                                          </p:val>
                                        </p:tav>
                                        <p:tav tm="100000">
                                          <p:val>
                                            <p:fltVal val="0"/>
                                          </p:val>
                                        </p:tav>
                                      </p:tavLst>
                                    </p:anim>
                                    <p:animEffect transition="out" filter="fade">
                                      <p:cBhvr>
                                        <p:cTn id="15" dur="500"/>
                                        <p:tgtEl>
                                          <p:spTgt spid="3079"/>
                                        </p:tgtEl>
                                      </p:cBhvr>
                                    </p:animEffect>
                                    <p:set>
                                      <p:cBhvr>
                                        <p:cTn id="16" dur="1" fill="hold">
                                          <p:stCondLst>
                                            <p:cond delay="499"/>
                                          </p:stCondLst>
                                        </p:cTn>
                                        <p:tgtEl>
                                          <p:spTgt spid="3079"/>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3076"/>
                                        </p:tgtEl>
                                        <p:attrNameLst>
                                          <p:attrName>style.visibility</p:attrName>
                                        </p:attrNameLst>
                                      </p:cBhvr>
                                      <p:to>
                                        <p:strVal val="visible"/>
                                      </p:to>
                                    </p:set>
                                    <p:anim calcmode="lin" valueType="num">
                                      <p:cBhvr>
                                        <p:cTn id="21" dur="500" fill="hold"/>
                                        <p:tgtEl>
                                          <p:spTgt spid="3076"/>
                                        </p:tgtEl>
                                        <p:attrNameLst>
                                          <p:attrName>ppt_w</p:attrName>
                                        </p:attrNameLst>
                                      </p:cBhvr>
                                      <p:tavLst>
                                        <p:tav tm="0">
                                          <p:val>
                                            <p:fltVal val="0"/>
                                          </p:val>
                                        </p:tav>
                                        <p:tav tm="100000">
                                          <p:val>
                                            <p:strVal val="#ppt_w"/>
                                          </p:val>
                                        </p:tav>
                                      </p:tavLst>
                                    </p:anim>
                                    <p:anim calcmode="lin" valueType="num">
                                      <p:cBhvr>
                                        <p:cTn id="22" dur="500" fill="hold"/>
                                        <p:tgtEl>
                                          <p:spTgt spid="3076"/>
                                        </p:tgtEl>
                                        <p:attrNameLst>
                                          <p:attrName>ppt_h</p:attrName>
                                        </p:attrNameLst>
                                      </p:cBhvr>
                                      <p:tavLst>
                                        <p:tav tm="0">
                                          <p:val>
                                            <p:fltVal val="0"/>
                                          </p:val>
                                        </p:tav>
                                        <p:tav tm="100000">
                                          <p:val>
                                            <p:strVal val="#ppt_h"/>
                                          </p:val>
                                        </p:tav>
                                      </p:tavLst>
                                    </p:anim>
                                    <p:animEffect transition="in" filter="fade">
                                      <p:cBhvr>
                                        <p:cTn id="23" dur="500"/>
                                        <p:tgtEl>
                                          <p:spTgt spid="3076"/>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3077"/>
                                        </p:tgtEl>
                                        <p:attrNameLst>
                                          <p:attrName>style.visibility</p:attrName>
                                        </p:attrNameLst>
                                      </p:cBhvr>
                                      <p:to>
                                        <p:strVal val="visible"/>
                                      </p:to>
                                    </p:set>
                                    <p:anim calcmode="lin" valueType="num">
                                      <p:cBhvr>
                                        <p:cTn id="28" dur="500" fill="hold"/>
                                        <p:tgtEl>
                                          <p:spTgt spid="3077"/>
                                        </p:tgtEl>
                                        <p:attrNameLst>
                                          <p:attrName>ppt_w</p:attrName>
                                        </p:attrNameLst>
                                      </p:cBhvr>
                                      <p:tavLst>
                                        <p:tav tm="0">
                                          <p:val>
                                            <p:fltVal val="0"/>
                                          </p:val>
                                        </p:tav>
                                        <p:tav tm="100000">
                                          <p:val>
                                            <p:strVal val="#ppt_w"/>
                                          </p:val>
                                        </p:tav>
                                      </p:tavLst>
                                    </p:anim>
                                    <p:anim calcmode="lin" valueType="num">
                                      <p:cBhvr>
                                        <p:cTn id="29" dur="500" fill="hold"/>
                                        <p:tgtEl>
                                          <p:spTgt spid="3077"/>
                                        </p:tgtEl>
                                        <p:attrNameLst>
                                          <p:attrName>ppt_h</p:attrName>
                                        </p:attrNameLst>
                                      </p:cBhvr>
                                      <p:tavLst>
                                        <p:tav tm="0">
                                          <p:val>
                                            <p:fltVal val="0"/>
                                          </p:val>
                                        </p:tav>
                                        <p:tav tm="100000">
                                          <p:val>
                                            <p:strVal val="#ppt_h"/>
                                          </p:val>
                                        </p:tav>
                                      </p:tavLst>
                                    </p:anim>
                                    <p:animEffect transition="in" filter="fade">
                                      <p:cBhvr>
                                        <p:cTn id="30" dur="500"/>
                                        <p:tgtEl>
                                          <p:spTgt spid="30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自相关</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自相关</a:t>
            </a:r>
            <a:r>
              <a:rPr lang="zh-CN" altLang="en-US" sz="1600" smtClean="0">
                <a:solidFill>
                  <a:srgbClr val="4BACC6">
                    <a:lumMod val="75000"/>
                  </a:srgbClr>
                </a:solidFill>
                <a:latin typeface="微软雅黑" pitchFamily="34" charset="-122"/>
                <a:ea typeface="微软雅黑" pitchFamily="34" charset="-122"/>
              </a:rPr>
              <a:t>是指数据</a:t>
            </a:r>
            <a:r>
              <a:rPr lang="zh-CN" altLang="en-US" sz="1600">
                <a:solidFill>
                  <a:srgbClr val="4BACC6">
                    <a:lumMod val="75000"/>
                  </a:srgbClr>
                </a:solidFill>
                <a:latin typeface="微软雅黑" pitchFamily="34" charset="-122"/>
                <a:ea typeface="微软雅黑" pitchFamily="34" charset="-122"/>
              </a:rPr>
              <a:t>集内部的相关性</a:t>
            </a:r>
            <a:r>
              <a:rPr lang="zh-CN" altLang="en-US" sz="1600" smtClean="0">
                <a:solidFill>
                  <a:srgbClr val="4BACC6">
                    <a:lumMod val="75000"/>
                  </a:srgbClr>
                </a:solidFill>
                <a:latin typeface="微软雅黑" pitchFamily="34" charset="-122"/>
                <a:ea typeface="微软雅黑" pitchFamily="34" charset="-122"/>
              </a:rPr>
              <a:t>，对于</a:t>
            </a:r>
            <a:r>
              <a:rPr lang="zh-CN" altLang="en-US" sz="1600">
                <a:solidFill>
                  <a:srgbClr val="4BACC6">
                    <a:lumMod val="75000"/>
                  </a:srgbClr>
                </a:solidFill>
                <a:latin typeface="微软雅黑" pitchFamily="34" charset="-122"/>
                <a:ea typeface="微软雅黑" pitchFamily="34" charset="-122"/>
              </a:rPr>
              <a:t>给定的时间序列，我们只要知道其均值和标准差，就可以用期望值算子</a:t>
            </a:r>
            <a:r>
              <a:rPr lang="zh-CN" altLang="en-US" sz="1600" smtClean="0">
                <a:solidFill>
                  <a:srgbClr val="4BACC6">
                    <a:lumMod val="75000"/>
                  </a:srgbClr>
                </a:solidFill>
                <a:latin typeface="微软雅黑" pitchFamily="34" charset="-122"/>
                <a:ea typeface="微软雅黑" pitchFamily="34" charset="-122"/>
              </a:rPr>
              <a:t>来确定当前时间</a:t>
            </a:r>
            <a:r>
              <a:rPr lang="en-US" altLang="zh-CN" sz="1600" smtClean="0">
                <a:solidFill>
                  <a:srgbClr val="4BACC6">
                    <a:lumMod val="75000"/>
                  </a:srgbClr>
                </a:solidFill>
                <a:latin typeface="微软雅黑" pitchFamily="34" charset="-122"/>
                <a:ea typeface="微软雅黑" pitchFamily="34" charset="-122"/>
              </a:rPr>
              <a:t>t</a:t>
            </a:r>
            <a:r>
              <a:rPr lang="zh-CN" altLang="en-US" sz="1600" smtClean="0">
                <a:solidFill>
                  <a:srgbClr val="4BACC6">
                    <a:lumMod val="75000"/>
                  </a:srgbClr>
                </a:solidFill>
                <a:latin typeface="微软雅黑" pitchFamily="34" charset="-122"/>
                <a:ea typeface="微软雅黑" pitchFamily="34" charset="-122"/>
              </a:rPr>
              <a:t>及其后延时间</a:t>
            </a:r>
            <a:r>
              <a:rPr lang="en-US" altLang="zh-CN" sz="1600" smtClean="0">
                <a:solidFill>
                  <a:srgbClr val="4BACC6">
                    <a:lumMod val="75000"/>
                  </a:srgbClr>
                </a:solidFill>
                <a:latin typeface="微软雅黑" pitchFamily="34" charset="-122"/>
                <a:ea typeface="微软雅黑" pitchFamily="34" charset="-122"/>
              </a:rPr>
              <a:t>s</a:t>
            </a:r>
            <a:r>
              <a:rPr lang="zh-CN" altLang="en-US" sz="1600" smtClean="0">
                <a:solidFill>
                  <a:srgbClr val="4BACC6">
                    <a:lumMod val="75000"/>
                  </a:srgbClr>
                </a:solidFill>
                <a:latin typeface="微软雅黑" pitchFamily="34" charset="-122"/>
                <a:ea typeface="微软雅黑" pitchFamily="34" charset="-122"/>
              </a:rPr>
              <a:t>的</a:t>
            </a:r>
            <a:r>
              <a:rPr lang="zh-CN" altLang="en-US" sz="1600">
                <a:solidFill>
                  <a:srgbClr val="4BACC6">
                    <a:lumMod val="75000"/>
                  </a:srgbClr>
                </a:solidFill>
                <a:latin typeface="微软雅黑" pitchFamily="34" charset="-122"/>
                <a:ea typeface="微软雅黑" pitchFamily="34" charset="-122"/>
              </a:rPr>
              <a:t>自相关</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本质上就是</a:t>
            </a:r>
            <a:r>
              <a:rPr lang="zh-CN" altLang="en-US" sz="1600">
                <a:solidFill>
                  <a:srgbClr val="4BACC6">
                    <a:lumMod val="75000"/>
                  </a:srgbClr>
                </a:solidFill>
                <a:latin typeface="微软雅黑" pitchFamily="34" charset="-122"/>
                <a:ea typeface="微软雅黑" pitchFamily="34" charset="-122"/>
              </a:rPr>
              <a:t>把相关性公式应用于一个时间序列及其同一个时间序列</a:t>
            </a:r>
            <a:r>
              <a:rPr lang="zh-CN" altLang="en-US" sz="1600" smtClean="0">
                <a:solidFill>
                  <a:srgbClr val="4BACC6">
                    <a:lumMod val="75000"/>
                  </a:srgbClr>
                </a:solidFill>
                <a:latin typeface="微软雅黑" pitchFamily="34" charset="-122"/>
                <a:ea typeface="微软雅黑" pitchFamily="34" charset="-122"/>
              </a:rPr>
              <a:t>的后延部分，以计算当前值对后延部分值的自相关系数。</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前面的课程曾介绍过用</a:t>
            </a:r>
            <a:r>
              <a:rPr lang="en-US" altLang="zh-CN" sz="1600">
                <a:solidFill>
                  <a:srgbClr val="4BACC6">
                    <a:lumMod val="75000"/>
                  </a:srgbClr>
                </a:solidFill>
                <a:latin typeface="微软雅黑" pitchFamily="34" charset="-122"/>
                <a:ea typeface="微软雅黑" pitchFamily="34" charset="-122"/>
              </a:rPr>
              <a:t>Pandas</a:t>
            </a:r>
            <a:r>
              <a:rPr lang="zh-CN" altLang="en-US" sz="1600">
                <a:solidFill>
                  <a:srgbClr val="4BACC6">
                    <a:lumMod val="75000"/>
                  </a:srgbClr>
                </a:solidFill>
                <a:latin typeface="微软雅黑" pitchFamily="34" charset="-122"/>
                <a:ea typeface="微软雅黑" pitchFamily="34" charset="-122"/>
              </a:rPr>
              <a:t>函数绘制过自相关</a:t>
            </a:r>
            <a:r>
              <a:rPr lang="zh-CN" altLang="en-US" sz="1600" smtClean="0">
                <a:solidFill>
                  <a:srgbClr val="4BACC6">
                    <a:lumMod val="75000"/>
                  </a:srgbClr>
                </a:solidFill>
                <a:latin typeface="微软雅黑" pitchFamily="34" charset="-122"/>
                <a:ea typeface="微软雅黑" pitchFamily="34" charset="-122"/>
              </a:rPr>
              <a:t>图形，接下来的例子中将</a:t>
            </a:r>
            <a:r>
              <a:rPr lang="zh-CN" altLang="en-US" sz="1600">
                <a:solidFill>
                  <a:srgbClr val="4BACC6">
                    <a:lumMod val="75000"/>
                  </a:srgbClr>
                </a:solidFill>
                <a:latin typeface="微软雅黑" pitchFamily="34" charset="-122"/>
                <a:ea typeface="微软雅黑" pitchFamily="34" charset="-122"/>
              </a:rPr>
              <a:t>使用</a:t>
            </a:r>
            <a:r>
              <a:rPr lang="en-US" altLang="zh-CN" sz="1600">
                <a:solidFill>
                  <a:srgbClr val="4BACC6">
                    <a:lumMod val="75000"/>
                  </a:srgbClr>
                </a:solidFill>
                <a:latin typeface="微软雅黑" pitchFamily="34" charset="-122"/>
                <a:ea typeface="微软雅黑" pitchFamily="34" charset="-122"/>
              </a:rPr>
              <a:t>NumPy</a:t>
            </a:r>
            <a:r>
              <a:rPr lang="zh-CN" altLang="en-US" sz="1600">
                <a:solidFill>
                  <a:srgbClr val="4BACC6">
                    <a:lumMod val="75000"/>
                  </a:srgbClr>
                </a:solidFill>
                <a:latin typeface="微软雅黑" pitchFamily="34" charset="-122"/>
                <a:ea typeface="微软雅黑" pitchFamily="34" charset="-122"/>
              </a:rPr>
              <a:t>库的</a:t>
            </a:r>
            <a:r>
              <a:rPr lang="en-US" altLang="zh-CN" sz="1600">
                <a:solidFill>
                  <a:srgbClr val="4BACC6">
                    <a:lumMod val="75000"/>
                  </a:srgbClr>
                </a:solidFill>
                <a:latin typeface="微软雅黑" pitchFamily="34" charset="-122"/>
                <a:ea typeface="微软雅黑" pitchFamily="34" charset="-122"/>
              </a:rPr>
              <a:t>correlate()</a:t>
            </a:r>
            <a:r>
              <a:rPr lang="zh-CN" altLang="en-US" sz="1600">
                <a:solidFill>
                  <a:srgbClr val="4BACC6">
                    <a:lumMod val="75000"/>
                  </a:srgbClr>
                </a:solidFill>
                <a:latin typeface="微软雅黑" pitchFamily="34" charset="-122"/>
                <a:ea typeface="微软雅黑" pitchFamily="34" charset="-122"/>
              </a:rPr>
              <a:t>函数来计算太阳黑子周期实际的自相关值</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2562937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3"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5425" y="1556792"/>
            <a:ext cx="3793151" cy="3371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60054" y="3563872"/>
            <a:ext cx="1104900" cy="171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 name="组合 1"/>
          <p:cNvGrpSpPr/>
          <p:nvPr/>
        </p:nvGrpSpPr>
        <p:grpSpPr>
          <a:xfrm>
            <a:off x="2242581" y="385387"/>
            <a:ext cx="4658838" cy="6087226"/>
            <a:chOff x="2242581" y="1068262"/>
            <a:chExt cx="4658838" cy="6087226"/>
          </a:xfrm>
        </p:grpSpPr>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42581" y="1068262"/>
              <a:ext cx="4658838" cy="30014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42581" y="4067928"/>
              <a:ext cx="4658838" cy="3087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3250084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103"/>
                                        </p:tgtEl>
                                        <p:attrNameLst>
                                          <p:attrName>style.visibility</p:attrName>
                                        </p:attrNameLst>
                                      </p:cBhvr>
                                      <p:to>
                                        <p:strVal val="visible"/>
                                      </p:to>
                                    </p:set>
                                    <p:anim calcmode="lin" valueType="num">
                                      <p:cBhvr>
                                        <p:cTn id="7" dur="500" fill="hold"/>
                                        <p:tgtEl>
                                          <p:spTgt spid="4103"/>
                                        </p:tgtEl>
                                        <p:attrNameLst>
                                          <p:attrName>ppt_w</p:attrName>
                                        </p:attrNameLst>
                                      </p:cBhvr>
                                      <p:tavLst>
                                        <p:tav tm="0">
                                          <p:val>
                                            <p:fltVal val="0"/>
                                          </p:val>
                                        </p:tav>
                                        <p:tav tm="100000">
                                          <p:val>
                                            <p:strVal val="#ppt_w"/>
                                          </p:val>
                                        </p:tav>
                                      </p:tavLst>
                                    </p:anim>
                                    <p:anim calcmode="lin" valueType="num">
                                      <p:cBhvr>
                                        <p:cTn id="8" dur="500" fill="hold"/>
                                        <p:tgtEl>
                                          <p:spTgt spid="4103"/>
                                        </p:tgtEl>
                                        <p:attrNameLst>
                                          <p:attrName>ppt_h</p:attrName>
                                        </p:attrNameLst>
                                      </p:cBhvr>
                                      <p:tavLst>
                                        <p:tav tm="0">
                                          <p:val>
                                            <p:fltVal val="0"/>
                                          </p:val>
                                        </p:tav>
                                        <p:tav tm="100000">
                                          <p:val>
                                            <p:strVal val="#ppt_h"/>
                                          </p:val>
                                        </p:tav>
                                      </p:tavLst>
                                    </p:anim>
                                    <p:animEffect transition="in" filter="fade">
                                      <p:cBhvr>
                                        <p:cTn id="9" dur="500"/>
                                        <p:tgtEl>
                                          <p:spTgt spid="4103"/>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4102"/>
                                        </p:tgtEl>
                                        <p:attrNameLst>
                                          <p:attrName>style.visibility</p:attrName>
                                        </p:attrNameLst>
                                      </p:cBhvr>
                                      <p:to>
                                        <p:strVal val="visible"/>
                                      </p:to>
                                    </p:set>
                                    <p:anim calcmode="lin" valueType="num">
                                      <p:cBhvr>
                                        <p:cTn id="14" dur="500" fill="hold"/>
                                        <p:tgtEl>
                                          <p:spTgt spid="4102"/>
                                        </p:tgtEl>
                                        <p:attrNameLst>
                                          <p:attrName>ppt_w</p:attrName>
                                        </p:attrNameLst>
                                      </p:cBhvr>
                                      <p:tavLst>
                                        <p:tav tm="0">
                                          <p:val>
                                            <p:fltVal val="0"/>
                                          </p:val>
                                        </p:tav>
                                        <p:tav tm="100000">
                                          <p:val>
                                            <p:strVal val="#ppt_w"/>
                                          </p:val>
                                        </p:tav>
                                      </p:tavLst>
                                    </p:anim>
                                    <p:anim calcmode="lin" valueType="num">
                                      <p:cBhvr>
                                        <p:cTn id="15" dur="500" fill="hold"/>
                                        <p:tgtEl>
                                          <p:spTgt spid="4102"/>
                                        </p:tgtEl>
                                        <p:attrNameLst>
                                          <p:attrName>ppt_h</p:attrName>
                                        </p:attrNameLst>
                                      </p:cBhvr>
                                      <p:tavLst>
                                        <p:tav tm="0">
                                          <p:val>
                                            <p:fltVal val="0"/>
                                          </p:val>
                                        </p:tav>
                                        <p:tav tm="100000">
                                          <p:val>
                                            <p:strVal val="#ppt_h"/>
                                          </p:val>
                                        </p:tav>
                                      </p:tavLst>
                                    </p:anim>
                                    <p:animEffect transition="in" filter="fade">
                                      <p:cBhvr>
                                        <p:cTn id="16" dur="500"/>
                                        <p:tgtEl>
                                          <p:spTgt spid="410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xit" presetSubtype="32" fill="hold" nodeType="clickEffect">
                                  <p:stCondLst>
                                    <p:cond delay="0"/>
                                  </p:stCondLst>
                                  <p:childTnLst>
                                    <p:anim calcmode="lin" valueType="num">
                                      <p:cBhvr>
                                        <p:cTn id="20" dur="500"/>
                                        <p:tgtEl>
                                          <p:spTgt spid="4102"/>
                                        </p:tgtEl>
                                        <p:attrNameLst>
                                          <p:attrName>ppt_w</p:attrName>
                                        </p:attrNameLst>
                                      </p:cBhvr>
                                      <p:tavLst>
                                        <p:tav tm="0">
                                          <p:val>
                                            <p:strVal val="ppt_w"/>
                                          </p:val>
                                        </p:tav>
                                        <p:tav tm="100000">
                                          <p:val>
                                            <p:fltVal val="0"/>
                                          </p:val>
                                        </p:tav>
                                      </p:tavLst>
                                    </p:anim>
                                    <p:anim calcmode="lin" valueType="num">
                                      <p:cBhvr>
                                        <p:cTn id="21" dur="500"/>
                                        <p:tgtEl>
                                          <p:spTgt spid="4102"/>
                                        </p:tgtEl>
                                        <p:attrNameLst>
                                          <p:attrName>ppt_h</p:attrName>
                                        </p:attrNameLst>
                                      </p:cBhvr>
                                      <p:tavLst>
                                        <p:tav tm="0">
                                          <p:val>
                                            <p:strVal val="ppt_h"/>
                                          </p:val>
                                        </p:tav>
                                        <p:tav tm="100000">
                                          <p:val>
                                            <p:fltVal val="0"/>
                                          </p:val>
                                        </p:tav>
                                      </p:tavLst>
                                    </p:anim>
                                    <p:animEffect transition="out" filter="fade">
                                      <p:cBhvr>
                                        <p:cTn id="22" dur="500"/>
                                        <p:tgtEl>
                                          <p:spTgt spid="4102"/>
                                        </p:tgtEl>
                                      </p:cBhvr>
                                    </p:animEffect>
                                    <p:set>
                                      <p:cBhvr>
                                        <p:cTn id="23" dur="1" fill="hold">
                                          <p:stCondLst>
                                            <p:cond delay="499"/>
                                          </p:stCondLst>
                                        </p:cTn>
                                        <p:tgtEl>
                                          <p:spTgt spid="4102"/>
                                        </p:tgtEl>
                                        <p:attrNameLst>
                                          <p:attrName>style.visibility</p:attrName>
                                        </p:attrNameLst>
                                      </p:cBhvr>
                                      <p:to>
                                        <p:strVal val="hidden"/>
                                      </p:to>
                                    </p:set>
                                  </p:childTnLst>
                                </p:cTn>
                              </p:par>
                              <p:par>
                                <p:cTn id="24" presetID="53" presetClass="exit" presetSubtype="32" fill="hold" nodeType="withEffect">
                                  <p:stCondLst>
                                    <p:cond delay="0"/>
                                  </p:stCondLst>
                                  <p:childTnLst>
                                    <p:anim calcmode="lin" valueType="num">
                                      <p:cBhvr>
                                        <p:cTn id="25" dur="500"/>
                                        <p:tgtEl>
                                          <p:spTgt spid="4103"/>
                                        </p:tgtEl>
                                        <p:attrNameLst>
                                          <p:attrName>ppt_w</p:attrName>
                                        </p:attrNameLst>
                                      </p:cBhvr>
                                      <p:tavLst>
                                        <p:tav tm="0">
                                          <p:val>
                                            <p:strVal val="ppt_w"/>
                                          </p:val>
                                        </p:tav>
                                        <p:tav tm="100000">
                                          <p:val>
                                            <p:fltVal val="0"/>
                                          </p:val>
                                        </p:tav>
                                      </p:tavLst>
                                    </p:anim>
                                    <p:anim calcmode="lin" valueType="num">
                                      <p:cBhvr>
                                        <p:cTn id="26" dur="500"/>
                                        <p:tgtEl>
                                          <p:spTgt spid="4103"/>
                                        </p:tgtEl>
                                        <p:attrNameLst>
                                          <p:attrName>ppt_h</p:attrName>
                                        </p:attrNameLst>
                                      </p:cBhvr>
                                      <p:tavLst>
                                        <p:tav tm="0">
                                          <p:val>
                                            <p:strVal val="ppt_h"/>
                                          </p:val>
                                        </p:tav>
                                        <p:tav tm="100000">
                                          <p:val>
                                            <p:fltVal val="0"/>
                                          </p:val>
                                        </p:tav>
                                      </p:tavLst>
                                    </p:anim>
                                    <p:animEffect transition="out" filter="fade">
                                      <p:cBhvr>
                                        <p:cTn id="27" dur="500"/>
                                        <p:tgtEl>
                                          <p:spTgt spid="4103"/>
                                        </p:tgtEl>
                                      </p:cBhvr>
                                    </p:animEffect>
                                    <p:set>
                                      <p:cBhvr>
                                        <p:cTn id="28" dur="1" fill="hold">
                                          <p:stCondLst>
                                            <p:cond delay="499"/>
                                          </p:stCondLst>
                                        </p:cTn>
                                        <p:tgtEl>
                                          <p:spTgt spid="4103"/>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nodeType="click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p:cTn id="33" dur="500" fill="hold"/>
                                        <p:tgtEl>
                                          <p:spTgt spid="2"/>
                                        </p:tgtEl>
                                        <p:attrNameLst>
                                          <p:attrName>ppt_w</p:attrName>
                                        </p:attrNameLst>
                                      </p:cBhvr>
                                      <p:tavLst>
                                        <p:tav tm="0">
                                          <p:val>
                                            <p:fltVal val="0"/>
                                          </p:val>
                                        </p:tav>
                                        <p:tav tm="100000">
                                          <p:val>
                                            <p:strVal val="#ppt_w"/>
                                          </p:val>
                                        </p:tav>
                                      </p:tavLst>
                                    </p:anim>
                                    <p:anim calcmode="lin" valueType="num">
                                      <p:cBhvr>
                                        <p:cTn id="34" dur="500" fill="hold"/>
                                        <p:tgtEl>
                                          <p:spTgt spid="2"/>
                                        </p:tgtEl>
                                        <p:attrNameLst>
                                          <p:attrName>ppt_h</p:attrName>
                                        </p:attrNameLst>
                                      </p:cBhvr>
                                      <p:tavLst>
                                        <p:tav tm="0">
                                          <p:val>
                                            <p:fltVal val="0"/>
                                          </p:val>
                                        </p:tav>
                                        <p:tav tm="100000">
                                          <p:val>
                                            <p:strVal val="#ppt_h"/>
                                          </p:val>
                                        </p:tav>
                                      </p:tavLst>
                                    </p:anim>
                                    <p:animEffect transition="in" filter="fade">
                                      <p:cBhvr>
                                        <p:cTn id="3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339650"/>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AR</a:t>
            </a:r>
            <a:r>
              <a:rPr lang="zh-CN" altLang="en-US" b="1" smtClean="0">
                <a:solidFill>
                  <a:schemeClr val="accent5">
                    <a:lumMod val="50000"/>
                  </a:schemeClr>
                </a:solidFill>
                <a:latin typeface="微软雅黑" pitchFamily="34" charset="-122"/>
                <a:ea typeface="微软雅黑" pitchFamily="34" charset="-122"/>
              </a:rPr>
              <a:t>模型</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自回归模型</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自回归模型（</a:t>
            </a:r>
            <a:r>
              <a:rPr lang="en-US" altLang="zh-CN" sz="1600">
                <a:solidFill>
                  <a:srgbClr val="4BACC6">
                    <a:lumMod val="75000"/>
                  </a:srgbClr>
                </a:solidFill>
                <a:latin typeface="微软雅黑" pitchFamily="34" charset="-122"/>
                <a:ea typeface="微软雅黑" pitchFamily="34" charset="-122"/>
              </a:rPr>
              <a:t>Auto Regressive</a:t>
            </a:r>
            <a:r>
              <a:rPr lang="zh-CN" altLang="en-US" sz="1600" smtClean="0">
                <a:solidFill>
                  <a:srgbClr val="4BACC6">
                    <a:lumMod val="75000"/>
                  </a:srgbClr>
                </a:solidFill>
                <a:latin typeface="微软雅黑" pitchFamily="34" charset="-122"/>
                <a:ea typeface="微软雅黑" pitchFamily="34" charset="-122"/>
              </a:rPr>
              <a:t>）可用</a:t>
            </a:r>
            <a:r>
              <a:rPr lang="zh-CN" altLang="en-US" sz="1600">
                <a:solidFill>
                  <a:srgbClr val="4BACC6">
                    <a:lumMod val="75000"/>
                  </a:srgbClr>
                </a:solidFill>
                <a:latin typeface="微软雅黑" pitchFamily="34" charset="-122"/>
                <a:ea typeface="微软雅黑" pitchFamily="34" charset="-122"/>
              </a:rPr>
              <a:t>于预测时间序列将来的值。使用该模型时，通常需要假定一个随机变量的值依赖于它前面的</a:t>
            </a:r>
            <a:r>
              <a:rPr lang="zh-CN" altLang="en-US" sz="1600" smtClean="0">
                <a:solidFill>
                  <a:srgbClr val="4BACC6">
                    <a:lumMod val="75000"/>
                  </a:srgbClr>
                </a:solidFill>
                <a:latin typeface="微软雅黑" pitchFamily="34" charset="-122"/>
                <a:ea typeface="微软雅黑" pitchFamily="34" charset="-122"/>
              </a:rPr>
              <a:t>值，同时该变量与它前面的值</a:t>
            </a:r>
            <a:r>
              <a:rPr lang="zh-CN" altLang="en-US" sz="1600">
                <a:solidFill>
                  <a:srgbClr val="4BACC6">
                    <a:lumMod val="75000"/>
                  </a:srgbClr>
                </a:solidFill>
                <a:latin typeface="微软雅黑" pitchFamily="34" charset="-122"/>
                <a:ea typeface="微软雅黑" pitchFamily="34" charset="-122"/>
              </a:rPr>
              <a:t>之间的关系是</a:t>
            </a:r>
            <a:r>
              <a:rPr lang="zh-CN" altLang="en-US" sz="1600" smtClean="0">
                <a:solidFill>
                  <a:srgbClr val="4BACC6">
                    <a:lumMod val="75000"/>
                  </a:srgbClr>
                </a:solidFill>
                <a:latin typeface="微软雅黑" pitchFamily="34" charset="-122"/>
                <a:ea typeface="微软雅黑" pitchFamily="34" charset="-122"/>
              </a:rPr>
              <a:t>线性的（即线性回归），接着要</a:t>
            </a:r>
            <a:r>
              <a:rPr lang="zh-CN" altLang="en-US" sz="1600">
                <a:solidFill>
                  <a:srgbClr val="4BACC6">
                    <a:lumMod val="75000"/>
                  </a:srgbClr>
                </a:solidFill>
                <a:latin typeface="微软雅黑" pitchFamily="34" charset="-122"/>
                <a:ea typeface="微软雅黑" pitchFamily="34" charset="-122"/>
              </a:rPr>
              <a:t>做的</a:t>
            </a:r>
            <a:r>
              <a:rPr lang="zh-CN" altLang="en-US" sz="1600" smtClean="0">
                <a:solidFill>
                  <a:srgbClr val="4BACC6">
                    <a:lumMod val="75000"/>
                  </a:srgbClr>
                </a:solidFill>
                <a:latin typeface="微软雅黑" pitchFamily="34" charset="-122"/>
                <a:ea typeface="微软雅黑" pitchFamily="34" charset="-122"/>
              </a:rPr>
              <a:t>就是通过自回归模型的数学公式来拟合</a:t>
            </a:r>
            <a:r>
              <a:rPr lang="zh-CN" altLang="en-US" sz="1600">
                <a:solidFill>
                  <a:srgbClr val="4BACC6">
                    <a:lumMod val="75000"/>
                  </a:srgbClr>
                </a:solidFill>
                <a:latin typeface="微软雅黑" pitchFamily="34" charset="-122"/>
                <a:ea typeface="微软雅黑" pitchFamily="34" charset="-122"/>
              </a:rPr>
              <a:t>数据，以便给数据找到适当的参数。</a:t>
            </a: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进行</a:t>
            </a:r>
            <a:r>
              <a:rPr lang="zh-CN" altLang="en-US" sz="1600">
                <a:solidFill>
                  <a:srgbClr val="4BACC6">
                    <a:lumMod val="75000"/>
                  </a:srgbClr>
                </a:solidFill>
                <a:latin typeface="微软雅黑" pitchFamily="34" charset="-122"/>
                <a:ea typeface="微软雅黑" pitchFamily="34" charset="-122"/>
              </a:rPr>
              <a:t>回归分析时</a:t>
            </a:r>
            <a:r>
              <a:rPr lang="zh-CN" altLang="en-US" sz="1600" smtClean="0">
                <a:solidFill>
                  <a:srgbClr val="4BACC6">
                    <a:lumMod val="75000"/>
                  </a:srgbClr>
                </a:solidFill>
                <a:latin typeface="微软雅黑" pitchFamily="34" charset="-122"/>
                <a:ea typeface="微软雅黑" pitchFamily="34" charset="-122"/>
              </a:rPr>
              <a:t>，解决引入</a:t>
            </a:r>
            <a:r>
              <a:rPr lang="zh-CN" altLang="en-US" sz="1600">
                <a:solidFill>
                  <a:srgbClr val="4BACC6">
                    <a:lumMod val="75000"/>
                  </a:srgbClr>
                </a:solidFill>
                <a:latin typeface="微软雅黑" pitchFamily="34" charset="-122"/>
                <a:ea typeface="微软雅黑" pitchFamily="34" charset="-122"/>
              </a:rPr>
              <a:t>新的数据</a:t>
            </a:r>
            <a:r>
              <a:rPr lang="zh-CN" altLang="en-US" sz="1600" smtClean="0">
                <a:solidFill>
                  <a:srgbClr val="4BACC6">
                    <a:lumMod val="75000"/>
                  </a:srgbClr>
                </a:solidFill>
                <a:latin typeface="微软雅黑" pitchFamily="34" charset="-122"/>
                <a:ea typeface="微软雅黑" pitchFamily="34" charset="-122"/>
              </a:rPr>
              <a:t>点时造成拟合值变差的一个方案</a:t>
            </a:r>
            <a:r>
              <a:rPr lang="zh-CN" altLang="en-US" sz="1600">
                <a:solidFill>
                  <a:srgbClr val="4BACC6">
                    <a:lumMod val="75000"/>
                  </a:srgbClr>
                </a:solidFill>
                <a:latin typeface="微软雅黑" pitchFamily="34" charset="-122"/>
                <a:ea typeface="微软雅黑" pitchFamily="34" charset="-122"/>
              </a:rPr>
              <a:t>是进行交叉验证，或者使用没有</a:t>
            </a:r>
            <a:r>
              <a:rPr lang="zh-CN" altLang="en-US" sz="1600">
                <a:solidFill>
                  <a:schemeClr val="accent6">
                    <a:lumMod val="50000"/>
                  </a:schemeClr>
                </a:solidFill>
                <a:latin typeface="微软雅黑" pitchFamily="34" charset="-122"/>
                <a:ea typeface="微软雅黑" pitchFamily="34" charset="-122"/>
              </a:rPr>
              <a:t>过拟合</a:t>
            </a:r>
            <a:r>
              <a:rPr lang="zh-CN" altLang="en-US" sz="1600">
                <a:solidFill>
                  <a:srgbClr val="4BACC6">
                    <a:lumMod val="75000"/>
                  </a:srgbClr>
                </a:solidFill>
                <a:latin typeface="微软雅黑" pitchFamily="34" charset="-122"/>
                <a:ea typeface="微软雅黑" pitchFamily="34" charset="-122"/>
              </a:rPr>
              <a:t>问题的算法。此时，我们只将一部分样本用于模型参数的估算，其余数据用于该模型的测试和评估</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下面通过</a:t>
            </a:r>
            <a:r>
              <a:rPr lang="en-US" altLang="zh-CN" sz="1600">
                <a:solidFill>
                  <a:srgbClr val="4BACC6">
                    <a:lumMod val="75000"/>
                  </a:srgbClr>
                </a:solidFill>
                <a:latin typeface="微软雅黑" pitchFamily="34" charset="-122"/>
                <a:ea typeface="微软雅黑" pitchFamily="34" charset="-122"/>
              </a:rPr>
              <a:t>scipy.optimize.leastsq()</a:t>
            </a:r>
            <a:r>
              <a:rPr lang="zh-CN" altLang="en-US" sz="1600">
                <a:solidFill>
                  <a:srgbClr val="4BACC6">
                    <a:lumMod val="75000"/>
                  </a:srgbClr>
                </a:solidFill>
                <a:latin typeface="微软雅黑" pitchFamily="34" charset="-122"/>
                <a:ea typeface="微软雅黑" pitchFamily="34" charset="-122"/>
              </a:rPr>
              <a:t>函数来</a:t>
            </a:r>
            <a:r>
              <a:rPr lang="zh-CN" altLang="en-US" sz="1600" smtClean="0">
                <a:solidFill>
                  <a:srgbClr val="4BACC6">
                    <a:lumMod val="75000"/>
                  </a:srgbClr>
                </a:solidFill>
                <a:latin typeface="微软雅黑" pitchFamily="34" charset="-122"/>
                <a:ea typeface="微软雅黑" pitchFamily="34" charset="-122"/>
              </a:rPr>
              <a:t>搭建自回归模型</a:t>
            </a:r>
            <a:r>
              <a:rPr lang="zh-CN" altLang="en-US" sz="1600">
                <a:solidFill>
                  <a:srgbClr val="4BACC6">
                    <a:lumMod val="75000"/>
                  </a:srgbClr>
                </a:solidFill>
                <a:latin typeface="微软雅黑" pitchFamily="34" charset="-122"/>
                <a:ea typeface="微软雅黑" pitchFamily="34" charset="-122"/>
              </a:rPr>
              <a:t>，该</a:t>
            </a:r>
            <a:r>
              <a:rPr lang="zh-CN" altLang="en-US" sz="1600" smtClean="0">
                <a:solidFill>
                  <a:srgbClr val="4BACC6">
                    <a:lumMod val="75000"/>
                  </a:srgbClr>
                </a:solidFill>
                <a:latin typeface="微软雅黑" pitchFamily="34" charset="-122"/>
                <a:ea typeface="微软雅黑" pitchFamily="34" charset="-122"/>
              </a:rPr>
              <a:t>函数的</a:t>
            </a:r>
            <a:r>
              <a:rPr lang="zh-CN" altLang="en-US" sz="1600">
                <a:solidFill>
                  <a:srgbClr val="4BACC6">
                    <a:lumMod val="75000"/>
                  </a:srgbClr>
                </a:solidFill>
                <a:latin typeface="微软雅黑" pitchFamily="34" charset="-122"/>
                <a:ea typeface="微软雅黑" pitchFamily="34" charset="-122"/>
              </a:rPr>
              <a:t>前两个滞后</a:t>
            </a:r>
            <a:r>
              <a:rPr lang="zh-CN" altLang="en-US" sz="1600" smtClean="0">
                <a:solidFill>
                  <a:srgbClr val="4BACC6">
                    <a:lumMod val="75000"/>
                  </a:srgbClr>
                </a:solidFill>
                <a:latin typeface="微软雅黑" pitchFamily="34" charset="-122"/>
                <a:ea typeface="微软雅黑" pitchFamily="34" charset="-122"/>
              </a:rPr>
              <a:t>分量可以</a:t>
            </a:r>
            <a:r>
              <a:rPr lang="zh-CN" altLang="en-US" sz="1600">
                <a:solidFill>
                  <a:srgbClr val="4BACC6">
                    <a:lumMod val="75000"/>
                  </a:srgbClr>
                </a:solidFill>
                <a:latin typeface="微软雅黑" pitchFamily="34" charset="-122"/>
                <a:ea typeface="微软雅黑" pitchFamily="34" charset="-122"/>
              </a:rPr>
              <a:t>选择一个线性代数函数作为替代</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3964416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2"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3151" y="1052736"/>
            <a:ext cx="5297698" cy="43534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7463" y="1832731"/>
            <a:ext cx="6369075" cy="27934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1004" y="2780928"/>
            <a:ext cx="2321992" cy="8298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11636" y="1949945"/>
            <a:ext cx="4520729" cy="2958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83382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p:cTn id="7" dur="500" fill="hold"/>
                                        <p:tgtEl>
                                          <p:spTgt spid="5122"/>
                                        </p:tgtEl>
                                        <p:attrNameLst>
                                          <p:attrName>ppt_w</p:attrName>
                                        </p:attrNameLst>
                                      </p:cBhvr>
                                      <p:tavLst>
                                        <p:tav tm="0">
                                          <p:val>
                                            <p:fltVal val="0"/>
                                          </p:val>
                                        </p:tav>
                                        <p:tav tm="100000">
                                          <p:val>
                                            <p:strVal val="#ppt_w"/>
                                          </p:val>
                                        </p:tav>
                                      </p:tavLst>
                                    </p:anim>
                                    <p:anim calcmode="lin" valueType="num">
                                      <p:cBhvr>
                                        <p:cTn id="8" dur="500" fill="hold"/>
                                        <p:tgtEl>
                                          <p:spTgt spid="5122"/>
                                        </p:tgtEl>
                                        <p:attrNameLst>
                                          <p:attrName>ppt_h</p:attrName>
                                        </p:attrNameLst>
                                      </p:cBhvr>
                                      <p:tavLst>
                                        <p:tav tm="0">
                                          <p:val>
                                            <p:fltVal val="0"/>
                                          </p:val>
                                        </p:tav>
                                        <p:tav tm="100000">
                                          <p:val>
                                            <p:strVal val="#ppt_h"/>
                                          </p:val>
                                        </p:tav>
                                      </p:tavLst>
                                    </p:anim>
                                    <p:animEffect transition="in" filter="fade">
                                      <p:cBhvr>
                                        <p:cTn id="9" dur="500"/>
                                        <p:tgtEl>
                                          <p:spTgt spid="512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5122"/>
                                        </p:tgtEl>
                                        <p:attrNameLst>
                                          <p:attrName>ppt_w</p:attrName>
                                        </p:attrNameLst>
                                      </p:cBhvr>
                                      <p:tavLst>
                                        <p:tav tm="0">
                                          <p:val>
                                            <p:strVal val="ppt_w"/>
                                          </p:val>
                                        </p:tav>
                                        <p:tav tm="100000">
                                          <p:val>
                                            <p:fltVal val="0"/>
                                          </p:val>
                                        </p:tav>
                                      </p:tavLst>
                                    </p:anim>
                                    <p:anim calcmode="lin" valueType="num">
                                      <p:cBhvr>
                                        <p:cTn id="14" dur="500"/>
                                        <p:tgtEl>
                                          <p:spTgt spid="5122"/>
                                        </p:tgtEl>
                                        <p:attrNameLst>
                                          <p:attrName>ppt_h</p:attrName>
                                        </p:attrNameLst>
                                      </p:cBhvr>
                                      <p:tavLst>
                                        <p:tav tm="0">
                                          <p:val>
                                            <p:strVal val="ppt_h"/>
                                          </p:val>
                                        </p:tav>
                                        <p:tav tm="100000">
                                          <p:val>
                                            <p:fltVal val="0"/>
                                          </p:val>
                                        </p:tav>
                                      </p:tavLst>
                                    </p:anim>
                                    <p:animEffect transition="out" filter="fade">
                                      <p:cBhvr>
                                        <p:cTn id="15" dur="500"/>
                                        <p:tgtEl>
                                          <p:spTgt spid="5122"/>
                                        </p:tgtEl>
                                      </p:cBhvr>
                                    </p:animEffect>
                                    <p:set>
                                      <p:cBhvr>
                                        <p:cTn id="16" dur="1" fill="hold">
                                          <p:stCondLst>
                                            <p:cond delay="499"/>
                                          </p:stCondLst>
                                        </p:cTn>
                                        <p:tgtEl>
                                          <p:spTgt spid="5122"/>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5123"/>
                                        </p:tgtEl>
                                        <p:attrNameLst>
                                          <p:attrName>style.visibility</p:attrName>
                                        </p:attrNameLst>
                                      </p:cBhvr>
                                      <p:to>
                                        <p:strVal val="visible"/>
                                      </p:to>
                                    </p:set>
                                    <p:anim calcmode="lin" valueType="num">
                                      <p:cBhvr>
                                        <p:cTn id="21" dur="500" fill="hold"/>
                                        <p:tgtEl>
                                          <p:spTgt spid="5123"/>
                                        </p:tgtEl>
                                        <p:attrNameLst>
                                          <p:attrName>ppt_w</p:attrName>
                                        </p:attrNameLst>
                                      </p:cBhvr>
                                      <p:tavLst>
                                        <p:tav tm="0">
                                          <p:val>
                                            <p:fltVal val="0"/>
                                          </p:val>
                                        </p:tav>
                                        <p:tav tm="100000">
                                          <p:val>
                                            <p:strVal val="#ppt_w"/>
                                          </p:val>
                                        </p:tav>
                                      </p:tavLst>
                                    </p:anim>
                                    <p:anim calcmode="lin" valueType="num">
                                      <p:cBhvr>
                                        <p:cTn id="22" dur="500" fill="hold"/>
                                        <p:tgtEl>
                                          <p:spTgt spid="5123"/>
                                        </p:tgtEl>
                                        <p:attrNameLst>
                                          <p:attrName>ppt_h</p:attrName>
                                        </p:attrNameLst>
                                      </p:cBhvr>
                                      <p:tavLst>
                                        <p:tav tm="0">
                                          <p:val>
                                            <p:fltVal val="0"/>
                                          </p:val>
                                        </p:tav>
                                        <p:tav tm="100000">
                                          <p:val>
                                            <p:strVal val="#ppt_h"/>
                                          </p:val>
                                        </p:tav>
                                      </p:tavLst>
                                    </p:anim>
                                    <p:animEffect transition="in" filter="fade">
                                      <p:cBhvr>
                                        <p:cTn id="23" dur="500"/>
                                        <p:tgtEl>
                                          <p:spTgt spid="512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xit" presetSubtype="32" fill="hold" nodeType="clickEffect">
                                  <p:stCondLst>
                                    <p:cond delay="0"/>
                                  </p:stCondLst>
                                  <p:childTnLst>
                                    <p:anim calcmode="lin" valueType="num">
                                      <p:cBhvr>
                                        <p:cTn id="27" dur="500"/>
                                        <p:tgtEl>
                                          <p:spTgt spid="5123"/>
                                        </p:tgtEl>
                                        <p:attrNameLst>
                                          <p:attrName>ppt_w</p:attrName>
                                        </p:attrNameLst>
                                      </p:cBhvr>
                                      <p:tavLst>
                                        <p:tav tm="0">
                                          <p:val>
                                            <p:strVal val="ppt_w"/>
                                          </p:val>
                                        </p:tav>
                                        <p:tav tm="100000">
                                          <p:val>
                                            <p:fltVal val="0"/>
                                          </p:val>
                                        </p:tav>
                                      </p:tavLst>
                                    </p:anim>
                                    <p:anim calcmode="lin" valueType="num">
                                      <p:cBhvr>
                                        <p:cTn id="28" dur="500"/>
                                        <p:tgtEl>
                                          <p:spTgt spid="5123"/>
                                        </p:tgtEl>
                                        <p:attrNameLst>
                                          <p:attrName>ppt_h</p:attrName>
                                        </p:attrNameLst>
                                      </p:cBhvr>
                                      <p:tavLst>
                                        <p:tav tm="0">
                                          <p:val>
                                            <p:strVal val="ppt_h"/>
                                          </p:val>
                                        </p:tav>
                                        <p:tav tm="100000">
                                          <p:val>
                                            <p:fltVal val="0"/>
                                          </p:val>
                                        </p:tav>
                                      </p:tavLst>
                                    </p:anim>
                                    <p:animEffect transition="out" filter="fade">
                                      <p:cBhvr>
                                        <p:cTn id="29" dur="500"/>
                                        <p:tgtEl>
                                          <p:spTgt spid="5123"/>
                                        </p:tgtEl>
                                      </p:cBhvr>
                                    </p:animEffect>
                                    <p:set>
                                      <p:cBhvr>
                                        <p:cTn id="30" dur="1" fill="hold">
                                          <p:stCondLst>
                                            <p:cond delay="499"/>
                                          </p:stCondLst>
                                        </p:cTn>
                                        <p:tgtEl>
                                          <p:spTgt spid="512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5124"/>
                                        </p:tgtEl>
                                        <p:attrNameLst>
                                          <p:attrName>style.visibility</p:attrName>
                                        </p:attrNameLst>
                                      </p:cBhvr>
                                      <p:to>
                                        <p:strVal val="visible"/>
                                      </p:to>
                                    </p:set>
                                    <p:anim calcmode="lin" valueType="num">
                                      <p:cBhvr>
                                        <p:cTn id="35" dur="500" fill="hold"/>
                                        <p:tgtEl>
                                          <p:spTgt spid="5124"/>
                                        </p:tgtEl>
                                        <p:attrNameLst>
                                          <p:attrName>ppt_w</p:attrName>
                                        </p:attrNameLst>
                                      </p:cBhvr>
                                      <p:tavLst>
                                        <p:tav tm="0">
                                          <p:val>
                                            <p:fltVal val="0"/>
                                          </p:val>
                                        </p:tav>
                                        <p:tav tm="100000">
                                          <p:val>
                                            <p:strVal val="#ppt_w"/>
                                          </p:val>
                                        </p:tav>
                                      </p:tavLst>
                                    </p:anim>
                                    <p:anim calcmode="lin" valueType="num">
                                      <p:cBhvr>
                                        <p:cTn id="36" dur="500" fill="hold"/>
                                        <p:tgtEl>
                                          <p:spTgt spid="5124"/>
                                        </p:tgtEl>
                                        <p:attrNameLst>
                                          <p:attrName>ppt_h</p:attrName>
                                        </p:attrNameLst>
                                      </p:cBhvr>
                                      <p:tavLst>
                                        <p:tav tm="0">
                                          <p:val>
                                            <p:fltVal val="0"/>
                                          </p:val>
                                        </p:tav>
                                        <p:tav tm="100000">
                                          <p:val>
                                            <p:strVal val="#ppt_h"/>
                                          </p:val>
                                        </p:tav>
                                      </p:tavLst>
                                    </p:anim>
                                    <p:animEffect transition="in" filter="fade">
                                      <p:cBhvr>
                                        <p:cTn id="37" dur="500"/>
                                        <p:tgtEl>
                                          <p:spTgt spid="5124"/>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xit" presetSubtype="32" fill="hold" nodeType="clickEffect">
                                  <p:stCondLst>
                                    <p:cond delay="0"/>
                                  </p:stCondLst>
                                  <p:childTnLst>
                                    <p:anim calcmode="lin" valueType="num">
                                      <p:cBhvr>
                                        <p:cTn id="41" dur="500"/>
                                        <p:tgtEl>
                                          <p:spTgt spid="5124"/>
                                        </p:tgtEl>
                                        <p:attrNameLst>
                                          <p:attrName>ppt_w</p:attrName>
                                        </p:attrNameLst>
                                      </p:cBhvr>
                                      <p:tavLst>
                                        <p:tav tm="0">
                                          <p:val>
                                            <p:strVal val="ppt_w"/>
                                          </p:val>
                                        </p:tav>
                                        <p:tav tm="100000">
                                          <p:val>
                                            <p:fltVal val="0"/>
                                          </p:val>
                                        </p:tav>
                                      </p:tavLst>
                                    </p:anim>
                                    <p:anim calcmode="lin" valueType="num">
                                      <p:cBhvr>
                                        <p:cTn id="42" dur="500"/>
                                        <p:tgtEl>
                                          <p:spTgt spid="5124"/>
                                        </p:tgtEl>
                                        <p:attrNameLst>
                                          <p:attrName>ppt_h</p:attrName>
                                        </p:attrNameLst>
                                      </p:cBhvr>
                                      <p:tavLst>
                                        <p:tav tm="0">
                                          <p:val>
                                            <p:strVal val="ppt_h"/>
                                          </p:val>
                                        </p:tav>
                                        <p:tav tm="100000">
                                          <p:val>
                                            <p:fltVal val="0"/>
                                          </p:val>
                                        </p:tav>
                                      </p:tavLst>
                                    </p:anim>
                                    <p:animEffect transition="out" filter="fade">
                                      <p:cBhvr>
                                        <p:cTn id="43" dur="500"/>
                                        <p:tgtEl>
                                          <p:spTgt spid="5124"/>
                                        </p:tgtEl>
                                      </p:cBhvr>
                                    </p:animEffect>
                                    <p:set>
                                      <p:cBhvr>
                                        <p:cTn id="44" dur="1" fill="hold">
                                          <p:stCondLst>
                                            <p:cond delay="499"/>
                                          </p:stCondLst>
                                        </p:cTn>
                                        <p:tgtEl>
                                          <p:spTgt spid="5124"/>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5125"/>
                                        </p:tgtEl>
                                        <p:attrNameLst>
                                          <p:attrName>style.visibility</p:attrName>
                                        </p:attrNameLst>
                                      </p:cBhvr>
                                      <p:to>
                                        <p:strVal val="visible"/>
                                      </p:to>
                                    </p:set>
                                    <p:anim calcmode="lin" valueType="num">
                                      <p:cBhvr>
                                        <p:cTn id="49" dur="500" fill="hold"/>
                                        <p:tgtEl>
                                          <p:spTgt spid="5125"/>
                                        </p:tgtEl>
                                        <p:attrNameLst>
                                          <p:attrName>ppt_w</p:attrName>
                                        </p:attrNameLst>
                                      </p:cBhvr>
                                      <p:tavLst>
                                        <p:tav tm="0">
                                          <p:val>
                                            <p:fltVal val="0"/>
                                          </p:val>
                                        </p:tav>
                                        <p:tav tm="100000">
                                          <p:val>
                                            <p:strVal val="#ppt_w"/>
                                          </p:val>
                                        </p:tav>
                                      </p:tavLst>
                                    </p:anim>
                                    <p:anim calcmode="lin" valueType="num">
                                      <p:cBhvr>
                                        <p:cTn id="50" dur="500" fill="hold"/>
                                        <p:tgtEl>
                                          <p:spTgt spid="5125"/>
                                        </p:tgtEl>
                                        <p:attrNameLst>
                                          <p:attrName>ppt_h</p:attrName>
                                        </p:attrNameLst>
                                      </p:cBhvr>
                                      <p:tavLst>
                                        <p:tav tm="0">
                                          <p:val>
                                            <p:fltVal val="0"/>
                                          </p:val>
                                        </p:tav>
                                        <p:tav tm="100000">
                                          <p:val>
                                            <p:strVal val="#ppt_h"/>
                                          </p:val>
                                        </p:tav>
                                      </p:tavLst>
                                    </p:anim>
                                    <p:animEffect transition="in" filter="fade">
                                      <p:cBhvr>
                                        <p:cTn id="51" dur="500"/>
                                        <p:tgtEl>
                                          <p:spTgt spid="5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ARMA</a:t>
            </a:r>
            <a:r>
              <a:rPr lang="zh-CN" altLang="en-US" b="1" smtClean="0">
                <a:solidFill>
                  <a:schemeClr val="accent5">
                    <a:lumMod val="50000"/>
                  </a:schemeClr>
                </a:solidFill>
                <a:latin typeface="微软雅黑" pitchFamily="34" charset="-122"/>
                <a:ea typeface="微软雅黑" pitchFamily="34" charset="-122"/>
              </a:rPr>
              <a:t>模型</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自回归滑动平均模型</a:t>
            </a:r>
          </a:p>
          <a:p>
            <a:pPr indent="403225" latinLnBrk="0">
              <a:lnSpc>
                <a:spcPct val="150000"/>
              </a:lnSpc>
            </a:pPr>
            <a:r>
              <a:rPr lang="en-US" altLang="zh-CN" sz="1600">
                <a:solidFill>
                  <a:srgbClr val="4BACC6">
                    <a:lumMod val="75000"/>
                  </a:srgbClr>
                </a:solidFill>
                <a:latin typeface="微软雅黑" pitchFamily="34" charset="-122"/>
                <a:ea typeface="微软雅黑" pitchFamily="34" charset="-122"/>
              </a:rPr>
              <a:t>ARMA</a:t>
            </a:r>
            <a:r>
              <a:rPr lang="zh-CN" altLang="en-US" sz="1600" smtClean="0">
                <a:solidFill>
                  <a:srgbClr val="4BACC6">
                    <a:lumMod val="75000"/>
                  </a:srgbClr>
                </a:solidFill>
                <a:latin typeface="微软雅黑" pitchFamily="34" charset="-122"/>
                <a:ea typeface="微软雅黑" pitchFamily="34" charset="-122"/>
              </a:rPr>
              <a:t>模型（</a:t>
            </a:r>
            <a:r>
              <a:rPr lang="en-US" altLang="zh-CN" sz="1600">
                <a:solidFill>
                  <a:srgbClr val="4BACC6">
                    <a:lumMod val="75000"/>
                  </a:srgbClr>
                </a:solidFill>
                <a:latin typeface="微软雅黑" pitchFamily="34" charset="-122"/>
                <a:ea typeface="微软雅黑" pitchFamily="34" charset="-122"/>
              </a:rPr>
              <a:t>Auto-Regressive and </a:t>
            </a:r>
            <a:r>
              <a:rPr lang="en-US" altLang="zh-CN" sz="1600">
                <a:solidFill>
                  <a:srgbClr val="4BACC6">
                    <a:lumMod val="75000"/>
                  </a:srgbClr>
                </a:solidFill>
                <a:latin typeface="微软雅黑" pitchFamily="34" charset="-122"/>
                <a:ea typeface="微软雅黑" pitchFamily="34" charset="-122"/>
              </a:rPr>
              <a:t>Moving </a:t>
            </a:r>
            <a:r>
              <a:rPr lang="en-US" altLang="zh-CN" sz="1600">
                <a:solidFill>
                  <a:srgbClr val="4BACC6">
                    <a:lumMod val="75000"/>
                  </a:srgbClr>
                </a:solidFill>
                <a:latin typeface="微软雅黑" pitchFamily="34" charset="-122"/>
                <a:ea typeface="微软雅黑" pitchFamily="34" charset="-122"/>
              </a:rPr>
              <a:t>Average Model</a:t>
            </a:r>
            <a:r>
              <a:rPr lang="zh-CN" altLang="en-US" sz="1600" smtClean="0">
                <a:solidFill>
                  <a:srgbClr val="4BACC6">
                    <a:lumMod val="75000"/>
                  </a:srgbClr>
                </a:solidFill>
                <a:latin typeface="微软雅黑" pitchFamily="34" charset="-122"/>
                <a:ea typeface="微软雅黑" pitchFamily="34" charset="-122"/>
              </a:rPr>
              <a:t>）由</a:t>
            </a:r>
            <a:r>
              <a:rPr lang="zh-CN" altLang="en-US" sz="1600">
                <a:solidFill>
                  <a:srgbClr val="4BACC6">
                    <a:lumMod val="75000"/>
                  </a:srgbClr>
                </a:solidFill>
                <a:latin typeface="微软雅黑" pitchFamily="34" charset="-122"/>
                <a:ea typeface="微软雅黑" pitchFamily="34" charset="-122"/>
              </a:rPr>
              <a:t>自回归模型和移动平均模型结合而成</a:t>
            </a:r>
            <a:r>
              <a:rPr lang="zh-CN" altLang="en-US" sz="1600" smtClean="0">
                <a:solidFill>
                  <a:srgbClr val="4BACC6">
                    <a:lumMod val="75000"/>
                  </a:srgbClr>
                </a:solidFill>
                <a:latin typeface="微软雅黑" pitchFamily="34" charset="-122"/>
                <a:ea typeface="微软雅黑" pitchFamily="34" charset="-122"/>
              </a:rPr>
              <a:t>，也常用</a:t>
            </a:r>
            <a:r>
              <a:rPr lang="zh-CN" altLang="en-US" sz="1600">
                <a:solidFill>
                  <a:srgbClr val="4BACC6">
                    <a:lumMod val="75000"/>
                  </a:srgbClr>
                </a:solidFill>
                <a:latin typeface="微软雅黑" pitchFamily="34" charset="-122"/>
                <a:ea typeface="微软雅黑" pitchFamily="34" charset="-122"/>
              </a:rPr>
              <a:t>于时间序列的预测。使用移动平均模型时，我们通常假定随机变量为噪声分量的线性组合与时间序列的均值之和</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自回归模型和移动平均模型可以具有不同的阶数</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一般来说</a:t>
            </a:r>
            <a:r>
              <a:rPr lang="zh-CN" altLang="en-US" sz="1600">
                <a:solidFill>
                  <a:srgbClr val="4BACC6">
                    <a:lumMod val="75000"/>
                  </a:srgbClr>
                </a:solidFill>
                <a:latin typeface="微软雅黑" pitchFamily="34" charset="-122"/>
                <a:ea typeface="微软雅黑" pitchFamily="34" charset="-122"/>
              </a:rPr>
              <a:t>，我们能够定义一个具有</a:t>
            </a:r>
            <a:r>
              <a:rPr lang="en-US" altLang="zh-CN" sz="1600">
                <a:solidFill>
                  <a:srgbClr val="4BACC6">
                    <a:lumMod val="75000"/>
                  </a:srgbClr>
                </a:solidFill>
                <a:latin typeface="微软雅黑" pitchFamily="34" charset="-122"/>
                <a:ea typeface="微软雅黑" pitchFamily="34" charset="-122"/>
              </a:rPr>
              <a:t>p</a:t>
            </a:r>
            <a:r>
              <a:rPr lang="zh-CN" altLang="en-US" sz="1600">
                <a:solidFill>
                  <a:srgbClr val="4BACC6">
                    <a:lumMod val="75000"/>
                  </a:srgbClr>
                </a:solidFill>
                <a:latin typeface="微软雅黑" pitchFamily="34" charset="-122"/>
                <a:ea typeface="微软雅黑" pitchFamily="34" charset="-122"/>
              </a:rPr>
              <a:t>个自回归项和</a:t>
            </a:r>
            <a:r>
              <a:rPr lang="en-US" altLang="zh-CN" sz="1600">
                <a:solidFill>
                  <a:srgbClr val="4BACC6">
                    <a:lumMod val="75000"/>
                  </a:srgbClr>
                </a:solidFill>
                <a:latin typeface="微软雅黑" pitchFamily="34" charset="-122"/>
                <a:ea typeface="微软雅黑" pitchFamily="34" charset="-122"/>
              </a:rPr>
              <a:t>q</a:t>
            </a:r>
            <a:r>
              <a:rPr lang="zh-CN" altLang="en-US" sz="1600">
                <a:solidFill>
                  <a:srgbClr val="4BACC6">
                    <a:lumMod val="75000"/>
                  </a:srgbClr>
                </a:solidFill>
                <a:latin typeface="微软雅黑" pitchFamily="34" charset="-122"/>
                <a:ea typeface="微软雅黑" pitchFamily="34" charset="-122"/>
              </a:rPr>
              <a:t>个移动平均项的</a:t>
            </a:r>
            <a:r>
              <a:rPr lang="en-US" altLang="zh-CN" sz="1600">
                <a:solidFill>
                  <a:srgbClr val="4BACC6">
                    <a:lumMod val="75000"/>
                  </a:srgbClr>
                </a:solidFill>
                <a:latin typeface="微软雅黑" pitchFamily="34" charset="-122"/>
                <a:ea typeface="微软雅黑" pitchFamily="34" charset="-122"/>
              </a:rPr>
              <a:t>ARMA</a:t>
            </a:r>
            <a:r>
              <a:rPr lang="zh-CN" altLang="en-US" sz="1600">
                <a:solidFill>
                  <a:srgbClr val="4BACC6">
                    <a:lumMod val="75000"/>
                  </a:srgbClr>
                </a:solidFill>
                <a:latin typeface="微软雅黑" pitchFamily="34" charset="-122"/>
                <a:ea typeface="微软雅黑" pitchFamily="34" charset="-122"/>
              </a:rPr>
              <a:t>模型</a:t>
            </a:r>
            <a:r>
              <a:rPr lang="zh-CN" altLang="en-US" sz="1600" smtClean="0">
                <a:solidFill>
                  <a:srgbClr val="4BACC6">
                    <a:lumMod val="75000"/>
                  </a:srgbClr>
                </a:solidFill>
                <a:latin typeface="微软雅黑" pitchFamily="34" charset="-122"/>
                <a:ea typeface="微软雅黑" pitchFamily="34" charset="-122"/>
              </a:rPr>
              <a:t>，正如</a:t>
            </a:r>
            <a:r>
              <a:rPr lang="zh-CN" altLang="en-US" sz="1600">
                <a:solidFill>
                  <a:srgbClr val="4BACC6">
                    <a:lumMod val="75000"/>
                  </a:srgbClr>
                </a:solidFill>
                <a:latin typeface="微软雅黑" pitchFamily="34" charset="-122"/>
                <a:ea typeface="微软雅黑" pitchFamily="34" charset="-122"/>
              </a:rPr>
              <a:t>自回归模型公式那样</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ARMA</a:t>
            </a:r>
            <a:r>
              <a:rPr lang="zh-CN" altLang="en-US" sz="1600" smtClean="0">
                <a:solidFill>
                  <a:srgbClr val="4BACC6">
                    <a:lumMod val="75000"/>
                  </a:srgbClr>
                </a:solidFill>
                <a:latin typeface="微软雅黑" pitchFamily="34" charset="-122"/>
                <a:ea typeface="微软雅黑" pitchFamily="34" charset="-122"/>
              </a:rPr>
              <a:t>模型公式</a:t>
            </a:r>
            <a:r>
              <a:rPr lang="zh-CN" altLang="en-US" sz="1600">
                <a:solidFill>
                  <a:srgbClr val="4BACC6">
                    <a:lumMod val="75000"/>
                  </a:srgbClr>
                </a:solidFill>
                <a:latin typeface="微软雅黑" pitchFamily="34" charset="-122"/>
                <a:ea typeface="微软雅黑" pitchFamily="34" charset="-122"/>
              </a:rPr>
              <a:t>中也含有常数部分和白噪声部分</a:t>
            </a:r>
            <a:r>
              <a:rPr lang="zh-CN" altLang="en-US" sz="1600" smtClean="0">
                <a:solidFill>
                  <a:srgbClr val="4BACC6">
                    <a:lumMod val="75000"/>
                  </a:srgbClr>
                </a:solidFill>
                <a:latin typeface="微软雅黑" pitchFamily="34" charset="-122"/>
                <a:ea typeface="微软雅黑" pitchFamily="34" charset="-122"/>
              </a:rPr>
              <a:t>。但这里</a:t>
            </a:r>
            <a:r>
              <a:rPr lang="zh-CN" altLang="en-US" sz="1600">
                <a:solidFill>
                  <a:srgbClr val="4BACC6">
                    <a:lumMod val="75000"/>
                  </a:srgbClr>
                </a:solidFill>
                <a:latin typeface="微软雅黑" pitchFamily="34" charset="-122"/>
                <a:ea typeface="微软雅黑" pitchFamily="34" charset="-122"/>
              </a:rPr>
              <a:t>还要设法拟合后面的噪声部分</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statsmodelssm.tsa.ARMA()</a:t>
            </a:r>
            <a:r>
              <a:rPr lang="zh-CN" altLang="en-US" sz="1600" smtClean="0">
                <a:solidFill>
                  <a:srgbClr val="4BACC6">
                    <a:lumMod val="75000"/>
                  </a:srgbClr>
                </a:solidFill>
                <a:latin typeface="微软雅黑" pitchFamily="34" charset="-122"/>
                <a:ea typeface="微软雅黑" pitchFamily="34" charset="-122"/>
              </a:rPr>
              <a:t>类库可进行</a:t>
            </a:r>
            <a:r>
              <a:rPr lang="zh-CN" altLang="en-US" sz="1600">
                <a:solidFill>
                  <a:srgbClr val="4BACC6">
                    <a:lumMod val="75000"/>
                  </a:srgbClr>
                </a:solidFill>
                <a:latin typeface="微软雅黑" pitchFamily="34" charset="-122"/>
                <a:ea typeface="微软雅黑" pitchFamily="34" charset="-122"/>
              </a:rPr>
              <a:t>此类分析</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927524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生成</a:t>
            </a:r>
            <a:r>
              <a:rPr lang="zh-CN" altLang="en-US" b="1">
                <a:solidFill>
                  <a:schemeClr val="accent5">
                    <a:lumMod val="50000"/>
                  </a:schemeClr>
                </a:solidFill>
                <a:latin typeface="微软雅黑" pitchFamily="34" charset="-122"/>
                <a:ea typeface="微软雅黑" pitchFamily="34" charset="-122"/>
              </a:rPr>
              <a:t>周期信号</a:t>
            </a: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许多自然现象就像精确的时钟</a:t>
            </a:r>
            <a:r>
              <a:rPr lang="zh-CN" altLang="en-US" sz="1600" smtClean="0">
                <a:solidFill>
                  <a:srgbClr val="4BACC6">
                    <a:lumMod val="75000"/>
                  </a:srgbClr>
                </a:solidFill>
                <a:latin typeface="微软雅黑" pitchFamily="34" charset="-122"/>
                <a:ea typeface="微软雅黑" pitchFamily="34" charset="-122"/>
              </a:rPr>
              <a:t>一样具有</a:t>
            </a:r>
            <a:r>
              <a:rPr lang="zh-CN" altLang="en-US" sz="1600">
                <a:solidFill>
                  <a:srgbClr val="4BACC6">
                    <a:lumMod val="75000"/>
                  </a:srgbClr>
                </a:solidFill>
                <a:latin typeface="微软雅黑" pitchFamily="34" charset="-122"/>
                <a:ea typeface="微软雅黑" pitchFamily="34" charset="-122"/>
              </a:rPr>
              <a:t>规律性，</a:t>
            </a:r>
            <a:r>
              <a:rPr lang="zh-CN" altLang="en-US" sz="1600" smtClean="0">
                <a:solidFill>
                  <a:srgbClr val="4BACC6">
                    <a:lumMod val="75000"/>
                  </a:srgbClr>
                </a:solidFill>
                <a:latin typeface="微软雅黑" pitchFamily="34" charset="-122"/>
                <a:ea typeface="微软雅黑" pitchFamily="34" charset="-122"/>
              </a:rPr>
              <a:t>并且可靠。</a:t>
            </a:r>
            <a:r>
              <a:rPr lang="zh-CN" altLang="en-US" sz="1600">
                <a:solidFill>
                  <a:srgbClr val="4BACC6">
                    <a:lumMod val="75000"/>
                  </a:srgbClr>
                </a:solidFill>
                <a:latin typeface="微软雅黑" pitchFamily="34" charset="-122"/>
                <a:ea typeface="微软雅黑" pitchFamily="34" charset="-122"/>
              </a:rPr>
              <a:t>而有些自然现象，则会</a:t>
            </a:r>
            <a:r>
              <a:rPr lang="zh-CN" altLang="en-US" sz="1600" smtClean="0">
                <a:solidFill>
                  <a:srgbClr val="4BACC6">
                    <a:lumMod val="75000"/>
                  </a:srgbClr>
                </a:solidFill>
                <a:latin typeface="微软雅黑" pitchFamily="34" charset="-122"/>
                <a:ea typeface="微软雅黑" pitchFamily="34" charset="-122"/>
              </a:rPr>
              <a:t>表现得看上去</a:t>
            </a:r>
            <a:r>
              <a:rPr lang="zh-CN" altLang="en-US" sz="1600">
                <a:solidFill>
                  <a:srgbClr val="4BACC6">
                    <a:lumMod val="75000"/>
                  </a:srgbClr>
                </a:solidFill>
                <a:latin typeface="微软雅黑" pitchFamily="34" charset="-122"/>
                <a:ea typeface="微软雅黑" pitchFamily="34" charset="-122"/>
              </a:rPr>
              <a:t>非常规则的模式。通过希尔伯特</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黄变换（</a:t>
            </a:r>
            <a:r>
              <a:rPr lang="en-US" altLang="zh-CN" sz="1600">
                <a:solidFill>
                  <a:srgbClr val="4BACC6">
                    <a:lumMod val="75000"/>
                  </a:srgbClr>
                </a:solidFill>
                <a:latin typeface="微软雅黑" pitchFamily="34" charset="-122"/>
                <a:ea typeface="微软雅黑" pitchFamily="34" charset="-122"/>
              </a:rPr>
              <a:t>Hilbert-Huang transform</a:t>
            </a:r>
            <a:r>
              <a:rPr lang="zh-CN" altLang="en-US" sz="1600">
                <a:solidFill>
                  <a:srgbClr val="4BACC6">
                    <a:lumMod val="75000"/>
                  </a:srgbClr>
                </a:solidFill>
                <a:latin typeface="微软雅黑" pitchFamily="34" charset="-122"/>
                <a:ea typeface="微软雅黑" pitchFamily="34" charset="-122"/>
              </a:rPr>
              <a:t>），一个科学家小组发现太阳黑子活动具有</a:t>
            </a:r>
            <a:r>
              <a:rPr lang="en-US" altLang="zh-CN" sz="1600">
                <a:solidFill>
                  <a:srgbClr val="4BACC6">
                    <a:lumMod val="75000"/>
                  </a:srgbClr>
                </a:solidFill>
                <a:latin typeface="微软雅黑" pitchFamily="34" charset="-122"/>
                <a:ea typeface="微软雅黑" pitchFamily="34" charset="-122"/>
              </a:rPr>
              <a:t>3</a:t>
            </a:r>
            <a:r>
              <a:rPr lang="zh-CN" altLang="en-US" sz="1600">
                <a:solidFill>
                  <a:srgbClr val="4BACC6">
                    <a:lumMod val="75000"/>
                  </a:srgbClr>
                </a:solidFill>
                <a:latin typeface="微软雅黑" pitchFamily="34" charset="-122"/>
                <a:ea typeface="微软雅黑" pitchFamily="34" charset="-122"/>
              </a:rPr>
              <a:t>个不同的周期。这</a:t>
            </a:r>
            <a:r>
              <a:rPr lang="en-US" altLang="zh-CN" sz="1600">
                <a:solidFill>
                  <a:srgbClr val="4BACC6">
                    <a:lumMod val="75000"/>
                  </a:srgbClr>
                </a:solidFill>
                <a:latin typeface="微软雅黑" pitchFamily="34" charset="-122"/>
                <a:ea typeface="微软雅黑" pitchFamily="34" charset="-122"/>
              </a:rPr>
              <a:t>3</a:t>
            </a:r>
            <a:r>
              <a:rPr lang="zh-CN" altLang="en-US" sz="1600">
                <a:solidFill>
                  <a:srgbClr val="4BACC6">
                    <a:lumMod val="75000"/>
                  </a:srgbClr>
                </a:solidFill>
                <a:latin typeface="微软雅黑" pitchFamily="34" charset="-122"/>
                <a:ea typeface="微软雅黑" pitchFamily="34" charset="-122"/>
              </a:rPr>
              <a:t>个周期的持续时间大致为</a:t>
            </a:r>
            <a:r>
              <a:rPr lang="en-US" altLang="zh-CN" sz="1600">
                <a:solidFill>
                  <a:srgbClr val="4BACC6">
                    <a:lumMod val="75000"/>
                  </a:srgbClr>
                </a:solidFill>
                <a:latin typeface="微软雅黑" pitchFamily="34" charset="-122"/>
                <a:ea typeface="微软雅黑" pitchFamily="34" charset="-122"/>
              </a:rPr>
              <a:t>11</a:t>
            </a:r>
            <a:r>
              <a:rPr lang="zh-CN" altLang="en-US" sz="1600">
                <a:solidFill>
                  <a:srgbClr val="4BACC6">
                    <a:lumMod val="75000"/>
                  </a:srgbClr>
                </a:solidFill>
                <a:latin typeface="微软雅黑" pitchFamily="34" charset="-122"/>
                <a:ea typeface="微软雅黑" pitchFamily="34" charset="-122"/>
              </a:rPr>
              <a:t>年、</a:t>
            </a:r>
            <a:r>
              <a:rPr lang="en-US" altLang="zh-CN" sz="1600">
                <a:solidFill>
                  <a:srgbClr val="4BACC6">
                    <a:lumMod val="75000"/>
                  </a:srgbClr>
                </a:solidFill>
                <a:latin typeface="微软雅黑" pitchFamily="34" charset="-122"/>
                <a:ea typeface="微软雅黑" pitchFamily="34" charset="-122"/>
              </a:rPr>
              <a:t>22</a:t>
            </a:r>
            <a:r>
              <a:rPr lang="zh-CN" altLang="en-US" sz="1600">
                <a:solidFill>
                  <a:srgbClr val="4BACC6">
                    <a:lumMod val="75000"/>
                  </a:srgbClr>
                </a:solidFill>
                <a:latin typeface="微软雅黑" pitchFamily="34" charset="-122"/>
                <a:ea typeface="微软雅黑" pitchFamily="34" charset="-122"/>
              </a:rPr>
              <a:t>年和</a:t>
            </a:r>
            <a:r>
              <a:rPr lang="en-US" altLang="zh-CN" sz="1600">
                <a:solidFill>
                  <a:srgbClr val="4BACC6">
                    <a:lumMod val="75000"/>
                  </a:srgbClr>
                </a:solidFill>
                <a:latin typeface="微软雅黑" pitchFamily="34" charset="-122"/>
                <a:ea typeface="微软雅黑" pitchFamily="34" charset="-122"/>
              </a:rPr>
              <a:t>100</a:t>
            </a:r>
            <a:r>
              <a:rPr lang="zh-CN" altLang="en-US" sz="1600">
                <a:solidFill>
                  <a:srgbClr val="4BACC6">
                    <a:lumMod val="75000"/>
                  </a:srgbClr>
                </a:solidFill>
                <a:latin typeface="微软雅黑" pitchFamily="34" charset="-122"/>
                <a:ea typeface="微软雅黑" pitchFamily="34" charset="-122"/>
              </a:rPr>
              <a:t>年。一般情况下，我们使用正弦函数之类的三角函数来模拟周期信号</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因为</a:t>
            </a:r>
            <a:r>
              <a:rPr lang="zh-CN" altLang="en-US" sz="1600">
                <a:solidFill>
                  <a:srgbClr val="4BACC6">
                    <a:lumMod val="75000"/>
                  </a:srgbClr>
                </a:solidFill>
                <a:latin typeface="微软雅黑" pitchFamily="34" charset="-122"/>
                <a:ea typeface="微软雅黑" pitchFamily="34" charset="-122"/>
              </a:rPr>
              <a:t>这里有</a:t>
            </a:r>
            <a:r>
              <a:rPr lang="en-US" altLang="zh-CN" sz="1600">
                <a:solidFill>
                  <a:srgbClr val="4BACC6">
                    <a:lumMod val="75000"/>
                  </a:srgbClr>
                </a:solidFill>
                <a:latin typeface="微软雅黑" pitchFamily="34" charset="-122"/>
                <a:ea typeface="微软雅黑" pitchFamily="34" charset="-122"/>
              </a:rPr>
              <a:t>3</a:t>
            </a:r>
            <a:r>
              <a:rPr lang="zh-CN" altLang="en-US" sz="1600">
                <a:solidFill>
                  <a:srgbClr val="4BACC6">
                    <a:lumMod val="75000"/>
                  </a:srgbClr>
                </a:solidFill>
                <a:latin typeface="微软雅黑" pitchFamily="34" charset="-122"/>
                <a:ea typeface="微软雅黑" pitchFamily="34" charset="-122"/>
              </a:rPr>
              <a:t>个周期，所以看上去通过</a:t>
            </a:r>
            <a:r>
              <a:rPr lang="en-US" altLang="zh-CN" sz="1600">
                <a:solidFill>
                  <a:srgbClr val="4BACC6">
                    <a:lumMod val="75000"/>
                  </a:srgbClr>
                </a:solidFill>
                <a:latin typeface="微软雅黑" pitchFamily="34" charset="-122"/>
                <a:ea typeface="微软雅黑" pitchFamily="34" charset="-122"/>
              </a:rPr>
              <a:t>3</a:t>
            </a:r>
            <a:r>
              <a:rPr lang="zh-CN" altLang="en-US" sz="1600">
                <a:solidFill>
                  <a:srgbClr val="4BACC6">
                    <a:lumMod val="75000"/>
                  </a:srgbClr>
                </a:solidFill>
                <a:latin typeface="微软雅黑" pitchFamily="34" charset="-122"/>
                <a:ea typeface="微软雅黑" pitchFamily="34" charset="-122"/>
              </a:rPr>
              <a:t>个正弦函数线性组合成一个模型比较合理。这种方法只需要对自回归模型的代码稍作</a:t>
            </a:r>
            <a:r>
              <a:rPr lang="zh-CN" altLang="en-US" sz="1600" smtClean="0">
                <a:solidFill>
                  <a:srgbClr val="4BACC6">
                    <a:lumMod val="75000"/>
                  </a:srgbClr>
                </a:solidFill>
                <a:latin typeface="微软雅黑" pitchFamily="34" charset="-122"/>
                <a:ea typeface="微软雅黑" pitchFamily="34" charset="-122"/>
              </a:rPr>
              <a:t>修改即可。</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3959295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1067" y="1229282"/>
            <a:ext cx="6601867" cy="439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96343" y="2208353"/>
            <a:ext cx="5951314" cy="2441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87191" y="2967417"/>
            <a:ext cx="3969618" cy="9231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96704" y="2087924"/>
            <a:ext cx="4150593" cy="2682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71764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147"/>
                                        </p:tgtEl>
                                        <p:attrNameLst>
                                          <p:attrName>style.visibility</p:attrName>
                                        </p:attrNameLst>
                                      </p:cBhvr>
                                      <p:to>
                                        <p:strVal val="visible"/>
                                      </p:to>
                                    </p:set>
                                    <p:anim calcmode="lin" valueType="num">
                                      <p:cBhvr>
                                        <p:cTn id="7" dur="500" fill="hold"/>
                                        <p:tgtEl>
                                          <p:spTgt spid="6147"/>
                                        </p:tgtEl>
                                        <p:attrNameLst>
                                          <p:attrName>ppt_w</p:attrName>
                                        </p:attrNameLst>
                                      </p:cBhvr>
                                      <p:tavLst>
                                        <p:tav tm="0">
                                          <p:val>
                                            <p:fltVal val="0"/>
                                          </p:val>
                                        </p:tav>
                                        <p:tav tm="100000">
                                          <p:val>
                                            <p:strVal val="#ppt_w"/>
                                          </p:val>
                                        </p:tav>
                                      </p:tavLst>
                                    </p:anim>
                                    <p:anim calcmode="lin" valueType="num">
                                      <p:cBhvr>
                                        <p:cTn id="8" dur="500" fill="hold"/>
                                        <p:tgtEl>
                                          <p:spTgt spid="6147"/>
                                        </p:tgtEl>
                                        <p:attrNameLst>
                                          <p:attrName>ppt_h</p:attrName>
                                        </p:attrNameLst>
                                      </p:cBhvr>
                                      <p:tavLst>
                                        <p:tav tm="0">
                                          <p:val>
                                            <p:fltVal val="0"/>
                                          </p:val>
                                        </p:tav>
                                        <p:tav tm="100000">
                                          <p:val>
                                            <p:strVal val="#ppt_h"/>
                                          </p:val>
                                        </p:tav>
                                      </p:tavLst>
                                    </p:anim>
                                    <p:animEffect transition="in" filter="fade">
                                      <p:cBhvr>
                                        <p:cTn id="9" dur="500"/>
                                        <p:tgtEl>
                                          <p:spTgt spid="614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6147"/>
                                        </p:tgtEl>
                                        <p:attrNameLst>
                                          <p:attrName>ppt_w</p:attrName>
                                        </p:attrNameLst>
                                      </p:cBhvr>
                                      <p:tavLst>
                                        <p:tav tm="0">
                                          <p:val>
                                            <p:strVal val="ppt_w"/>
                                          </p:val>
                                        </p:tav>
                                        <p:tav tm="100000">
                                          <p:val>
                                            <p:fltVal val="0"/>
                                          </p:val>
                                        </p:tav>
                                      </p:tavLst>
                                    </p:anim>
                                    <p:anim calcmode="lin" valueType="num">
                                      <p:cBhvr>
                                        <p:cTn id="14" dur="500"/>
                                        <p:tgtEl>
                                          <p:spTgt spid="6147"/>
                                        </p:tgtEl>
                                        <p:attrNameLst>
                                          <p:attrName>ppt_h</p:attrName>
                                        </p:attrNameLst>
                                      </p:cBhvr>
                                      <p:tavLst>
                                        <p:tav tm="0">
                                          <p:val>
                                            <p:strVal val="ppt_h"/>
                                          </p:val>
                                        </p:tav>
                                        <p:tav tm="100000">
                                          <p:val>
                                            <p:fltVal val="0"/>
                                          </p:val>
                                        </p:tav>
                                      </p:tavLst>
                                    </p:anim>
                                    <p:animEffect transition="out" filter="fade">
                                      <p:cBhvr>
                                        <p:cTn id="15" dur="500"/>
                                        <p:tgtEl>
                                          <p:spTgt spid="6147"/>
                                        </p:tgtEl>
                                      </p:cBhvr>
                                    </p:animEffect>
                                    <p:set>
                                      <p:cBhvr>
                                        <p:cTn id="16" dur="1" fill="hold">
                                          <p:stCondLst>
                                            <p:cond delay="499"/>
                                          </p:stCondLst>
                                        </p:cTn>
                                        <p:tgtEl>
                                          <p:spTgt spid="614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6148"/>
                                        </p:tgtEl>
                                        <p:attrNameLst>
                                          <p:attrName>style.visibility</p:attrName>
                                        </p:attrNameLst>
                                      </p:cBhvr>
                                      <p:to>
                                        <p:strVal val="visible"/>
                                      </p:to>
                                    </p:set>
                                    <p:anim calcmode="lin" valueType="num">
                                      <p:cBhvr>
                                        <p:cTn id="21" dur="500" fill="hold"/>
                                        <p:tgtEl>
                                          <p:spTgt spid="6148"/>
                                        </p:tgtEl>
                                        <p:attrNameLst>
                                          <p:attrName>ppt_w</p:attrName>
                                        </p:attrNameLst>
                                      </p:cBhvr>
                                      <p:tavLst>
                                        <p:tav tm="0">
                                          <p:val>
                                            <p:fltVal val="0"/>
                                          </p:val>
                                        </p:tav>
                                        <p:tav tm="100000">
                                          <p:val>
                                            <p:strVal val="#ppt_w"/>
                                          </p:val>
                                        </p:tav>
                                      </p:tavLst>
                                    </p:anim>
                                    <p:anim calcmode="lin" valueType="num">
                                      <p:cBhvr>
                                        <p:cTn id="22" dur="500" fill="hold"/>
                                        <p:tgtEl>
                                          <p:spTgt spid="6148"/>
                                        </p:tgtEl>
                                        <p:attrNameLst>
                                          <p:attrName>ppt_h</p:attrName>
                                        </p:attrNameLst>
                                      </p:cBhvr>
                                      <p:tavLst>
                                        <p:tav tm="0">
                                          <p:val>
                                            <p:fltVal val="0"/>
                                          </p:val>
                                        </p:tav>
                                        <p:tav tm="100000">
                                          <p:val>
                                            <p:strVal val="#ppt_h"/>
                                          </p:val>
                                        </p:tav>
                                      </p:tavLst>
                                    </p:anim>
                                    <p:animEffect transition="in" filter="fade">
                                      <p:cBhvr>
                                        <p:cTn id="23" dur="500"/>
                                        <p:tgtEl>
                                          <p:spTgt spid="6148"/>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xit" presetSubtype="32" fill="hold" nodeType="clickEffect">
                                  <p:stCondLst>
                                    <p:cond delay="0"/>
                                  </p:stCondLst>
                                  <p:childTnLst>
                                    <p:anim calcmode="lin" valueType="num">
                                      <p:cBhvr>
                                        <p:cTn id="27" dur="500"/>
                                        <p:tgtEl>
                                          <p:spTgt spid="6148"/>
                                        </p:tgtEl>
                                        <p:attrNameLst>
                                          <p:attrName>ppt_w</p:attrName>
                                        </p:attrNameLst>
                                      </p:cBhvr>
                                      <p:tavLst>
                                        <p:tav tm="0">
                                          <p:val>
                                            <p:strVal val="ppt_w"/>
                                          </p:val>
                                        </p:tav>
                                        <p:tav tm="100000">
                                          <p:val>
                                            <p:fltVal val="0"/>
                                          </p:val>
                                        </p:tav>
                                      </p:tavLst>
                                    </p:anim>
                                    <p:anim calcmode="lin" valueType="num">
                                      <p:cBhvr>
                                        <p:cTn id="28" dur="500"/>
                                        <p:tgtEl>
                                          <p:spTgt spid="6148"/>
                                        </p:tgtEl>
                                        <p:attrNameLst>
                                          <p:attrName>ppt_h</p:attrName>
                                        </p:attrNameLst>
                                      </p:cBhvr>
                                      <p:tavLst>
                                        <p:tav tm="0">
                                          <p:val>
                                            <p:strVal val="ppt_h"/>
                                          </p:val>
                                        </p:tav>
                                        <p:tav tm="100000">
                                          <p:val>
                                            <p:fltVal val="0"/>
                                          </p:val>
                                        </p:tav>
                                      </p:tavLst>
                                    </p:anim>
                                    <p:animEffect transition="out" filter="fade">
                                      <p:cBhvr>
                                        <p:cTn id="29" dur="500"/>
                                        <p:tgtEl>
                                          <p:spTgt spid="6148"/>
                                        </p:tgtEl>
                                      </p:cBhvr>
                                    </p:animEffect>
                                    <p:set>
                                      <p:cBhvr>
                                        <p:cTn id="30" dur="1" fill="hold">
                                          <p:stCondLst>
                                            <p:cond delay="499"/>
                                          </p:stCondLst>
                                        </p:cTn>
                                        <p:tgtEl>
                                          <p:spTgt spid="6148"/>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6149"/>
                                        </p:tgtEl>
                                        <p:attrNameLst>
                                          <p:attrName>style.visibility</p:attrName>
                                        </p:attrNameLst>
                                      </p:cBhvr>
                                      <p:to>
                                        <p:strVal val="visible"/>
                                      </p:to>
                                    </p:set>
                                    <p:anim calcmode="lin" valueType="num">
                                      <p:cBhvr>
                                        <p:cTn id="35" dur="500" fill="hold"/>
                                        <p:tgtEl>
                                          <p:spTgt spid="6149"/>
                                        </p:tgtEl>
                                        <p:attrNameLst>
                                          <p:attrName>ppt_w</p:attrName>
                                        </p:attrNameLst>
                                      </p:cBhvr>
                                      <p:tavLst>
                                        <p:tav tm="0">
                                          <p:val>
                                            <p:fltVal val="0"/>
                                          </p:val>
                                        </p:tav>
                                        <p:tav tm="100000">
                                          <p:val>
                                            <p:strVal val="#ppt_w"/>
                                          </p:val>
                                        </p:tav>
                                      </p:tavLst>
                                    </p:anim>
                                    <p:anim calcmode="lin" valueType="num">
                                      <p:cBhvr>
                                        <p:cTn id="36" dur="500" fill="hold"/>
                                        <p:tgtEl>
                                          <p:spTgt spid="6149"/>
                                        </p:tgtEl>
                                        <p:attrNameLst>
                                          <p:attrName>ppt_h</p:attrName>
                                        </p:attrNameLst>
                                      </p:cBhvr>
                                      <p:tavLst>
                                        <p:tav tm="0">
                                          <p:val>
                                            <p:fltVal val="0"/>
                                          </p:val>
                                        </p:tav>
                                        <p:tav tm="100000">
                                          <p:val>
                                            <p:strVal val="#ppt_h"/>
                                          </p:val>
                                        </p:tav>
                                      </p:tavLst>
                                    </p:anim>
                                    <p:animEffect transition="in" filter="fade">
                                      <p:cBhvr>
                                        <p:cTn id="37" dur="500"/>
                                        <p:tgtEl>
                                          <p:spTgt spid="6149"/>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xit" presetSubtype="32" fill="hold" nodeType="clickEffect">
                                  <p:stCondLst>
                                    <p:cond delay="0"/>
                                  </p:stCondLst>
                                  <p:childTnLst>
                                    <p:anim calcmode="lin" valueType="num">
                                      <p:cBhvr>
                                        <p:cTn id="41" dur="500"/>
                                        <p:tgtEl>
                                          <p:spTgt spid="6149"/>
                                        </p:tgtEl>
                                        <p:attrNameLst>
                                          <p:attrName>ppt_w</p:attrName>
                                        </p:attrNameLst>
                                      </p:cBhvr>
                                      <p:tavLst>
                                        <p:tav tm="0">
                                          <p:val>
                                            <p:strVal val="ppt_w"/>
                                          </p:val>
                                        </p:tav>
                                        <p:tav tm="100000">
                                          <p:val>
                                            <p:fltVal val="0"/>
                                          </p:val>
                                        </p:tav>
                                      </p:tavLst>
                                    </p:anim>
                                    <p:anim calcmode="lin" valueType="num">
                                      <p:cBhvr>
                                        <p:cTn id="42" dur="500"/>
                                        <p:tgtEl>
                                          <p:spTgt spid="6149"/>
                                        </p:tgtEl>
                                        <p:attrNameLst>
                                          <p:attrName>ppt_h</p:attrName>
                                        </p:attrNameLst>
                                      </p:cBhvr>
                                      <p:tavLst>
                                        <p:tav tm="0">
                                          <p:val>
                                            <p:strVal val="ppt_h"/>
                                          </p:val>
                                        </p:tav>
                                        <p:tav tm="100000">
                                          <p:val>
                                            <p:fltVal val="0"/>
                                          </p:val>
                                        </p:tav>
                                      </p:tavLst>
                                    </p:anim>
                                    <p:animEffect transition="out" filter="fade">
                                      <p:cBhvr>
                                        <p:cTn id="43" dur="500"/>
                                        <p:tgtEl>
                                          <p:spTgt spid="6149"/>
                                        </p:tgtEl>
                                      </p:cBhvr>
                                    </p:animEffect>
                                    <p:set>
                                      <p:cBhvr>
                                        <p:cTn id="44" dur="1" fill="hold">
                                          <p:stCondLst>
                                            <p:cond delay="499"/>
                                          </p:stCondLst>
                                        </p:cTn>
                                        <p:tgtEl>
                                          <p:spTgt spid="6149"/>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6150"/>
                                        </p:tgtEl>
                                        <p:attrNameLst>
                                          <p:attrName>style.visibility</p:attrName>
                                        </p:attrNameLst>
                                      </p:cBhvr>
                                      <p:to>
                                        <p:strVal val="visible"/>
                                      </p:to>
                                    </p:set>
                                    <p:anim calcmode="lin" valueType="num">
                                      <p:cBhvr>
                                        <p:cTn id="49" dur="500" fill="hold"/>
                                        <p:tgtEl>
                                          <p:spTgt spid="6150"/>
                                        </p:tgtEl>
                                        <p:attrNameLst>
                                          <p:attrName>ppt_w</p:attrName>
                                        </p:attrNameLst>
                                      </p:cBhvr>
                                      <p:tavLst>
                                        <p:tav tm="0">
                                          <p:val>
                                            <p:fltVal val="0"/>
                                          </p:val>
                                        </p:tav>
                                        <p:tav tm="100000">
                                          <p:val>
                                            <p:strVal val="#ppt_w"/>
                                          </p:val>
                                        </p:tav>
                                      </p:tavLst>
                                    </p:anim>
                                    <p:anim calcmode="lin" valueType="num">
                                      <p:cBhvr>
                                        <p:cTn id="50" dur="500" fill="hold"/>
                                        <p:tgtEl>
                                          <p:spTgt spid="6150"/>
                                        </p:tgtEl>
                                        <p:attrNameLst>
                                          <p:attrName>ppt_h</p:attrName>
                                        </p:attrNameLst>
                                      </p:cBhvr>
                                      <p:tavLst>
                                        <p:tav tm="0">
                                          <p:val>
                                            <p:fltVal val="0"/>
                                          </p:val>
                                        </p:tav>
                                        <p:tav tm="100000">
                                          <p:val>
                                            <p:strVal val="#ppt_h"/>
                                          </p:val>
                                        </p:tav>
                                      </p:tavLst>
                                    </p:anim>
                                    <p:animEffect transition="in" filter="fade">
                                      <p:cBhvr>
                                        <p:cTn id="51" dur="500"/>
                                        <p:tgtEl>
                                          <p:spTgt spid="6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傅里叶分析</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rgbClr val="4BACC6">
                    <a:lumMod val="75000"/>
                  </a:srgbClr>
                </a:solidFill>
                <a:latin typeface="微软雅黑" pitchFamily="34" charset="-122"/>
                <a:ea typeface="微软雅黑" pitchFamily="34" charset="-122"/>
              </a:rPr>
              <a:t>傅里叶分析是建立在以数学家</a:t>
            </a:r>
            <a:r>
              <a:rPr lang="en-US" altLang="zh-CN" sz="1600">
                <a:solidFill>
                  <a:srgbClr val="4BACC6">
                    <a:lumMod val="75000"/>
                  </a:srgbClr>
                </a:solidFill>
                <a:latin typeface="微软雅黑" pitchFamily="34" charset="-122"/>
                <a:ea typeface="微软雅黑" pitchFamily="34" charset="-122"/>
              </a:rPr>
              <a:t>Joseph Fourier</a:t>
            </a:r>
            <a:r>
              <a:rPr lang="zh-CN" altLang="en-US" sz="1600">
                <a:solidFill>
                  <a:srgbClr val="4BACC6">
                    <a:lumMod val="75000"/>
                  </a:srgbClr>
                </a:solidFill>
                <a:latin typeface="微软雅黑" pitchFamily="34" charset="-122"/>
                <a:ea typeface="微软雅黑" pitchFamily="34" charset="-122"/>
              </a:rPr>
              <a:t>命名的傅里叶级数之上的一种数学方法。傅里叶级数是一种表示函数的数学方法，它通常使用正弦函数和余弦函数构成的无穷级数来表示函数。这些函数既可以是实值函数，也可以是虚值函数。</a:t>
            </a: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对于</a:t>
            </a:r>
            <a:r>
              <a:rPr lang="zh-CN" altLang="en-US" sz="1600">
                <a:solidFill>
                  <a:srgbClr val="4BACC6">
                    <a:lumMod val="75000"/>
                  </a:srgbClr>
                </a:solidFill>
                <a:latin typeface="微软雅黑" pitchFamily="34" charset="-122"/>
                <a:ea typeface="微软雅黑" pitchFamily="34" charset="-122"/>
              </a:rPr>
              <a:t>傅里叶分析来说，最高效的算法非快速傅里叶变换（</a:t>
            </a:r>
            <a:r>
              <a:rPr lang="en-US" altLang="zh-CN" sz="1600">
                <a:solidFill>
                  <a:srgbClr val="4BACC6">
                    <a:lumMod val="75000"/>
                  </a:srgbClr>
                </a:solidFill>
                <a:latin typeface="微软雅黑" pitchFamily="34" charset="-122"/>
                <a:ea typeface="微软雅黑" pitchFamily="34" charset="-122"/>
              </a:rPr>
              <a:t>Fast Fourier Transform</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FFT</a:t>
            </a:r>
            <a:r>
              <a:rPr lang="zh-CN" altLang="en-US" sz="1600">
                <a:solidFill>
                  <a:srgbClr val="4BACC6">
                    <a:lumMod val="75000"/>
                  </a:srgbClr>
                </a:solidFill>
                <a:latin typeface="微软雅黑" pitchFamily="34" charset="-122"/>
                <a:ea typeface="微软雅黑" pitchFamily="34" charset="-122"/>
              </a:rPr>
              <a:t>）莫属。这个算法已经在</a:t>
            </a:r>
            <a:r>
              <a:rPr lang="en-US" altLang="zh-CN" sz="1600">
                <a:solidFill>
                  <a:srgbClr val="4BACC6">
                    <a:lumMod val="75000"/>
                  </a:srgbClr>
                </a:solidFill>
                <a:latin typeface="微软雅黑" pitchFamily="34" charset="-122"/>
                <a:ea typeface="微软雅黑" pitchFamily="34" charset="-122"/>
              </a:rPr>
              <a:t>SciPy</a:t>
            </a:r>
            <a:r>
              <a:rPr lang="zh-CN" altLang="en-US" sz="1600">
                <a:solidFill>
                  <a:srgbClr val="4BACC6">
                    <a:lumMod val="75000"/>
                  </a:srgbClr>
                </a:solidFill>
                <a:latin typeface="微软雅黑" pitchFamily="34" charset="-122"/>
                <a:ea typeface="微软雅黑" pitchFamily="34" charset="-122"/>
              </a:rPr>
              <a:t>与</a:t>
            </a:r>
            <a:r>
              <a:rPr lang="en-US" altLang="zh-CN" sz="1600">
                <a:solidFill>
                  <a:srgbClr val="4BACC6">
                    <a:lumMod val="75000"/>
                  </a:srgbClr>
                </a:solidFill>
                <a:latin typeface="微软雅黑" pitchFamily="34" charset="-122"/>
                <a:ea typeface="微软雅黑" pitchFamily="34" charset="-122"/>
              </a:rPr>
              <a:t>NumPy</a:t>
            </a:r>
            <a:r>
              <a:rPr lang="zh-CN" altLang="en-US" sz="1600">
                <a:solidFill>
                  <a:srgbClr val="4BACC6">
                    <a:lumMod val="75000"/>
                  </a:srgbClr>
                </a:solidFill>
                <a:latin typeface="微软雅黑" pitchFamily="34" charset="-122"/>
                <a:ea typeface="微软雅黑" pitchFamily="34" charset="-122"/>
              </a:rPr>
              <a:t>这两个库中</a:t>
            </a:r>
            <a:r>
              <a:rPr lang="zh-CN" altLang="en-US" sz="1600" smtClean="0">
                <a:solidFill>
                  <a:srgbClr val="4BACC6">
                    <a:lumMod val="75000"/>
                  </a:srgbClr>
                </a:solidFill>
                <a:latin typeface="微软雅黑" pitchFamily="34" charset="-122"/>
                <a:ea typeface="微软雅黑" pitchFamily="34" charset="-122"/>
              </a:rPr>
              <a:t>实现。</a:t>
            </a:r>
            <a:endParaRPr lang="zh-CN" altLang="en-US" sz="1600">
              <a:solidFill>
                <a:srgbClr val="4BACC6">
                  <a:lumMod val="75000"/>
                </a:srgb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对于时序数据，</a:t>
            </a:r>
            <a:r>
              <a:rPr lang="zh-CN" altLang="en-US" sz="1600">
                <a:solidFill>
                  <a:srgbClr val="4BACC6">
                    <a:lumMod val="75000"/>
                  </a:srgbClr>
                </a:solidFill>
                <a:latin typeface="微软雅黑" pitchFamily="34" charset="-122"/>
                <a:ea typeface="微软雅黑" pitchFamily="34" charset="-122"/>
              </a:rPr>
              <a:t>傅里叶分析能够将数据从时域映射到频域上面，从而得到一个频谱。对于某些频谱来说，它们会在频谱的特定频率上表现为一些</a:t>
            </a:r>
            <a:r>
              <a:rPr lang="zh-CN" altLang="en-US" sz="1600" smtClean="0">
                <a:solidFill>
                  <a:srgbClr val="4BACC6">
                    <a:lumMod val="75000"/>
                  </a:srgbClr>
                </a:solidFill>
                <a:latin typeface="微软雅黑" pitchFamily="34" charset="-122"/>
                <a:ea typeface="微软雅黑" pitchFamily="34" charset="-122"/>
              </a:rPr>
              <a:t>尖峰。</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3006773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61665"/>
          </a:xfrm>
          <a:prstGeom prst="rect">
            <a:avLst/>
          </a:prstGeom>
          <a:noFill/>
        </p:spPr>
        <p:txBody>
          <a:bodyPr wrap="square" rtlCol="0">
            <a:spAutoFit/>
          </a:bodyPr>
          <a:lstStyle/>
          <a:p>
            <a:pPr indent="403225">
              <a:lnSpc>
                <a:spcPct val="150000"/>
              </a:lnSpc>
            </a:pPr>
            <a:r>
              <a:rPr lang="zh-CN" altLang="en-US" sz="1600">
                <a:solidFill>
                  <a:schemeClr val="accent5">
                    <a:lumMod val="75000"/>
                  </a:schemeClr>
                </a:solidFill>
                <a:latin typeface="微软雅黑" pitchFamily="34" charset="-122"/>
                <a:ea typeface="微软雅黑" pitchFamily="34" charset="-122"/>
              </a:rPr>
              <a:t>对于</a:t>
            </a:r>
            <a:r>
              <a:rPr lang="zh-CN" altLang="en-US" sz="1600" smtClean="0">
                <a:solidFill>
                  <a:schemeClr val="accent5">
                    <a:lumMod val="75000"/>
                  </a:schemeClr>
                </a:solidFill>
                <a:latin typeface="微软雅黑" pitchFamily="34" charset="-122"/>
                <a:ea typeface="微软雅黑" pitchFamily="34" charset="-122"/>
              </a:rPr>
              <a:t>每个内置类型，它都</a:t>
            </a:r>
            <a:r>
              <a:rPr lang="zh-CN" altLang="en-US" sz="1600">
                <a:solidFill>
                  <a:schemeClr val="accent5">
                    <a:lumMod val="75000"/>
                  </a:schemeClr>
                </a:solidFill>
                <a:latin typeface="微软雅黑" pitchFamily="34" charset="-122"/>
                <a:ea typeface="微软雅黑" pitchFamily="34" charset="-122"/>
              </a:rPr>
              <a:t>有一个唯一定义它的字符代码</a:t>
            </a:r>
            <a:r>
              <a:rPr lang="zh-CN" altLang="en-US" sz="1600" smtClean="0">
                <a:solidFill>
                  <a:schemeClr val="accent5">
                    <a:lumMod val="75000"/>
                  </a:schemeClr>
                </a:solidFill>
                <a:latin typeface="微软雅黑" pitchFamily="34" charset="-122"/>
                <a:ea typeface="微软雅黑" pitchFamily="34" charset="-122"/>
              </a:rPr>
              <a:t>，如下表所示：</a:t>
            </a:r>
            <a:endParaRPr lang="zh-CN" altLang="en-US" sz="1600">
              <a:solidFill>
                <a:schemeClr val="accent5">
                  <a:lumMod val="75000"/>
                </a:schemeClr>
              </a:solidFill>
              <a:latin typeface="微软雅黑" pitchFamily="34" charset="-122"/>
              <a:ea typeface="微软雅黑" pitchFamily="34" charset="-122"/>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9810" y="1496913"/>
            <a:ext cx="2404379" cy="3732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683567" y="5445224"/>
            <a:ext cx="7776864" cy="787523"/>
          </a:xfrm>
          <a:prstGeom prst="rect">
            <a:avLst/>
          </a:prstGeom>
          <a:noFill/>
        </p:spPr>
        <p:txBody>
          <a:bodyPr wrap="square" rtlCol="0">
            <a:spAutoFit/>
          </a:bodyPr>
          <a:lstStyle/>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通过函数</a:t>
            </a:r>
            <a:r>
              <a:rPr lang="en-US" altLang="zh-CN" sz="1600" smtClean="0">
                <a:solidFill>
                  <a:schemeClr val="accent5">
                    <a:lumMod val="75000"/>
                  </a:schemeClr>
                </a:solidFill>
                <a:latin typeface="微软雅黑" pitchFamily="34" charset="-122"/>
                <a:ea typeface="微软雅黑" pitchFamily="34" charset="-122"/>
              </a:rPr>
              <a:t>`np.sctypeDict.keys()`</a:t>
            </a:r>
            <a:r>
              <a:rPr lang="zh-CN" altLang="en-US" sz="1600" smtClean="0">
                <a:solidFill>
                  <a:schemeClr val="accent5">
                    <a:lumMod val="75000"/>
                  </a:schemeClr>
                </a:solidFill>
                <a:latin typeface="微软雅黑" pitchFamily="34" charset="-122"/>
                <a:ea typeface="微软雅黑" pitchFamily="34" charset="-122"/>
              </a:rPr>
              <a:t>可打印出</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所有支持的数据类型。下面通过</a:t>
            </a:r>
            <a:r>
              <a:rPr lang="zh-CN" altLang="en-US" sz="1600" smtClean="0">
                <a:solidFill>
                  <a:schemeClr val="accent5">
                    <a:lumMod val="75000"/>
                  </a:schemeClr>
                </a:solidFill>
                <a:latin typeface="微软雅黑" pitchFamily="34" charset="-122"/>
                <a:ea typeface="微软雅黑" pitchFamily="34" charset="-122"/>
                <a:hlinkClick r:id="rId3" action="ppaction://hlinkfile"/>
              </a:rPr>
              <a:t>（实例演示）</a:t>
            </a:r>
            <a:r>
              <a:rPr lang="zh-CN" altLang="en-US" sz="1600" smtClean="0">
                <a:solidFill>
                  <a:schemeClr val="accent5">
                    <a:lumMod val="75000"/>
                  </a:schemeClr>
                </a:solidFill>
                <a:latin typeface="微软雅黑" pitchFamily="34" charset="-122"/>
                <a:ea typeface="微软雅黑" pitchFamily="34" charset="-122"/>
              </a:rPr>
              <a:t>来理解相关属性的作用与意义。</a:t>
            </a:r>
            <a:endParaRPr lang="en-US" altLang="zh-CN"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23329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170"/>
                                        </p:tgtEl>
                                        <p:attrNameLst>
                                          <p:attrName>style.visibility</p:attrName>
                                        </p:attrNameLst>
                                      </p:cBhvr>
                                      <p:to>
                                        <p:strVal val="visible"/>
                                      </p:to>
                                    </p:set>
                                    <p:anim calcmode="lin" valueType="num">
                                      <p:cBhvr>
                                        <p:cTn id="12" dur="500" fill="hold"/>
                                        <p:tgtEl>
                                          <p:spTgt spid="7170"/>
                                        </p:tgtEl>
                                        <p:attrNameLst>
                                          <p:attrName>ppt_w</p:attrName>
                                        </p:attrNameLst>
                                      </p:cBhvr>
                                      <p:tavLst>
                                        <p:tav tm="0">
                                          <p:val>
                                            <p:fltVal val="0"/>
                                          </p:val>
                                        </p:tav>
                                        <p:tav tm="100000">
                                          <p:val>
                                            <p:strVal val="#ppt_w"/>
                                          </p:val>
                                        </p:tav>
                                      </p:tavLst>
                                    </p:anim>
                                    <p:anim calcmode="lin" valueType="num">
                                      <p:cBhvr>
                                        <p:cTn id="13" dur="500" fill="hold"/>
                                        <p:tgtEl>
                                          <p:spTgt spid="7170"/>
                                        </p:tgtEl>
                                        <p:attrNameLst>
                                          <p:attrName>ppt_h</p:attrName>
                                        </p:attrNameLst>
                                      </p:cBhvr>
                                      <p:tavLst>
                                        <p:tav tm="0">
                                          <p:val>
                                            <p:fltVal val="0"/>
                                          </p:val>
                                        </p:tav>
                                        <p:tav tm="100000">
                                          <p:val>
                                            <p:strVal val="#ppt_h"/>
                                          </p:val>
                                        </p:tav>
                                      </p:tavLst>
                                    </p:anim>
                                    <p:animEffect transition="in" filter="fade">
                                      <p:cBhvr>
                                        <p:cTn id="14" dur="500"/>
                                        <p:tgtEl>
                                          <p:spTgt spid="7170"/>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randombar(horizontal)">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3860" y="846702"/>
            <a:ext cx="3936281" cy="51645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 name="组合 1"/>
          <p:cNvGrpSpPr/>
          <p:nvPr/>
        </p:nvGrpSpPr>
        <p:grpSpPr>
          <a:xfrm>
            <a:off x="1771830" y="1268760"/>
            <a:ext cx="5600340" cy="4147374"/>
            <a:chOff x="1771830" y="1268760"/>
            <a:chExt cx="5600340" cy="4147374"/>
          </a:xfrm>
        </p:grpSpPr>
        <p:pic>
          <p:nvPicPr>
            <p:cNvPr id="717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11847" y="1268760"/>
              <a:ext cx="2520307" cy="3487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71830" y="1745384"/>
              <a:ext cx="5600340" cy="3670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3319690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 calcmode="lin" valueType="num">
                                      <p:cBhvr>
                                        <p:cTn id="7" dur="500" fill="hold"/>
                                        <p:tgtEl>
                                          <p:spTgt spid="7170"/>
                                        </p:tgtEl>
                                        <p:attrNameLst>
                                          <p:attrName>ppt_w</p:attrName>
                                        </p:attrNameLst>
                                      </p:cBhvr>
                                      <p:tavLst>
                                        <p:tav tm="0">
                                          <p:val>
                                            <p:fltVal val="0"/>
                                          </p:val>
                                        </p:tav>
                                        <p:tav tm="100000">
                                          <p:val>
                                            <p:strVal val="#ppt_w"/>
                                          </p:val>
                                        </p:tav>
                                      </p:tavLst>
                                    </p:anim>
                                    <p:anim calcmode="lin" valueType="num">
                                      <p:cBhvr>
                                        <p:cTn id="8" dur="500" fill="hold"/>
                                        <p:tgtEl>
                                          <p:spTgt spid="7170"/>
                                        </p:tgtEl>
                                        <p:attrNameLst>
                                          <p:attrName>ppt_h</p:attrName>
                                        </p:attrNameLst>
                                      </p:cBhvr>
                                      <p:tavLst>
                                        <p:tav tm="0">
                                          <p:val>
                                            <p:fltVal val="0"/>
                                          </p:val>
                                        </p:tav>
                                        <p:tav tm="100000">
                                          <p:val>
                                            <p:strVal val="#ppt_h"/>
                                          </p:val>
                                        </p:tav>
                                      </p:tavLst>
                                    </p:anim>
                                    <p:animEffect transition="in" filter="fade">
                                      <p:cBhvr>
                                        <p:cTn id="9" dur="500"/>
                                        <p:tgtEl>
                                          <p:spTgt spid="717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7170"/>
                                        </p:tgtEl>
                                        <p:attrNameLst>
                                          <p:attrName>ppt_w</p:attrName>
                                        </p:attrNameLst>
                                      </p:cBhvr>
                                      <p:tavLst>
                                        <p:tav tm="0">
                                          <p:val>
                                            <p:strVal val="ppt_w"/>
                                          </p:val>
                                        </p:tav>
                                        <p:tav tm="100000">
                                          <p:val>
                                            <p:fltVal val="0"/>
                                          </p:val>
                                        </p:tav>
                                      </p:tavLst>
                                    </p:anim>
                                    <p:anim calcmode="lin" valueType="num">
                                      <p:cBhvr>
                                        <p:cTn id="14" dur="500"/>
                                        <p:tgtEl>
                                          <p:spTgt spid="7170"/>
                                        </p:tgtEl>
                                        <p:attrNameLst>
                                          <p:attrName>ppt_h</p:attrName>
                                        </p:attrNameLst>
                                      </p:cBhvr>
                                      <p:tavLst>
                                        <p:tav tm="0">
                                          <p:val>
                                            <p:strVal val="ppt_h"/>
                                          </p:val>
                                        </p:tav>
                                        <p:tav tm="100000">
                                          <p:val>
                                            <p:fltVal val="0"/>
                                          </p:val>
                                        </p:tav>
                                      </p:tavLst>
                                    </p:anim>
                                    <p:animEffect transition="out" filter="fade">
                                      <p:cBhvr>
                                        <p:cTn id="15" dur="500"/>
                                        <p:tgtEl>
                                          <p:spTgt spid="7170"/>
                                        </p:tgtEl>
                                      </p:cBhvr>
                                    </p:animEffect>
                                    <p:set>
                                      <p:cBhvr>
                                        <p:cTn id="16" dur="1" fill="hold">
                                          <p:stCondLst>
                                            <p:cond delay="499"/>
                                          </p:stCondLst>
                                        </p:cTn>
                                        <p:tgtEl>
                                          <p:spTgt spid="7170"/>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fltVal val="0"/>
                                          </p:val>
                                        </p:tav>
                                        <p:tav tm="100000">
                                          <p:val>
                                            <p:strVal val="#ppt_w"/>
                                          </p:val>
                                        </p:tav>
                                      </p:tavLst>
                                    </p:anim>
                                    <p:anim calcmode="lin" valueType="num">
                                      <p:cBhvr>
                                        <p:cTn id="22" dur="500" fill="hold"/>
                                        <p:tgtEl>
                                          <p:spTgt spid="2"/>
                                        </p:tgtEl>
                                        <p:attrNameLst>
                                          <p:attrName>ppt_h</p:attrName>
                                        </p:attrNameLst>
                                      </p:cBhvr>
                                      <p:tavLst>
                                        <p:tav tm="0">
                                          <p:val>
                                            <p:fltVal val="0"/>
                                          </p:val>
                                        </p:tav>
                                        <p:tav tm="100000">
                                          <p:val>
                                            <p:strVal val="#ppt_h"/>
                                          </p:val>
                                        </p:tav>
                                      </p:tavLst>
                                    </p:anim>
                                    <p:animEffect transition="in" filter="fad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谱分析</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上面我们</a:t>
            </a:r>
            <a:r>
              <a:rPr lang="zh-CN" altLang="en-US" sz="1600">
                <a:solidFill>
                  <a:srgbClr val="4BACC6">
                    <a:lumMod val="75000"/>
                  </a:srgbClr>
                </a:solidFill>
                <a:latin typeface="微软雅黑" pitchFamily="34" charset="-122"/>
                <a:ea typeface="微软雅黑" pitchFamily="34" charset="-122"/>
              </a:rPr>
              <a:t>绘制了数据集的振幅</a:t>
            </a:r>
            <a:r>
              <a:rPr lang="zh-CN" altLang="en-US" sz="1600" smtClean="0">
                <a:solidFill>
                  <a:srgbClr val="4BACC6">
                    <a:lumMod val="75000"/>
                  </a:srgbClr>
                </a:solidFill>
                <a:latin typeface="微软雅黑" pitchFamily="34" charset="-122"/>
                <a:ea typeface="微软雅黑" pitchFamily="34" charset="-122"/>
              </a:rPr>
              <a:t>频谱，而</a:t>
            </a:r>
            <a:r>
              <a:rPr lang="zh-CN" altLang="en-US" sz="1600">
                <a:solidFill>
                  <a:srgbClr val="4BACC6">
                    <a:lumMod val="75000"/>
                  </a:srgbClr>
                </a:solidFill>
                <a:latin typeface="微软雅黑" pitchFamily="34" charset="-122"/>
                <a:ea typeface="微软雅黑" pitchFamily="34" charset="-122"/>
              </a:rPr>
              <a:t>物理信号的功率频谱可以直观展现出该信号的能量分布。</a:t>
            </a:r>
            <a:r>
              <a:rPr lang="zh-CN" altLang="en-US" sz="1600" smtClean="0">
                <a:solidFill>
                  <a:srgbClr val="4BACC6">
                    <a:lumMod val="75000"/>
                  </a:srgbClr>
                </a:solidFill>
                <a:latin typeface="微软雅黑" pitchFamily="34" charset="-122"/>
                <a:ea typeface="微软雅黑" pitchFamily="34" charset="-122"/>
              </a:rPr>
              <a:t>对于上面的</a:t>
            </a:r>
            <a:r>
              <a:rPr lang="zh-CN" altLang="en-US" sz="1600">
                <a:solidFill>
                  <a:srgbClr val="4BACC6">
                    <a:lumMod val="75000"/>
                  </a:srgbClr>
                </a:solidFill>
                <a:latin typeface="微软雅黑" pitchFamily="34" charset="-122"/>
                <a:ea typeface="微软雅黑" pitchFamily="34" charset="-122"/>
              </a:rPr>
              <a:t>代码</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将某些值取平方</a:t>
            </a:r>
            <a:r>
              <a:rPr lang="zh-CN" altLang="en-US" sz="1600" smtClean="0">
                <a:solidFill>
                  <a:srgbClr val="4BACC6">
                    <a:lumMod val="75000"/>
                  </a:srgbClr>
                </a:solidFill>
                <a:latin typeface="微软雅黑" pitchFamily="34" charset="-122"/>
                <a:ea typeface="微软雅黑" pitchFamily="34" charset="-122"/>
              </a:rPr>
              <a:t>就</a:t>
            </a:r>
            <a:r>
              <a:rPr lang="zh-CN" altLang="en-US" sz="1600">
                <a:solidFill>
                  <a:srgbClr val="4BACC6">
                    <a:lumMod val="75000"/>
                  </a:srgbClr>
                </a:solidFill>
                <a:latin typeface="微软雅黑" pitchFamily="34" charset="-122"/>
                <a:ea typeface="微软雅黑" pitchFamily="34" charset="-122"/>
              </a:rPr>
              <a:t>能用来绘制功率频谱</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6623" y="2492896"/>
            <a:ext cx="3650754" cy="34196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75731" y="2503334"/>
            <a:ext cx="4992539" cy="3403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83221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8194"/>
                                        </p:tgtEl>
                                        <p:attrNameLst>
                                          <p:attrName>style.visibility</p:attrName>
                                        </p:attrNameLst>
                                      </p:cBhvr>
                                      <p:to>
                                        <p:strVal val="visible"/>
                                      </p:to>
                                    </p:set>
                                    <p:anim calcmode="lin" valueType="num">
                                      <p:cBhvr>
                                        <p:cTn id="17" dur="500" fill="hold"/>
                                        <p:tgtEl>
                                          <p:spTgt spid="8194"/>
                                        </p:tgtEl>
                                        <p:attrNameLst>
                                          <p:attrName>ppt_w</p:attrName>
                                        </p:attrNameLst>
                                      </p:cBhvr>
                                      <p:tavLst>
                                        <p:tav tm="0">
                                          <p:val>
                                            <p:fltVal val="0"/>
                                          </p:val>
                                        </p:tav>
                                        <p:tav tm="100000">
                                          <p:val>
                                            <p:strVal val="#ppt_w"/>
                                          </p:val>
                                        </p:tav>
                                      </p:tavLst>
                                    </p:anim>
                                    <p:anim calcmode="lin" valueType="num">
                                      <p:cBhvr>
                                        <p:cTn id="18" dur="500" fill="hold"/>
                                        <p:tgtEl>
                                          <p:spTgt spid="8194"/>
                                        </p:tgtEl>
                                        <p:attrNameLst>
                                          <p:attrName>ppt_h</p:attrName>
                                        </p:attrNameLst>
                                      </p:cBhvr>
                                      <p:tavLst>
                                        <p:tav tm="0">
                                          <p:val>
                                            <p:fltVal val="0"/>
                                          </p:val>
                                        </p:tav>
                                        <p:tav tm="100000">
                                          <p:val>
                                            <p:strVal val="#ppt_h"/>
                                          </p:val>
                                        </p:tav>
                                      </p:tavLst>
                                    </p:anim>
                                    <p:animEffect transition="in" filter="fade">
                                      <p:cBhvr>
                                        <p:cTn id="19" dur="500"/>
                                        <p:tgtEl>
                                          <p:spTgt spid="8194"/>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8194"/>
                                        </p:tgtEl>
                                        <p:attrNameLst>
                                          <p:attrName>ppt_w</p:attrName>
                                        </p:attrNameLst>
                                      </p:cBhvr>
                                      <p:tavLst>
                                        <p:tav tm="0">
                                          <p:val>
                                            <p:strVal val="ppt_w"/>
                                          </p:val>
                                        </p:tav>
                                        <p:tav tm="100000">
                                          <p:val>
                                            <p:fltVal val="0"/>
                                          </p:val>
                                        </p:tav>
                                      </p:tavLst>
                                    </p:anim>
                                    <p:anim calcmode="lin" valueType="num">
                                      <p:cBhvr>
                                        <p:cTn id="24" dur="500"/>
                                        <p:tgtEl>
                                          <p:spTgt spid="8194"/>
                                        </p:tgtEl>
                                        <p:attrNameLst>
                                          <p:attrName>ppt_h</p:attrName>
                                        </p:attrNameLst>
                                      </p:cBhvr>
                                      <p:tavLst>
                                        <p:tav tm="0">
                                          <p:val>
                                            <p:strVal val="ppt_h"/>
                                          </p:val>
                                        </p:tav>
                                        <p:tav tm="100000">
                                          <p:val>
                                            <p:fltVal val="0"/>
                                          </p:val>
                                        </p:tav>
                                      </p:tavLst>
                                    </p:anim>
                                    <p:animEffect transition="out" filter="fade">
                                      <p:cBhvr>
                                        <p:cTn id="25" dur="500"/>
                                        <p:tgtEl>
                                          <p:spTgt spid="8194"/>
                                        </p:tgtEl>
                                      </p:cBhvr>
                                    </p:animEffect>
                                    <p:set>
                                      <p:cBhvr>
                                        <p:cTn id="26" dur="1" fill="hold">
                                          <p:stCondLst>
                                            <p:cond delay="499"/>
                                          </p:stCondLst>
                                        </p:cTn>
                                        <p:tgtEl>
                                          <p:spTgt spid="819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8195"/>
                                        </p:tgtEl>
                                        <p:attrNameLst>
                                          <p:attrName>style.visibility</p:attrName>
                                        </p:attrNameLst>
                                      </p:cBhvr>
                                      <p:to>
                                        <p:strVal val="visible"/>
                                      </p:to>
                                    </p:set>
                                    <p:anim calcmode="lin" valueType="num">
                                      <p:cBhvr>
                                        <p:cTn id="31" dur="500" fill="hold"/>
                                        <p:tgtEl>
                                          <p:spTgt spid="8195"/>
                                        </p:tgtEl>
                                        <p:attrNameLst>
                                          <p:attrName>ppt_w</p:attrName>
                                        </p:attrNameLst>
                                      </p:cBhvr>
                                      <p:tavLst>
                                        <p:tav tm="0">
                                          <p:val>
                                            <p:fltVal val="0"/>
                                          </p:val>
                                        </p:tav>
                                        <p:tav tm="100000">
                                          <p:val>
                                            <p:strVal val="#ppt_w"/>
                                          </p:val>
                                        </p:tav>
                                      </p:tavLst>
                                    </p:anim>
                                    <p:anim calcmode="lin" valueType="num">
                                      <p:cBhvr>
                                        <p:cTn id="32" dur="500" fill="hold"/>
                                        <p:tgtEl>
                                          <p:spTgt spid="8195"/>
                                        </p:tgtEl>
                                        <p:attrNameLst>
                                          <p:attrName>ppt_h</p:attrName>
                                        </p:attrNameLst>
                                      </p:cBhvr>
                                      <p:tavLst>
                                        <p:tav tm="0">
                                          <p:val>
                                            <p:fltVal val="0"/>
                                          </p:val>
                                        </p:tav>
                                        <p:tav tm="100000">
                                          <p:val>
                                            <p:strVal val="#ppt_h"/>
                                          </p:val>
                                        </p:tav>
                                      </p:tavLst>
                                    </p:anim>
                                    <p:animEffect transition="in" filter="fade">
                                      <p:cBhvr>
                                        <p:cTn id="33" dur="500"/>
                                        <p:tgtEl>
                                          <p:spTgt spid="8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708981"/>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滤波</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滤波</a:t>
            </a:r>
            <a:r>
              <a:rPr lang="zh-CN" altLang="en-US" sz="1600">
                <a:solidFill>
                  <a:srgbClr val="4BACC6">
                    <a:lumMod val="75000"/>
                  </a:srgbClr>
                </a:solidFill>
                <a:latin typeface="微软雅黑" pitchFamily="34" charset="-122"/>
                <a:ea typeface="微软雅黑" pitchFamily="34" charset="-122"/>
              </a:rPr>
              <a:t>是一种信号处理技术，可以对信号的某些部分进行删减或抑制。</a:t>
            </a:r>
            <a:r>
              <a:rPr lang="zh-CN" altLang="en-US" sz="1600" smtClean="0">
                <a:solidFill>
                  <a:srgbClr val="4BACC6">
                    <a:lumMod val="75000"/>
                  </a:srgbClr>
                </a:solidFill>
                <a:latin typeface="微软雅黑" pitchFamily="34" charset="-122"/>
                <a:ea typeface="微软雅黑" pitchFamily="34" charset="-122"/>
              </a:rPr>
              <a:t>应用快速傅里叶变换</a:t>
            </a:r>
            <a:r>
              <a:rPr lang="en-US" altLang="zh-CN" sz="1600" smtClean="0">
                <a:solidFill>
                  <a:srgbClr val="4BACC6">
                    <a:lumMod val="75000"/>
                  </a:srgbClr>
                </a:solidFill>
                <a:latin typeface="微软雅黑" pitchFamily="34" charset="-122"/>
                <a:ea typeface="微软雅黑" pitchFamily="34" charset="-122"/>
              </a:rPr>
              <a:t>FFT</a:t>
            </a:r>
            <a:r>
              <a:rPr lang="zh-CN" altLang="en-US" sz="1600">
                <a:solidFill>
                  <a:srgbClr val="4BACC6">
                    <a:lumMod val="75000"/>
                  </a:srgbClr>
                </a:solidFill>
                <a:latin typeface="微软雅黑" pitchFamily="34" charset="-122"/>
                <a:ea typeface="微软雅黑" pitchFamily="34" charset="-122"/>
              </a:rPr>
              <a:t>后，我们就可以对高频或低频进行过滤或者设法删除白噪声了。白噪声是功率频谱为常数的一个随机信号，因此，它不包含任何有用信息。</a:t>
            </a:r>
            <a:r>
              <a:rPr lang="en-US" altLang="zh-CN" sz="1600" smtClean="0">
                <a:solidFill>
                  <a:srgbClr val="4BACC6">
                    <a:lumMod val="75000"/>
                  </a:srgbClr>
                </a:solidFill>
                <a:latin typeface="微软雅黑" pitchFamily="34" charset="-122"/>
                <a:ea typeface="微软雅黑" pitchFamily="34" charset="-122"/>
              </a:rPr>
              <a:t>Scipy.Signal</a:t>
            </a:r>
            <a:r>
              <a:rPr lang="zh-CN" altLang="en-US" sz="1600" smtClean="0">
                <a:solidFill>
                  <a:srgbClr val="4BACC6">
                    <a:lumMod val="75000"/>
                  </a:srgbClr>
                </a:solidFill>
                <a:latin typeface="微软雅黑" pitchFamily="34" charset="-122"/>
                <a:ea typeface="微软雅黑" pitchFamily="34" charset="-122"/>
              </a:rPr>
              <a:t>程序包</a:t>
            </a:r>
            <a:r>
              <a:rPr lang="zh-CN" altLang="en-US" sz="1600">
                <a:solidFill>
                  <a:srgbClr val="4BACC6">
                    <a:lumMod val="75000"/>
                  </a:srgbClr>
                </a:solidFill>
                <a:latin typeface="微软雅黑" pitchFamily="34" charset="-122"/>
                <a:ea typeface="微软雅黑" pitchFamily="34" charset="-122"/>
              </a:rPr>
              <a:t>为滤波提供了许多相应的</a:t>
            </a:r>
            <a:r>
              <a:rPr lang="zh-CN" altLang="en-US" sz="1600" smtClean="0">
                <a:solidFill>
                  <a:srgbClr val="4BACC6">
                    <a:lumMod val="75000"/>
                  </a:srgbClr>
                </a:solidFill>
                <a:latin typeface="微软雅黑" pitchFamily="34" charset="-122"/>
                <a:ea typeface="微软雅黑" pitchFamily="34" charset="-122"/>
              </a:rPr>
              <a:t>实用函数，如：</a:t>
            </a:r>
            <a:endParaRPr lang="zh-CN" altLang="en-US" sz="1600">
              <a:solidFill>
                <a:srgbClr val="4BACC6">
                  <a:lumMod val="75000"/>
                </a:srgbClr>
              </a:solidFill>
              <a:latin typeface="微软雅黑" pitchFamily="34" charset="-122"/>
              <a:ea typeface="微软雅黑" pitchFamily="34" charset="-122"/>
            </a:endParaRPr>
          </a:p>
          <a:p>
            <a:pPr marL="808038" indent="-342900" latinLnBrk="0">
              <a:lnSpc>
                <a:spcPct val="150000"/>
              </a:lnSpc>
              <a:buFont typeface="+mj-lt"/>
              <a:buAutoNum type="arabicPeriod"/>
            </a:pPr>
            <a:r>
              <a:rPr lang="zh-CN" altLang="en-US" sz="1600" b="1">
                <a:solidFill>
                  <a:srgbClr val="4BACC6">
                    <a:lumMod val="75000"/>
                  </a:srgbClr>
                </a:solidFill>
                <a:latin typeface="微软雅黑" pitchFamily="34" charset="-122"/>
                <a:ea typeface="微软雅黑" pitchFamily="34" charset="-122"/>
              </a:rPr>
              <a:t>中值滤波器</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Median Filter</a:t>
            </a:r>
            <a:r>
              <a:rPr lang="zh-CN" altLang="en-US" sz="1600">
                <a:solidFill>
                  <a:srgbClr val="4BACC6">
                    <a:lumMod val="75000"/>
                  </a:srgbClr>
                </a:solidFill>
                <a:latin typeface="微软雅黑" pitchFamily="34" charset="-122"/>
                <a:ea typeface="微软雅黑" pitchFamily="34" charset="-122"/>
              </a:rPr>
              <a:t>）可以用来计算滚动窗口中数据的中值，这个滤波器是由</a:t>
            </a:r>
            <a:r>
              <a:rPr lang="en-US" altLang="zh-CN" sz="1600">
                <a:solidFill>
                  <a:srgbClr val="4BACC6">
                    <a:lumMod val="75000"/>
                  </a:srgbClr>
                </a:solidFill>
                <a:latin typeface="微软雅黑" pitchFamily="34" charset="-122"/>
                <a:ea typeface="微软雅黑" pitchFamily="34" charset="-122"/>
              </a:rPr>
              <a:t>medfilt()</a:t>
            </a:r>
            <a:r>
              <a:rPr lang="zh-CN" altLang="en-US" sz="1600">
                <a:solidFill>
                  <a:srgbClr val="4BACC6">
                    <a:lumMod val="75000"/>
                  </a:srgbClr>
                </a:solidFill>
                <a:latin typeface="微软雅黑" pitchFamily="34" charset="-122"/>
                <a:ea typeface="微软雅黑" pitchFamily="34" charset="-122"/>
              </a:rPr>
              <a:t>函数实现的，我们可以通过可选参数来指定窗口大小。</a:t>
            </a:r>
          </a:p>
          <a:p>
            <a:pPr marL="808038" indent="-342900" latinLnBrk="0">
              <a:lnSpc>
                <a:spcPct val="150000"/>
              </a:lnSpc>
              <a:buFont typeface="+mj-lt"/>
              <a:buAutoNum type="arabicPeriod"/>
            </a:pPr>
            <a:r>
              <a:rPr lang="en-US" altLang="zh-CN" sz="1600" b="1">
                <a:solidFill>
                  <a:srgbClr val="4BACC6">
                    <a:lumMod val="75000"/>
                  </a:srgbClr>
                </a:solidFill>
                <a:latin typeface="微软雅黑" pitchFamily="34" charset="-122"/>
                <a:ea typeface="微软雅黑" pitchFamily="34" charset="-122"/>
              </a:rPr>
              <a:t>Wiener</a:t>
            </a:r>
            <a:r>
              <a:rPr lang="zh-CN" altLang="en-US" sz="1600" b="1">
                <a:solidFill>
                  <a:srgbClr val="4BACC6">
                    <a:lumMod val="75000"/>
                  </a:srgbClr>
                </a:solidFill>
                <a:latin typeface="微软雅黑" pitchFamily="34" charset="-122"/>
                <a:ea typeface="微软雅黑" pitchFamily="34" charset="-122"/>
              </a:rPr>
              <a:t>滤波器</a:t>
            </a:r>
            <a:r>
              <a:rPr lang="zh-CN" altLang="en-US" sz="1600">
                <a:solidFill>
                  <a:srgbClr val="4BACC6">
                    <a:lumMod val="75000"/>
                  </a:srgbClr>
                </a:solidFill>
                <a:latin typeface="微软雅黑" pitchFamily="34" charset="-122"/>
                <a:ea typeface="微软雅黑" pitchFamily="34" charset="-122"/>
              </a:rPr>
              <a:t>能够通过统计数值来删除噪音，对于一个滤波器</a:t>
            </a:r>
            <a:r>
              <a:rPr lang="en-US" altLang="zh-CN" sz="1600">
                <a:solidFill>
                  <a:srgbClr val="4BACC6">
                    <a:lumMod val="75000"/>
                  </a:srgbClr>
                </a:solidFill>
                <a:latin typeface="微软雅黑" pitchFamily="34" charset="-122"/>
                <a:ea typeface="微软雅黑" pitchFamily="34" charset="-122"/>
              </a:rPr>
              <a:t>g(t)</a:t>
            </a:r>
            <a:r>
              <a:rPr lang="zh-CN" altLang="en-US" sz="1600">
                <a:solidFill>
                  <a:srgbClr val="4BACC6">
                    <a:lumMod val="75000"/>
                  </a:srgbClr>
                </a:solidFill>
                <a:latin typeface="微软雅黑" pitchFamily="34" charset="-122"/>
                <a:ea typeface="微软雅黑" pitchFamily="34" charset="-122"/>
              </a:rPr>
              <a:t>与一个信号</a:t>
            </a:r>
            <a:r>
              <a:rPr lang="en-US" altLang="zh-CN" sz="1600">
                <a:solidFill>
                  <a:srgbClr val="4BACC6">
                    <a:lumMod val="75000"/>
                  </a:srgbClr>
                </a:solidFill>
                <a:latin typeface="微软雅黑" pitchFamily="34" charset="-122"/>
                <a:ea typeface="微软雅黑" pitchFamily="34" charset="-122"/>
              </a:rPr>
              <a:t>s(t)</a:t>
            </a:r>
            <a:r>
              <a:rPr lang="zh-CN" altLang="en-US" sz="1600">
                <a:solidFill>
                  <a:srgbClr val="4BACC6">
                    <a:lumMod val="75000"/>
                  </a:srgbClr>
                </a:solidFill>
                <a:latin typeface="微软雅黑" pitchFamily="34" charset="-122"/>
                <a:ea typeface="微软雅黑" pitchFamily="34" charset="-122"/>
              </a:rPr>
              <a:t>，我们可以通过 </a:t>
            </a:r>
            <a:r>
              <a:rPr lang="en-US" altLang="zh-CN" sz="1600">
                <a:solidFill>
                  <a:srgbClr val="4BACC6">
                    <a:lumMod val="75000"/>
                  </a:srgbClr>
                </a:solidFill>
                <a:latin typeface="微软雅黑" pitchFamily="34" charset="-122"/>
                <a:ea typeface="微软雅黑" pitchFamily="34" charset="-122"/>
              </a:rPr>
              <a:t>(g * [s + n])(t)</a:t>
            </a:r>
            <a:r>
              <a:rPr lang="zh-CN" altLang="en-US" sz="1600">
                <a:solidFill>
                  <a:srgbClr val="4BACC6">
                    <a:lumMod val="75000"/>
                  </a:srgbClr>
                </a:solidFill>
                <a:latin typeface="微软雅黑" pitchFamily="34" charset="-122"/>
                <a:ea typeface="微软雅黑" pitchFamily="34" charset="-122"/>
              </a:rPr>
              <a:t>来计算其卷积。这个滤波器是通过</a:t>
            </a:r>
            <a:r>
              <a:rPr lang="en-US" altLang="zh-CN" sz="1600">
                <a:solidFill>
                  <a:srgbClr val="4BACC6">
                    <a:lumMod val="75000"/>
                  </a:srgbClr>
                </a:solidFill>
                <a:latin typeface="微软雅黑" pitchFamily="34" charset="-122"/>
                <a:ea typeface="微软雅黑" pitchFamily="34" charset="-122"/>
              </a:rPr>
              <a:t>wiener</a:t>
            </a:r>
            <a:r>
              <a:rPr lang="en-US" altLang="zh-CN" sz="1600"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函数实现</a:t>
            </a:r>
            <a:r>
              <a:rPr lang="zh-CN" altLang="en-US" sz="1600">
                <a:solidFill>
                  <a:srgbClr val="4BACC6">
                    <a:lumMod val="75000"/>
                  </a:srgbClr>
                </a:solidFill>
                <a:latin typeface="微软雅黑" pitchFamily="34" charset="-122"/>
                <a:ea typeface="微软雅黑" pitchFamily="34" charset="-122"/>
              </a:rPr>
              <a:t>的，它同样也有一个指定窗口大小的可选参数。</a:t>
            </a:r>
          </a:p>
          <a:p>
            <a:pPr marL="808038" indent="-342900" latinLnBrk="0">
              <a:lnSpc>
                <a:spcPct val="150000"/>
              </a:lnSpc>
              <a:buFont typeface="+mj-lt"/>
              <a:buAutoNum type="arabicPeriod"/>
            </a:pPr>
            <a:r>
              <a:rPr lang="en-US" altLang="zh-CN" sz="1600" b="1">
                <a:solidFill>
                  <a:srgbClr val="4BACC6">
                    <a:lumMod val="75000"/>
                  </a:srgbClr>
                </a:solidFill>
                <a:latin typeface="微软雅黑" pitchFamily="34" charset="-122"/>
                <a:ea typeface="微软雅黑" pitchFamily="34" charset="-122"/>
              </a:rPr>
              <a:t>Detrend</a:t>
            </a:r>
            <a:r>
              <a:rPr lang="zh-CN" altLang="en-US" sz="1600" b="1">
                <a:solidFill>
                  <a:srgbClr val="4BACC6">
                    <a:lumMod val="75000"/>
                  </a:srgbClr>
                </a:solidFill>
                <a:latin typeface="微软雅黑" pitchFamily="34" charset="-122"/>
                <a:ea typeface="微软雅黑" pitchFamily="34" charset="-122"/>
              </a:rPr>
              <a:t>滤波器</a:t>
            </a:r>
            <a:r>
              <a:rPr lang="zh-CN" altLang="en-US" sz="1600">
                <a:solidFill>
                  <a:srgbClr val="4BACC6">
                    <a:lumMod val="75000"/>
                  </a:srgbClr>
                </a:solidFill>
                <a:latin typeface="微软雅黑" pitchFamily="34" charset="-122"/>
                <a:ea typeface="微软雅黑" pitchFamily="34" charset="-122"/>
              </a:rPr>
              <a:t>可以用来删除趋势。它可以是一个线性或者不变趋势。这个滤波器是由</a:t>
            </a:r>
            <a:r>
              <a:rPr lang="en-US" altLang="zh-CN" sz="1600">
                <a:solidFill>
                  <a:srgbClr val="4BACC6">
                    <a:lumMod val="75000"/>
                  </a:srgbClr>
                </a:solidFill>
                <a:latin typeface="微软雅黑" pitchFamily="34" charset="-122"/>
                <a:ea typeface="微软雅黑" pitchFamily="34" charset="-122"/>
              </a:rPr>
              <a:t>detrend()</a:t>
            </a:r>
            <a:r>
              <a:rPr lang="zh-CN" altLang="en-US" sz="1600">
                <a:solidFill>
                  <a:srgbClr val="4BACC6">
                    <a:lumMod val="75000"/>
                  </a:srgbClr>
                </a:solidFill>
                <a:latin typeface="微软雅黑" pitchFamily="34" charset="-122"/>
                <a:ea typeface="微软雅黑" pitchFamily="34" charset="-122"/>
              </a:rPr>
              <a:t>函数实现的。</a:t>
            </a:r>
          </a:p>
        </p:txBody>
      </p:sp>
    </p:spTree>
    <p:extLst>
      <p:ext uri="{BB962C8B-B14F-4D97-AF65-F5344CB8AC3E}">
        <p14:creationId xmlns:p14="http://schemas.microsoft.com/office/powerpoint/2010/main" val="1390762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9831" y="2051915"/>
            <a:ext cx="4424338" cy="27541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9276" y="1912359"/>
            <a:ext cx="4105449" cy="30332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61096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218"/>
                                        </p:tgtEl>
                                        <p:attrNameLst>
                                          <p:attrName>style.visibility</p:attrName>
                                        </p:attrNameLst>
                                      </p:cBhvr>
                                      <p:to>
                                        <p:strVal val="visible"/>
                                      </p:to>
                                    </p:set>
                                    <p:anim calcmode="lin" valueType="num">
                                      <p:cBhvr>
                                        <p:cTn id="7" dur="500" fill="hold"/>
                                        <p:tgtEl>
                                          <p:spTgt spid="9218"/>
                                        </p:tgtEl>
                                        <p:attrNameLst>
                                          <p:attrName>ppt_w</p:attrName>
                                        </p:attrNameLst>
                                      </p:cBhvr>
                                      <p:tavLst>
                                        <p:tav tm="0">
                                          <p:val>
                                            <p:fltVal val="0"/>
                                          </p:val>
                                        </p:tav>
                                        <p:tav tm="100000">
                                          <p:val>
                                            <p:strVal val="#ppt_w"/>
                                          </p:val>
                                        </p:tav>
                                      </p:tavLst>
                                    </p:anim>
                                    <p:anim calcmode="lin" valueType="num">
                                      <p:cBhvr>
                                        <p:cTn id="8" dur="500" fill="hold"/>
                                        <p:tgtEl>
                                          <p:spTgt spid="9218"/>
                                        </p:tgtEl>
                                        <p:attrNameLst>
                                          <p:attrName>ppt_h</p:attrName>
                                        </p:attrNameLst>
                                      </p:cBhvr>
                                      <p:tavLst>
                                        <p:tav tm="0">
                                          <p:val>
                                            <p:fltVal val="0"/>
                                          </p:val>
                                        </p:tav>
                                        <p:tav tm="100000">
                                          <p:val>
                                            <p:strVal val="#ppt_h"/>
                                          </p:val>
                                        </p:tav>
                                      </p:tavLst>
                                    </p:anim>
                                    <p:animEffect transition="in" filter="fade">
                                      <p:cBhvr>
                                        <p:cTn id="9" dur="500"/>
                                        <p:tgtEl>
                                          <p:spTgt spid="921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9218"/>
                                        </p:tgtEl>
                                        <p:attrNameLst>
                                          <p:attrName>ppt_w</p:attrName>
                                        </p:attrNameLst>
                                      </p:cBhvr>
                                      <p:tavLst>
                                        <p:tav tm="0">
                                          <p:val>
                                            <p:strVal val="ppt_w"/>
                                          </p:val>
                                        </p:tav>
                                        <p:tav tm="100000">
                                          <p:val>
                                            <p:fltVal val="0"/>
                                          </p:val>
                                        </p:tav>
                                      </p:tavLst>
                                    </p:anim>
                                    <p:anim calcmode="lin" valueType="num">
                                      <p:cBhvr>
                                        <p:cTn id="14" dur="500"/>
                                        <p:tgtEl>
                                          <p:spTgt spid="9218"/>
                                        </p:tgtEl>
                                        <p:attrNameLst>
                                          <p:attrName>ppt_h</p:attrName>
                                        </p:attrNameLst>
                                      </p:cBhvr>
                                      <p:tavLst>
                                        <p:tav tm="0">
                                          <p:val>
                                            <p:strVal val="ppt_h"/>
                                          </p:val>
                                        </p:tav>
                                        <p:tav tm="100000">
                                          <p:val>
                                            <p:fltVal val="0"/>
                                          </p:val>
                                        </p:tav>
                                      </p:tavLst>
                                    </p:anim>
                                    <p:animEffect transition="out" filter="fade">
                                      <p:cBhvr>
                                        <p:cTn id="15" dur="500"/>
                                        <p:tgtEl>
                                          <p:spTgt spid="9218"/>
                                        </p:tgtEl>
                                      </p:cBhvr>
                                    </p:animEffect>
                                    <p:set>
                                      <p:cBhvr>
                                        <p:cTn id="16" dur="1" fill="hold">
                                          <p:stCondLst>
                                            <p:cond delay="499"/>
                                          </p:stCondLst>
                                        </p:cTn>
                                        <p:tgtEl>
                                          <p:spTgt spid="9218"/>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9219"/>
                                        </p:tgtEl>
                                        <p:attrNameLst>
                                          <p:attrName>style.visibility</p:attrName>
                                        </p:attrNameLst>
                                      </p:cBhvr>
                                      <p:to>
                                        <p:strVal val="visible"/>
                                      </p:to>
                                    </p:set>
                                    <p:anim calcmode="lin" valueType="num">
                                      <p:cBhvr>
                                        <p:cTn id="21" dur="500" fill="hold"/>
                                        <p:tgtEl>
                                          <p:spTgt spid="9219"/>
                                        </p:tgtEl>
                                        <p:attrNameLst>
                                          <p:attrName>ppt_w</p:attrName>
                                        </p:attrNameLst>
                                      </p:cBhvr>
                                      <p:tavLst>
                                        <p:tav tm="0">
                                          <p:val>
                                            <p:fltVal val="0"/>
                                          </p:val>
                                        </p:tav>
                                        <p:tav tm="100000">
                                          <p:val>
                                            <p:strVal val="#ppt_w"/>
                                          </p:val>
                                        </p:tav>
                                      </p:tavLst>
                                    </p:anim>
                                    <p:anim calcmode="lin" valueType="num">
                                      <p:cBhvr>
                                        <p:cTn id="22" dur="500" fill="hold"/>
                                        <p:tgtEl>
                                          <p:spTgt spid="9219"/>
                                        </p:tgtEl>
                                        <p:attrNameLst>
                                          <p:attrName>ppt_h</p:attrName>
                                        </p:attrNameLst>
                                      </p:cBhvr>
                                      <p:tavLst>
                                        <p:tav tm="0">
                                          <p:val>
                                            <p:fltVal val="0"/>
                                          </p:val>
                                        </p:tav>
                                        <p:tav tm="100000">
                                          <p:val>
                                            <p:strVal val="#ppt_h"/>
                                          </p:val>
                                        </p:tav>
                                      </p:tavLst>
                                    </p:anim>
                                    <p:animEffect transition="in" filter="fade">
                                      <p:cBhvr>
                                        <p:cTn id="23" dur="500"/>
                                        <p:tgtEl>
                                          <p:spTgt spid="92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708981"/>
          </a:xfrm>
          <a:prstGeom prst="rect">
            <a:avLst/>
          </a:prstGeom>
          <a:noFill/>
        </p:spPr>
        <p:txBody>
          <a:bodyPr wrap="square" rtlCol="0">
            <a:spAutoFit/>
          </a:bodyPr>
          <a:lstStyle/>
          <a:p>
            <a:pPr algn="ctr" latinLnBrk="0">
              <a:lnSpc>
                <a:spcPct val="200000"/>
              </a:lnSpc>
            </a:pPr>
            <a:r>
              <a:rPr lang="zh-CN" altLang="en-US" b="1" smtClean="0">
                <a:solidFill>
                  <a:schemeClr val="accent5">
                    <a:lumMod val="50000"/>
                  </a:schemeClr>
                </a:solidFill>
                <a:latin typeface="微软雅黑" pitchFamily="34" charset="-122"/>
                <a:ea typeface="微软雅黑" pitchFamily="34" charset="-122"/>
              </a:rPr>
              <a:t>小结</a:t>
            </a:r>
            <a:endParaRPr lang="zh-CN" altLang="en-US" b="1">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本章通过年度</a:t>
            </a:r>
            <a:r>
              <a:rPr lang="zh-CN" altLang="en-US" sz="1600">
                <a:solidFill>
                  <a:srgbClr val="4BACC6">
                    <a:lumMod val="75000"/>
                  </a:srgbClr>
                </a:solidFill>
                <a:latin typeface="微软雅黑" pitchFamily="34" charset="-122"/>
                <a:ea typeface="微软雅黑" pitchFamily="34" charset="-122"/>
              </a:rPr>
              <a:t>太阳黑子周期</a:t>
            </a:r>
            <a:r>
              <a:rPr lang="zh-CN" altLang="en-US" sz="1600" smtClean="0">
                <a:solidFill>
                  <a:srgbClr val="4BACC6">
                    <a:lumMod val="75000"/>
                  </a:srgbClr>
                </a:solidFill>
                <a:latin typeface="微软雅黑" pitchFamily="34" charset="-122"/>
                <a:ea typeface="微软雅黑" pitchFamily="34" charset="-122"/>
              </a:rPr>
              <a:t>数据演示了作为时序数据的信号数据的处理过程。这里介绍</a:t>
            </a:r>
            <a:r>
              <a:rPr lang="zh-CN" altLang="en-US" sz="1600">
                <a:solidFill>
                  <a:srgbClr val="4BACC6">
                    <a:lumMod val="75000"/>
                  </a:srgbClr>
                </a:solidFill>
                <a:latin typeface="微软雅黑" pitchFamily="34" charset="-122"/>
                <a:ea typeface="微软雅黑" pitchFamily="34" charset="-122"/>
              </a:rPr>
              <a:t>了一个比较</a:t>
            </a:r>
            <a:r>
              <a:rPr lang="zh-CN" altLang="en-US" sz="1600" smtClean="0">
                <a:solidFill>
                  <a:srgbClr val="4BACC6">
                    <a:lumMod val="75000"/>
                  </a:srgbClr>
                </a:solidFill>
                <a:latin typeface="微软雅黑" pitchFamily="34" charset="-122"/>
                <a:ea typeface="微软雅黑" pitchFamily="34" charset="-122"/>
              </a:rPr>
              <a:t>常见的信号处理方法</a:t>
            </a:r>
            <a:r>
              <a:rPr lang="zh-CN" altLang="en-US" sz="1600">
                <a:solidFill>
                  <a:srgbClr val="4BACC6">
                    <a:lumMod val="75000"/>
                  </a:srgbClr>
                </a:solidFill>
                <a:latin typeface="微软雅黑" pitchFamily="34" charset="-122"/>
                <a:ea typeface="微软雅黑" pitchFamily="34" charset="-122"/>
              </a:rPr>
              <a:t>，即在同一个时间序列中找出一个值与固定周期数之前的另一个数据点或者一组数据点之间的关系。</a:t>
            </a: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对于</a:t>
            </a:r>
            <a:r>
              <a:rPr lang="zh-CN" altLang="en-US" sz="1600">
                <a:solidFill>
                  <a:srgbClr val="4BACC6">
                    <a:lumMod val="75000"/>
                  </a:srgbClr>
                </a:solidFill>
                <a:latin typeface="微软雅黑" pitchFamily="34" charset="-122"/>
                <a:ea typeface="微软雅黑" pitchFamily="34" charset="-122"/>
              </a:rPr>
              <a:t>移动平均法，需要指定一个窗口来明确规定向前可以看到的数据，</a:t>
            </a:r>
            <a:r>
              <a:rPr lang="zh-CN" altLang="en-US" sz="1600" smtClean="0">
                <a:solidFill>
                  <a:srgbClr val="4BACC6">
                    <a:lumMod val="75000"/>
                  </a:srgbClr>
                </a:solidFill>
                <a:latin typeface="微软雅黑" pitchFamily="34" charset="-122"/>
                <a:ea typeface="微软雅黑" pitchFamily="34" charset="-122"/>
              </a:rPr>
              <a:t>此后窗口</a:t>
            </a:r>
            <a:r>
              <a:rPr lang="zh-CN" altLang="en-US" sz="1600">
                <a:solidFill>
                  <a:srgbClr val="4BACC6">
                    <a:lumMod val="75000"/>
                  </a:srgbClr>
                </a:solidFill>
                <a:latin typeface="微软雅黑" pitchFamily="34" charset="-122"/>
                <a:ea typeface="微软雅黑" pitchFamily="34" charset="-122"/>
              </a:rPr>
              <a:t>每一次前移一个周期，都要计算一次窗口内数据的平均值</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Pandas</a:t>
            </a:r>
            <a:r>
              <a:rPr lang="zh-CN" altLang="en-US" sz="1600" smtClean="0">
                <a:solidFill>
                  <a:srgbClr val="4BACC6">
                    <a:lumMod val="75000"/>
                  </a:srgbClr>
                </a:solidFill>
                <a:latin typeface="微软雅黑" pitchFamily="34" charset="-122"/>
                <a:ea typeface="微软雅黑" pitchFamily="34" charset="-122"/>
              </a:rPr>
              <a:t>程序包中的</a:t>
            </a:r>
            <a:r>
              <a:rPr lang="en-US" altLang="zh-CN" sz="1600" smtClean="0">
                <a:solidFill>
                  <a:srgbClr val="4BACC6">
                    <a:lumMod val="75000"/>
                  </a:srgbClr>
                </a:solidFill>
                <a:latin typeface="微软雅黑" pitchFamily="34" charset="-122"/>
                <a:ea typeface="微软雅黑" pitchFamily="34" charset="-122"/>
              </a:rPr>
              <a:t>rolling</a:t>
            </a:r>
            <a:r>
              <a:rPr lang="en-US" altLang="zh-CN" sz="160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函数提供</a:t>
            </a:r>
            <a:r>
              <a:rPr lang="zh-CN" altLang="en-US" sz="1600">
                <a:solidFill>
                  <a:srgbClr val="4BACC6">
                    <a:lumMod val="75000"/>
                  </a:srgbClr>
                </a:solidFill>
                <a:latin typeface="微软雅黑" pitchFamily="34" charset="-122"/>
                <a:ea typeface="微软雅黑" pitchFamily="34" charset="-122"/>
              </a:rPr>
              <a:t>了许多窗口函数的功能，其中字符串参数</a:t>
            </a:r>
            <a:r>
              <a:rPr lang="en-US" altLang="zh-CN" sz="1600">
                <a:solidFill>
                  <a:srgbClr val="4BACC6">
                    <a:lumMod val="75000"/>
                  </a:srgbClr>
                </a:solidFill>
                <a:latin typeface="微软雅黑" pitchFamily="34" charset="-122"/>
                <a:ea typeface="微软雅黑" pitchFamily="34" charset="-122"/>
              </a:rPr>
              <a:t>win_type</a:t>
            </a:r>
            <a:r>
              <a:rPr lang="zh-CN" altLang="en-US" sz="1600">
                <a:solidFill>
                  <a:srgbClr val="4BACC6">
                    <a:lumMod val="75000"/>
                  </a:srgbClr>
                </a:solidFill>
                <a:latin typeface="微软雅黑" pitchFamily="34" charset="-122"/>
                <a:ea typeface="微软雅黑" pitchFamily="34" charset="-122"/>
              </a:rPr>
              <a:t>取不同的值，就对应不同的窗口函数。</a:t>
            </a:r>
          </a:p>
          <a:p>
            <a:pPr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协</a:t>
            </a:r>
            <a:r>
              <a:rPr lang="zh-CN" altLang="en-US" sz="1600">
                <a:solidFill>
                  <a:srgbClr val="4BACC6">
                    <a:lumMod val="75000"/>
                  </a:srgbClr>
                </a:solidFill>
                <a:latin typeface="微软雅黑" pitchFamily="34" charset="-122"/>
                <a:ea typeface="微软雅黑" pitchFamily="34" charset="-122"/>
              </a:rPr>
              <a:t>整类似于相关性，是一个度量两个时间序列之间的关系的指标。进行回归分析时，我们经常遇到过拟合的问题。这个问题表现为，模型对于样本拟合的效果非常理想，但是当引入新数据点后</a:t>
            </a:r>
            <a:r>
              <a:rPr lang="zh-CN" altLang="en-US" sz="1600" smtClean="0">
                <a:solidFill>
                  <a:srgbClr val="4BACC6">
                    <a:lumMod val="75000"/>
                  </a:srgbClr>
                </a:solidFill>
                <a:latin typeface="微软雅黑" pitchFamily="34" charset="-122"/>
                <a:ea typeface="微软雅黑" pitchFamily="34" charset="-122"/>
              </a:rPr>
              <a:t>，拟合效果</a:t>
            </a:r>
            <a:r>
              <a:rPr lang="zh-CN" altLang="en-US" sz="1600">
                <a:solidFill>
                  <a:srgbClr val="4BACC6">
                    <a:lumMod val="75000"/>
                  </a:srgbClr>
                </a:solidFill>
                <a:latin typeface="微软雅黑" pitchFamily="34" charset="-122"/>
                <a:ea typeface="微软雅黑" pitchFamily="34" charset="-122"/>
              </a:rPr>
              <a:t>却变得很糟糕</a:t>
            </a:r>
            <a:r>
              <a:rPr lang="zh-CN" altLang="en-US" sz="1600" smtClean="0">
                <a:solidFill>
                  <a:srgbClr val="4BACC6">
                    <a:lumMod val="75000"/>
                  </a:srgbClr>
                </a:solidFill>
                <a:latin typeface="微软雅黑" pitchFamily="34" charset="-122"/>
                <a:ea typeface="微软雅黑" pitchFamily="34" charset="-122"/>
              </a:rPr>
              <a:t>。为此，我们求</a:t>
            </a:r>
            <a:r>
              <a:rPr lang="zh-CN" altLang="en-US" sz="1600">
                <a:solidFill>
                  <a:srgbClr val="4BACC6">
                    <a:lumMod val="75000"/>
                  </a:srgbClr>
                </a:solidFill>
                <a:latin typeface="微软雅黑" pitchFamily="34" charset="-122"/>
                <a:ea typeface="微软雅黑" pitchFamily="34" charset="-122"/>
              </a:rPr>
              <a:t>取适当的评价</a:t>
            </a:r>
            <a:r>
              <a:rPr lang="zh-CN" altLang="en-US" sz="1600" smtClean="0">
                <a:solidFill>
                  <a:srgbClr val="4BACC6">
                    <a:lumMod val="75000"/>
                  </a:srgbClr>
                </a:solidFill>
                <a:latin typeface="微软雅黑" pitchFamily="34" charset="-122"/>
                <a:ea typeface="微软雅黑" pitchFamily="34" charset="-122"/>
              </a:rPr>
              <a:t>指标来对</a:t>
            </a:r>
            <a:r>
              <a:rPr lang="zh-CN" altLang="en-US" sz="1600">
                <a:solidFill>
                  <a:srgbClr val="4BACC6">
                    <a:lumMod val="75000"/>
                  </a:srgbClr>
                </a:solidFill>
                <a:latin typeface="微软雅黑" pitchFamily="34" charset="-122"/>
                <a:ea typeface="微软雅黑" pitchFamily="34" charset="-122"/>
              </a:rPr>
              <a:t>模型进行评估</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2178910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flipH="1">
            <a:off x="-2" y="2000240"/>
            <a:ext cx="9143995" cy="2357454"/>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5" name="TextBox 1"/>
          <p:cNvSpPr txBox="1">
            <a:spLocks noChangeArrowheads="1"/>
          </p:cNvSpPr>
          <p:nvPr/>
        </p:nvSpPr>
        <p:spPr bwMode="auto">
          <a:xfrm>
            <a:off x="0" y="2701369"/>
            <a:ext cx="8892480" cy="1015663"/>
          </a:xfrm>
          <a:prstGeom prst="rect">
            <a:avLst/>
          </a:prstGeom>
          <a:noFill/>
          <a:ln w="9525">
            <a:noFill/>
            <a:miter lim="800000"/>
            <a:headEnd/>
            <a:tailEnd/>
          </a:ln>
        </p:spPr>
        <p:txBody>
          <a:bodyPr wrap="square">
            <a:spAutoFit/>
          </a:bodyPr>
          <a:lstStyle/>
          <a:p>
            <a:pPr algn="r"/>
            <a:r>
              <a:rPr lang="en-US" altLang="ko-KR" sz="6000" b="1" dirty="0" smtClean="0">
                <a:solidFill>
                  <a:schemeClr val="tx1">
                    <a:lumMod val="75000"/>
                    <a:lumOff val="25000"/>
                  </a:schemeClr>
                </a:solidFill>
                <a:latin typeface="Arial" pitchFamily="34" charset="0"/>
                <a:ea typeface="맑은 고딕" pitchFamily="50" charset="-127"/>
                <a:cs typeface="Arial" pitchFamily="34" charset="0"/>
              </a:rPr>
              <a:t>THANK YOU</a:t>
            </a:r>
          </a:p>
        </p:txBody>
      </p:sp>
      <p:sp>
        <p:nvSpPr>
          <p:cNvPr id="7" name="TextBox 6">
            <a:hlinkClick r:id="rId2"/>
          </p:cNvPr>
          <p:cNvSpPr txBox="1"/>
          <p:nvPr/>
        </p:nvSpPr>
        <p:spPr>
          <a:xfrm>
            <a:off x="0" y="6577300"/>
            <a:ext cx="9144000" cy="215444"/>
          </a:xfrm>
          <a:prstGeom prst="rect">
            <a:avLst/>
          </a:prstGeom>
          <a:noFill/>
        </p:spPr>
        <p:txBody>
          <a:bodyPr wrap="square" rtlCol="0">
            <a:spAutoFit/>
          </a:bodyPr>
          <a:lstStyle/>
          <a:p>
            <a:pPr algn="ctr"/>
            <a:r>
              <a:rPr lang="en-US" altLang="ko-KR" sz="800" dirty="0" smtClean="0">
                <a:solidFill>
                  <a:schemeClr val="tx1">
                    <a:lumMod val="75000"/>
                    <a:lumOff val="25000"/>
                  </a:schemeClr>
                </a:solidFill>
                <a:latin typeface="Arial" pitchFamily="34" charset="0"/>
                <a:cs typeface="Arial" pitchFamily="34" charset="0"/>
              </a:rPr>
              <a:t>ALLPPT.com _ Free PowerPoint Templates, Diagrams and Charts</a:t>
            </a:r>
            <a:endParaRPr lang="ko-KR" altLang="en-US" sz="800" dirty="0">
              <a:solidFill>
                <a:schemeClr val="tx1">
                  <a:lumMod val="75000"/>
                  <a:lumOff val="25000"/>
                </a:schemeClr>
              </a:solidFill>
              <a:latin typeface="Arial" pitchFamily="34" charset="0"/>
              <a:cs typeface="Arial" pitchFamily="34" charset="0"/>
            </a:endParaRPr>
          </a:p>
        </p:txBody>
      </p:sp>
    </p:spTree>
    <p:extLst>
      <p:ext uri="{BB962C8B-B14F-4D97-AF65-F5344CB8AC3E}">
        <p14:creationId xmlns:p14="http://schemas.microsoft.com/office/powerpoint/2010/main" val="39359130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数组属性</a:t>
            </a:r>
            <a:endParaRPr lang="en-US" altLang="zh-CN" b="1">
              <a:solidFill>
                <a:schemeClr val="accent5">
                  <a:lumMod val="50000"/>
                </a:schemeClr>
              </a:solidFill>
              <a:latin typeface="微软雅黑" pitchFamily="34" charset="-122"/>
              <a:ea typeface="微软雅黑" pitchFamily="34" charset="-122"/>
            </a:endParaRPr>
          </a:p>
          <a:p>
            <a:pPr indent="342900">
              <a:lnSpc>
                <a:spcPct val="150000"/>
              </a:lnSpc>
            </a:pPr>
            <a:r>
              <a:rPr lang="en-US" altLang="zh-CN" sz="1600">
                <a:solidFill>
                  <a:schemeClr val="accent5">
                    <a:lumMod val="75000"/>
                  </a:schemeClr>
                </a:solidFill>
                <a:latin typeface="微软雅黑" pitchFamily="34" charset="-122"/>
                <a:ea typeface="微软雅黑" pitchFamily="34" charset="-122"/>
              </a:rPr>
              <a:t>NumPy </a:t>
            </a:r>
            <a:r>
              <a:rPr lang="zh-CN" altLang="en-US" sz="1600">
                <a:solidFill>
                  <a:schemeClr val="accent5">
                    <a:lumMod val="75000"/>
                  </a:schemeClr>
                </a:solidFill>
                <a:latin typeface="微软雅黑" pitchFamily="34" charset="-122"/>
                <a:ea typeface="微软雅黑" pitchFamily="34" charset="-122"/>
              </a:rPr>
              <a:t>数组的维数称为秩（</a:t>
            </a:r>
            <a:r>
              <a:rPr lang="en-US" altLang="zh-CN" sz="1600">
                <a:solidFill>
                  <a:schemeClr val="accent5">
                    <a:lumMod val="75000"/>
                  </a:schemeClr>
                </a:solidFill>
                <a:latin typeface="微软雅黑" pitchFamily="34" charset="-122"/>
                <a:ea typeface="微软雅黑" pitchFamily="34" charset="-122"/>
              </a:rPr>
              <a:t>rank</a:t>
            </a:r>
            <a:r>
              <a:rPr lang="zh-CN" altLang="en-US" sz="1600">
                <a:solidFill>
                  <a:schemeClr val="accent5">
                    <a:lumMod val="75000"/>
                  </a:schemeClr>
                </a:solidFill>
                <a:latin typeface="微软雅黑" pitchFamily="34" charset="-122"/>
                <a:ea typeface="微软雅黑" pitchFamily="34" charset="-122"/>
              </a:rPr>
              <a:t>），秩就是轴的数量，即数组的维度，一维数组的秩为 </a:t>
            </a:r>
            <a:r>
              <a:rPr lang="en-US" altLang="zh-CN" sz="1600">
                <a:solidFill>
                  <a:schemeClr val="accent5">
                    <a:lumMod val="75000"/>
                  </a:schemeClr>
                </a:solidFill>
                <a:latin typeface="微软雅黑" pitchFamily="34" charset="-122"/>
                <a:ea typeface="微软雅黑" pitchFamily="34" charset="-122"/>
              </a:rPr>
              <a:t>1</a:t>
            </a:r>
            <a:r>
              <a:rPr lang="zh-CN" altLang="en-US" sz="1600">
                <a:solidFill>
                  <a:schemeClr val="accent5">
                    <a:lumMod val="75000"/>
                  </a:schemeClr>
                </a:solidFill>
                <a:latin typeface="微软雅黑" pitchFamily="34" charset="-122"/>
                <a:ea typeface="微软雅黑" pitchFamily="34" charset="-122"/>
              </a:rPr>
              <a:t>，二维数组的秩为 </a:t>
            </a:r>
            <a:r>
              <a:rPr lang="en-US" altLang="zh-CN" sz="1600">
                <a:solidFill>
                  <a:schemeClr val="accent5">
                    <a:lumMod val="75000"/>
                  </a:schemeClr>
                </a:solidFill>
                <a:latin typeface="微软雅黑" pitchFamily="34" charset="-122"/>
                <a:ea typeface="微软雅黑" pitchFamily="34" charset="-122"/>
              </a:rPr>
              <a:t>2</a:t>
            </a:r>
            <a:r>
              <a:rPr lang="zh-CN" altLang="en-US" sz="1600">
                <a:solidFill>
                  <a:schemeClr val="accent5">
                    <a:lumMod val="75000"/>
                  </a:schemeClr>
                </a:solidFill>
                <a:latin typeface="微软雅黑" pitchFamily="34" charset="-122"/>
                <a:ea typeface="微软雅黑" pitchFamily="34" charset="-122"/>
              </a:rPr>
              <a:t>，以此类推</a:t>
            </a:r>
            <a:r>
              <a:rPr lang="zh-CN" altLang="en-US" sz="1600" smtClean="0">
                <a:solidFill>
                  <a:schemeClr val="accent5">
                    <a:lumMod val="75000"/>
                  </a:schemeClr>
                </a:solidFill>
                <a:latin typeface="微软雅黑" pitchFamily="34" charset="-122"/>
                <a:ea typeface="微软雅黑" pitchFamily="34" charset="-122"/>
              </a:rPr>
              <a:t>。在 </a:t>
            </a:r>
            <a:r>
              <a:rPr lang="en-US" altLang="zh-CN" sz="160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中，每一个线性的数组称为是一个轴（</a:t>
            </a:r>
            <a:r>
              <a:rPr lang="en-US" altLang="zh-CN" sz="1600">
                <a:solidFill>
                  <a:schemeClr val="accent5">
                    <a:lumMod val="75000"/>
                  </a:schemeClr>
                </a:solidFill>
                <a:latin typeface="微软雅黑" pitchFamily="34" charset="-122"/>
                <a:ea typeface="微软雅黑" pitchFamily="34" charset="-122"/>
              </a:rPr>
              <a:t>axis</a:t>
            </a:r>
            <a:r>
              <a:rPr lang="zh-CN" altLang="en-US" sz="1600">
                <a:solidFill>
                  <a:schemeClr val="accent5">
                    <a:lumMod val="75000"/>
                  </a:schemeClr>
                </a:solidFill>
                <a:latin typeface="微软雅黑" pitchFamily="34" charset="-122"/>
                <a:ea typeface="微软雅黑" pitchFamily="34" charset="-122"/>
              </a:rPr>
              <a:t>），也就是维度（</a:t>
            </a:r>
            <a:r>
              <a:rPr lang="en-US" altLang="zh-CN" sz="1600">
                <a:solidFill>
                  <a:schemeClr val="accent5">
                    <a:lumMod val="75000"/>
                  </a:schemeClr>
                </a:solidFill>
                <a:latin typeface="微软雅黑" pitchFamily="34" charset="-122"/>
                <a:ea typeface="微软雅黑" pitchFamily="34" charset="-122"/>
              </a:rPr>
              <a:t>dimensions</a:t>
            </a:r>
            <a:r>
              <a:rPr lang="zh-CN" altLang="en-US" sz="1600" smtClean="0">
                <a:solidFill>
                  <a:schemeClr val="accent5">
                    <a:lumMod val="75000"/>
                  </a:schemeClr>
                </a:solidFill>
                <a:latin typeface="微软雅黑" pitchFamily="34" charset="-122"/>
                <a:ea typeface="微软雅黑" pitchFamily="34" charset="-122"/>
              </a:rPr>
              <a:t>）。</a:t>
            </a:r>
            <a:endParaRPr lang="zh-CN" altLang="en-US" sz="1600">
              <a:solidFill>
                <a:schemeClr val="accent5">
                  <a:lumMod val="75000"/>
                </a:schemeClr>
              </a:solidFill>
              <a:latin typeface="微软雅黑" pitchFamily="34" charset="-122"/>
              <a:ea typeface="微软雅黑" pitchFamily="34" charset="-122"/>
            </a:endParaRP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NumPy </a:t>
            </a:r>
            <a:r>
              <a:rPr lang="zh-CN" altLang="en-US" sz="1600">
                <a:solidFill>
                  <a:schemeClr val="accent5">
                    <a:lumMod val="75000"/>
                  </a:schemeClr>
                </a:solidFill>
                <a:latin typeface="微软雅黑" pitchFamily="34" charset="-122"/>
                <a:ea typeface="微软雅黑" pitchFamily="34" charset="-122"/>
              </a:rPr>
              <a:t>的</a:t>
            </a:r>
            <a:r>
              <a:rPr lang="zh-CN" altLang="en-US" sz="1600" smtClean="0">
                <a:solidFill>
                  <a:schemeClr val="accent5">
                    <a:lumMod val="75000"/>
                  </a:schemeClr>
                </a:solidFill>
                <a:latin typeface="微软雅黑" pitchFamily="34" charset="-122"/>
                <a:ea typeface="微软雅黑" pitchFamily="34" charset="-122"/>
              </a:rPr>
              <a:t>数组属性也就是 </a:t>
            </a:r>
            <a:r>
              <a:rPr lang="en-US" altLang="zh-CN" sz="1600">
                <a:solidFill>
                  <a:schemeClr val="accent5">
                    <a:lumMod val="75000"/>
                  </a:schemeClr>
                </a:solidFill>
                <a:latin typeface="微软雅黑" pitchFamily="34" charset="-122"/>
                <a:ea typeface="微软雅黑" pitchFamily="34" charset="-122"/>
              </a:rPr>
              <a:t>ndarray </a:t>
            </a:r>
            <a:r>
              <a:rPr lang="zh-CN" altLang="en-US" sz="1600" smtClean="0">
                <a:solidFill>
                  <a:schemeClr val="accent5">
                    <a:lumMod val="75000"/>
                  </a:schemeClr>
                </a:solidFill>
                <a:latin typeface="微软雅黑" pitchFamily="34" charset="-122"/>
                <a:ea typeface="微软雅黑" pitchFamily="34" charset="-122"/>
              </a:rPr>
              <a:t>的对象属性，主要有：</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0744" y="3140968"/>
            <a:ext cx="5202511" cy="2963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05843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8194"/>
                                        </p:tgtEl>
                                        <p:attrNameLst>
                                          <p:attrName>style.visibility</p:attrName>
                                        </p:attrNameLst>
                                      </p:cBhvr>
                                      <p:to>
                                        <p:strVal val="visible"/>
                                      </p:to>
                                    </p:set>
                                    <p:anim calcmode="lin" valueType="num">
                                      <p:cBhvr>
                                        <p:cTn id="22" dur="500" fill="hold"/>
                                        <p:tgtEl>
                                          <p:spTgt spid="8194"/>
                                        </p:tgtEl>
                                        <p:attrNameLst>
                                          <p:attrName>ppt_w</p:attrName>
                                        </p:attrNameLst>
                                      </p:cBhvr>
                                      <p:tavLst>
                                        <p:tav tm="0">
                                          <p:val>
                                            <p:fltVal val="0"/>
                                          </p:val>
                                        </p:tav>
                                        <p:tav tm="100000">
                                          <p:val>
                                            <p:strVal val="#ppt_w"/>
                                          </p:val>
                                        </p:tav>
                                      </p:tavLst>
                                    </p:anim>
                                    <p:anim calcmode="lin" valueType="num">
                                      <p:cBhvr>
                                        <p:cTn id="23" dur="500" fill="hold"/>
                                        <p:tgtEl>
                                          <p:spTgt spid="8194"/>
                                        </p:tgtEl>
                                        <p:attrNameLst>
                                          <p:attrName>ppt_h</p:attrName>
                                        </p:attrNameLst>
                                      </p:cBhvr>
                                      <p:tavLst>
                                        <p:tav tm="0">
                                          <p:val>
                                            <p:fltVal val="0"/>
                                          </p:val>
                                        </p:tav>
                                        <p:tav tm="100000">
                                          <p:val>
                                            <p:strVal val="#ppt_h"/>
                                          </p:val>
                                        </p:tav>
                                      </p:tavLst>
                                    </p:anim>
                                    <p:animEffect transition="in" filter="fade">
                                      <p:cBhvr>
                                        <p:cTn id="24" dur="5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第一课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课程资料的获取、答疑形式、考核形式</a:t>
            </a: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基础回顾</a:t>
            </a: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数据分析库</a:t>
            </a:r>
            <a:r>
              <a:rPr lang="en-US" altLang="zh-CN" sz="160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Pandas</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SciPy</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Matplotlib</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Jupyter Notebook</a:t>
            </a:r>
            <a:r>
              <a:rPr lang="zh-CN" altLang="en-US" sz="1600">
                <a:solidFill>
                  <a:schemeClr val="accent5">
                    <a:lumMod val="75000"/>
                  </a:schemeClr>
                </a:solidFill>
                <a:latin typeface="微软雅黑" pitchFamily="34" charset="-122"/>
                <a:ea typeface="微软雅黑" pitchFamily="34" charset="-122"/>
              </a:rPr>
              <a:t>的安装</a:t>
            </a: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使用</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进行开发</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61665"/>
          </a:xfrm>
          <a:prstGeom prst="rect">
            <a:avLst/>
          </a:prstGeom>
          <a:noFill/>
        </p:spPr>
        <p:txBody>
          <a:bodyPr wrap="square" rtlCol="0">
            <a:spAutoFit/>
          </a:bodyPr>
          <a:lstStyle/>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下面通过</a:t>
            </a:r>
            <a:r>
              <a:rPr lang="zh-CN" altLang="en-US" sz="1600">
                <a:solidFill>
                  <a:schemeClr val="accent5">
                    <a:lumMod val="75000"/>
                  </a:schemeClr>
                </a:solidFill>
                <a:latin typeface="微软雅黑" pitchFamily="34" charset="-122"/>
                <a:ea typeface="微软雅黑" pitchFamily="34" charset="-122"/>
              </a:rPr>
              <a:t>实例</a:t>
            </a:r>
            <a:r>
              <a:rPr lang="zh-CN" altLang="en-US" sz="1600" smtClean="0">
                <a:solidFill>
                  <a:schemeClr val="accent5">
                    <a:lumMod val="75000"/>
                  </a:schemeClr>
                </a:solidFill>
                <a:latin typeface="微软雅黑" pitchFamily="34" charset="-122"/>
                <a:ea typeface="微软雅黑" pitchFamily="34" charset="-122"/>
              </a:rPr>
              <a:t>来学习各属性的使用。</a:t>
            </a:r>
            <a:endParaRPr lang="en-US" altLang="zh-CN" sz="1600">
              <a:solidFill>
                <a:schemeClr val="accent5">
                  <a:lumMod val="75000"/>
                </a:schemeClr>
              </a:solidFill>
              <a:latin typeface="微软雅黑" pitchFamily="34" charset="-122"/>
              <a:ea typeface="微软雅黑" pitchFamily="34" charset="-122"/>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9850" y="1412776"/>
            <a:ext cx="3924300" cy="290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0048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9218"/>
                                        </p:tgtEl>
                                        <p:attrNameLst>
                                          <p:attrName>style.visibility</p:attrName>
                                        </p:attrNameLst>
                                      </p:cBhvr>
                                      <p:to>
                                        <p:strVal val="visible"/>
                                      </p:to>
                                    </p:set>
                                    <p:anim calcmode="lin" valueType="num">
                                      <p:cBhvr>
                                        <p:cTn id="12" dur="500" fill="hold"/>
                                        <p:tgtEl>
                                          <p:spTgt spid="9218"/>
                                        </p:tgtEl>
                                        <p:attrNameLst>
                                          <p:attrName>ppt_w</p:attrName>
                                        </p:attrNameLst>
                                      </p:cBhvr>
                                      <p:tavLst>
                                        <p:tav tm="0">
                                          <p:val>
                                            <p:fltVal val="0"/>
                                          </p:val>
                                        </p:tav>
                                        <p:tav tm="100000">
                                          <p:val>
                                            <p:strVal val="#ppt_w"/>
                                          </p:val>
                                        </p:tav>
                                      </p:tavLst>
                                    </p:anim>
                                    <p:anim calcmode="lin" valueType="num">
                                      <p:cBhvr>
                                        <p:cTn id="13" dur="500" fill="hold"/>
                                        <p:tgtEl>
                                          <p:spTgt spid="9218"/>
                                        </p:tgtEl>
                                        <p:attrNameLst>
                                          <p:attrName>ppt_h</p:attrName>
                                        </p:attrNameLst>
                                      </p:cBhvr>
                                      <p:tavLst>
                                        <p:tav tm="0">
                                          <p:val>
                                            <p:fltVal val="0"/>
                                          </p:val>
                                        </p:tav>
                                        <p:tav tm="100000">
                                          <p:val>
                                            <p:strVal val="#ppt_h"/>
                                          </p:val>
                                        </p:tav>
                                      </p:tavLst>
                                    </p:anim>
                                    <p:animEffect transition="in" filter="fade">
                                      <p:cBhvr>
                                        <p:cTn id="14"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44764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创建数组</a:t>
            </a:r>
            <a:r>
              <a:rPr lang="en-US" altLang="zh-CN" b="1">
                <a:solidFill>
                  <a:schemeClr val="accent5">
                    <a:lumMod val="50000"/>
                  </a:schemeClr>
                </a:solidFill>
                <a:latin typeface="微软雅黑" pitchFamily="34" charset="-122"/>
                <a:ea typeface="微软雅黑" pitchFamily="34" charset="-122"/>
              </a:rPr>
              <a:t>—arange</a:t>
            </a:r>
            <a:r>
              <a:rPr lang="zh-CN" altLang="en-US" b="1" smtClean="0">
                <a:solidFill>
                  <a:schemeClr val="accent5">
                    <a:lumMod val="50000"/>
                  </a:schemeClr>
                </a:solidFill>
                <a:latin typeface="微软雅黑" pitchFamily="34" charset="-122"/>
                <a:ea typeface="微软雅黑" pitchFamily="34" charset="-122"/>
              </a:rPr>
              <a:t>函数</a:t>
            </a:r>
            <a:endParaRPr lang="en-US" altLang="zh-CN" b="1" smtClean="0">
              <a:solidFill>
                <a:schemeClr val="accent5">
                  <a:lumMod val="50000"/>
                </a:schemeClr>
              </a:solidFill>
              <a:latin typeface="微软雅黑" pitchFamily="34" charset="-122"/>
              <a:ea typeface="微软雅黑" pitchFamily="34" charset="-122"/>
            </a:endParaRPr>
          </a:p>
          <a:p>
            <a:pPr marL="344488" indent="-344488">
              <a:lnSpc>
                <a:spcPct val="150000"/>
              </a:lnSpc>
              <a:buFont typeface="+mj-lt"/>
              <a:buAutoNum type="arabicPeriod"/>
            </a:pPr>
            <a:r>
              <a:rPr lang="en-US" altLang="zh-CN" sz="1600" b="1" smtClean="0">
                <a:solidFill>
                  <a:schemeClr val="accent5">
                    <a:lumMod val="75000"/>
                  </a:schemeClr>
                </a:solidFill>
                <a:latin typeface="微软雅黑" pitchFamily="34" charset="-122"/>
                <a:ea typeface="微软雅黑" pitchFamily="34" charset="-122"/>
              </a:rPr>
              <a:t>arange</a:t>
            </a:r>
            <a:r>
              <a:rPr lang="zh-CN" altLang="en-US" sz="1600" b="1" smtClean="0">
                <a:solidFill>
                  <a:schemeClr val="accent5">
                    <a:lumMod val="75000"/>
                  </a:schemeClr>
                </a:solidFill>
                <a:latin typeface="微软雅黑" pitchFamily="34" charset="-122"/>
                <a:ea typeface="微软雅黑" pitchFamily="34" charset="-122"/>
              </a:rPr>
              <a:t>函数</a:t>
            </a:r>
            <a:endParaRPr lang="en-US" altLang="zh-CN" sz="1600" b="1"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通过数值范围（可设定步长）创建 </a:t>
            </a:r>
            <a:r>
              <a:rPr lang="en-US" altLang="zh-CN" sz="1600">
                <a:solidFill>
                  <a:schemeClr val="accent5">
                    <a:lumMod val="75000"/>
                  </a:schemeClr>
                </a:solidFill>
                <a:latin typeface="微软雅黑" pitchFamily="34" charset="-122"/>
                <a:ea typeface="微软雅黑" pitchFamily="34" charset="-122"/>
              </a:rPr>
              <a:t>ndarray </a:t>
            </a:r>
            <a:r>
              <a:rPr lang="zh-CN" altLang="en-US" sz="1600" smtClean="0">
                <a:solidFill>
                  <a:schemeClr val="accent5">
                    <a:lumMod val="75000"/>
                  </a:schemeClr>
                </a:solidFill>
                <a:latin typeface="微软雅黑" pitchFamily="34" charset="-122"/>
                <a:ea typeface="微软雅黑" pitchFamily="34" charset="-122"/>
              </a:rPr>
              <a:t>对象。</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参数说明如下：</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以步长为</a:t>
            </a:r>
            <a:r>
              <a:rPr lang="en-US" altLang="zh-CN" sz="1600" smtClean="0">
                <a:solidFill>
                  <a:schemeClr val="accent5">
                    <a:lumMod val="75000"/>
                  </a:schemeClr>
                </a:solidFill>
                <a:latin typeface="微软雅黑" pitchFamily="34" charset="-122"/>
                <a:ea typeface="微软雅黑" pitchFamily="34" charset="-122"/>
              </a:rPr>
              <a:t>2</a:t>
            </a:r>
            <a:r>
              <a:rPr lang="zh-CN" altLang="en-US" sz="1600" smtClean="0">
                <a:solidFill>
                  <a:schemeClr val="accent5">
                    <a:lumMod val="75000"/>
                  </a:schemeClr>
                </a:solidFill>
                <a:latin typeface="微软雅黑" pitchFamily="34" charset="-122"/>
                <a:ea typeface="微软雅黑" pitchFamily="34" charset="-122"/>
              </a:rPr>
              <a:t>用</a:t>
            </a:r>
            <a:r>
              <a:rPr lang="en-US" altLang="zh-CN" sz="1600" smtClean="0">
                <a:solidFill>
                  <a:schemeClr val="accent5">
                    <a:lumMod val="75000"/>
                  </a:schemeClr>
                </a:solidFill>
                <a:latin typeface="微软雅黑" pitchFamily="34" charset="-122"/>
                <a:ea typeface="微软雅黑" pitchFamily="34" charset="-122"/>
              </a:rPr>
              <a:t>10~20</a:t>
            </a:r>
            <a:r>
              <a:rPr lang="zh-CN" altLang="en-US" sz="1600" smtClean="0">
                <a:solidFill>
                  <a:schemeClr val="accent5">
                    <a:lumMod val="75000"/>
                  </a:schemeClr>
                </a:solidFill>
                <a:latin typeface="微软雅黑" pitchFamily="34" charset="-122"/>
                <a:ea typeface="微软雅黑" pitchFamily="34" charset="-122"/>
              </a:rPr>
              <a:t>创建</a:t>
            </a:r>
            <a:r>
              <a:rPr lang="en-US" altLang="zh-CN" sz="1600" smtClean="0">
                <a:solidFill>
                  <a:schemeClr val="accent5">
                    <a:lumMod val="75000"/>
                  </a:schemeClr>
                </a:solidFill>
                <a:latin typeface="微软雅黑" pitchFamily="34" charset="-122"/>
                <a:ea typeface="微软雅黑" pitchFamily="34" charset="-122"/>
              </a:rPr>
              <a:t>ndarray</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类似的，</a:t>
            </a:r>
            <a:r>
              <a:rPr lang="en-US" altLang="zh-CN" sz="1600" smtClean="0">
                <a:solidFill>
                  <a:schemeClr val="accent5">
                    <a:lumMod val="75000"/>
                  </a:schemeClr>
                </a:solidFill>
                <a:latin typeface="微软雅黑" pitchFamily="34" charset="-122"/>
                <a:ea typeface="微软雅黑" pitchFamily="34" charset="-122"/>
              </a:rPr>
              <a:t>linspace</a:t>
            </a:r>
            <a:r>
              <a:rPr lang="zh-CN" altLang="en-US" sz="1600" smtClean="0">
                <a:solidFill>
                  <a:schemeClr val="accent5">
                    <a:lumMod val="75000"/>
                  </a:schemeClr>
                </a:solidFill>
                <a:latin typeface="微软雅黑" pitchFamily="34" charset="-122"/>
                <a:ea typeface="微软雅黑" pitchFamily="34" charset="-122"/>
              </a:rPr>
              <a:t>函数可用于创建成等差关系的一维</a:t>
            </a:r>
            <a:r>
              <a:rPr lang="en-US" altLang="zh-CN" sz="1600" smtClean="0">
                <a:solidFill>
                  <a:schemeClr val="accent5">
                    <a:lumMod val="75000"/>
                  </a:schemeClr>
                </a:solidFill>
                <a:latin typeface="微软雅黑" pitchFamily="34" charset="-122"/>
                <a:ea typeface="微软雅黑" pitchFamily="34" charset="-122"/>
              </a:rPr>
              <a:t>ndarray</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logspace</a:t>
            </a:r>
            <a:r>
              <a:rPr lang="zh-CN" altLang="en-US" sz="1600" smtClean="0">
                <a:solidFill>
                  <a:schemeClr val="accent5">
                    <a:lumMod val="75000"/>
                  </a:schemeClr>
                </a:solidFill>
                <a:latin typeface="微软雅黑" pitchFamily="34" charset="-122"/>
                <a:ea typeface="微软雅黑" pitchFamily="34" charset="-122"/>
              </a:rPr>
              <a:t>函数可用于创建等比关系的</a:t>
            </a:r>
            <a:r>
              <a:rPr lang="zh-CN" altLang="en-US" sz="1600">
                <a:solidFill>
                  <a:schemeClr val="accent5">
                    <a:lumMod val="75000"/>
                  </a:schemeClr>
                </a:solidFill>
                <a:latin typeface="微软雅黑" pitchFamily="34" charset="-122"/>
                <a:ea typeface="微软雅黑" pitchFamily="34" charset="-122"/>
              </a:rPr>
              <a:t>一维</a:t>
            </a:r>
            <a:r>
              <a:rPr lang="en-US" altLang="zh-CN" sz="1600" smtClean="0">
                <a:solidFill>
                  <a:schemeClr val="accent5">
                    <a:lumMod val="75000"/>
                  </a:schemeClr>
                </a:solidFill>
                <a:latin typeface="微软雅黑" pitchFamily="34" charset="-122"/>
                <a:ea typeface="微软雅黑" pitchFamily="34" charset="-122"/>
              </a:rPr>
              <a:t>ndarray</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a:solidFill>
                <a:schemeClr val="accent5">
                  <a:lumMod val="75000"/>
                </a:schemeClr>
              </a:solidFill>
              <a:latin typeface="微软雅黑" pitchFamily="34" charset="-122"/>
              <a:ea typeface="微软雅黑" pitchFamily="34" charset="-122"/>
            </a:endParaRP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624" y="2276872"/>
            <a:ext cx="2857500" cy="24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90570" y="2863602"/>
            <a:ext cx="1562857" cy="11317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417" y="4519785"/>
            <a:ext cx="1729165" cy="364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07416" y="5080896"/>
            <a:ext cx="1008599" cy="1652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74992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3314"/>
                                        </p:tgtEl>
                                        <p:attrNameLst>
                                          <p:attrName>style.visibility</p:attrName>
                                        </p:attrNameLst>
                                      </p:cBhvr>
                                      <p:to>
                                        <p:strVal val="visible"/>
                                      </p:to>
                                    </p:set>
                                    <p:anim calcmode="lin" valueType="num">
                                      <p:cBhvr>
                                        <p:cTn id="22" dur="500" fill="hold"/>
                                        <p:tgtEl>
                                          <p:spTgt spid="13314"/>
                                        </p:tgtEl>
                                        <p:attrNameLst>
                                          <p:attrName>ppt_w</p:attrName>
                                        </p:attrNameLst>
                                      </p:cBhvr>
                                      <p:tavLst>
                                        <p:tav tm="0">
                                          <p:val>
                                            <p:fltVal val="0"/>
                                          </p:val>
                                        </p:tav>
                                        <p:tav tm="100000">
                                          <p:val>
                                            <p:strVal val="#ppt_w"/>
                                          </p:val>
                                        </p:tav>
                                      </p:tavLst>
                                    </p:anim>
                                    <p:anim calcmode="lin" valueType="num">
                                      <p:cBhvr>
                                        <p:cTn id="23" dur="500" fill="hold"/>
                                        <p:tgtEl>
                                          <p:spTgt spid="13314"/>
                                        </p:tgtEl>
                                        <p:attrNameLst>
                                          <p:attrName>ppt_h</p:attrName>
                                        </p:attrNameLst>
                                      </p:cBhvr>
                                      <p:tavLst>
                                        <p:tav tm="0">
                                          <p:val>
                                            <p:fltVal val="0"/>
                                          </p:val>
                                        </p:tav>
                                        <p:tav tm="100000">
                                          <p:val>
                                            <p:strVal val="#ppt_h"/>
                                          </p:val>
                                        </p:tav>
                                      </p:tavLst>
                                    </p:anim>
                                    <p:animEffect transition="in" filter="fade">
                                      <p:cBhvr>
                                        <p:cTn id="24" dur="500"/>
                                        <p:tgtEl>
                                          <p:spTgt spid="13314"/>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nodeType="click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9" dur="500"/>
                                        <p:tgtEl>
                                          <p:spTgt spid="5">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13315"/>
                                        </p:tgtEl>
                                        <p:attrNameLst>
                                          <p:attrName>style.visibility</p:attrName>
                                        </p:attrNameLst>
                                      </p:cBhvr>
                                      <p:to>
                                        <p:strVal val="visible"/>
                                      </p:to>
                                    </p:set>
                                    <p:anim calcmode="lin" valueType="num">
                                      <p:cBhvr>
                                        <p:cTn id="34" dur="500" fill="hold"/>
                                        <p:tgtEl>
                                          <p:spTgt spid="13315"/>
                                        </p:tgtEl>
                                        <p:attrNameLst>
                                          <p:attrName>ppt_w</p:attrName>
                                        </p:attrNameLst>
                                      </p:cBhvr>
                                      <p:tavLst>
                                        <p:tav tm="0">
                                          <p:val>
                                            <p:fltVal val="0"/>
                                          </p:val>
                                        </p:tav>
                                        <p:tav tm="100000">
                                          <p:val>
                                            <p:strVal val="#ppt_w"/>
                                          </p:val>
                                        </p:tav>
                                      </p:tavLst>
                                    </p:anim>
                                    <p:anim calcmode="lin" valueType="num">
                                      <p:cBhvr>
                                        <p:cTn id="35" dur="500" fill="hold"/>
                                        <p:tgtEl>
                                          <p:spTgt spid="13315"/>
                                        </p:tgtEl>
                                        <p:attrNameLst>
                                          <p:attrName>ppt_h</p:attrName>
                                        </p:attrNameLst>
                                      </p:cBhvr>
                                      <p:tavLst>
                                        <p:tav tm="0">
                                          <p:val>
                                            <p:fltVal val="0"/>
                                          </p:val>
                                        </p:tav>
                                        <p:tav tm="100000">
                                          <p:val>
                                            <p:strVal val="#ppt_h"/>
                                          </p:val>
                                        </p:tav>
                                      </p:tavLst>
                                    </p:anim>
                                    <p:animEffect transition="in" filter="fade">
                                      <p:cBhvr>
                                        <p:cTn id="36" dur="500"/>
                                        <p:tgtEl>
                                          <p:spTgt spid="13315"/>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nodeType="clickEffect">
                                  <p:stCondLst>
                                    <p:cond delay="0"/>
                                  </p:stCondLst>
                                  <p:childTnLst>
                                    <p:set>
                                      <p:cBhvr>
                                        <p:cTn id="40" dur="1" fill="hold">
                                          <p:stCondLst>
                                            <p:cond delay="0"/>
                                          </p:stCondLst>
                                        </p:cTn>
                                        <p:tgtEl>
                                          <p:spTgt spid="5">
                                            <p:txEl>
                                              <p:pRg st="8" end="8"/>
                                            </p:txEl>
                                          </p:spTgt>
                                        </p:tgtEl>
                                        <p:attrNameLst>
                                          <p:attrName>style.visibility</p:attrName>
                                        </p:attrNameLst>
                                      </p:cBhvr>
                                      <p:to>
                                        <p:strVal val="visible"/>
                                      </p:to>
                                    </p:set>
                                    <p:animEffect transition="in" filter="randombar(horizontal)">
                                      <p:cBhvr>
                                        <p:cTn id="41" dur="500"/>
                                        <p:tgtEl>
                                          <p:spTgt spid="5">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3316"/>
                                        </p:tgtEl>
                                        <p:attrNameLst>
                                          <p:attrName>style.visibility</p:attrName>
                                        </p:attrNameLst>
                                      </p:cBhvr>
                                      <p:to>
                                        <p:strVal val="visible"/>
                                      </p:to>
                                    </p:set>
                                    <p:anim calcmode="lin" valueType="num">
                                      <p:cBhvr>
                                        <p:cTn id="46" dur="500" fill="hold"/>
                                        <p:tgtEl>
                                          <p:spTgt spid="13316"/>
                                        </p:tgtEl>
                                        <p:attrNameLst>
                                          <p:attrName>ppt_w</p:attrName>
                                        </p:attrNameLst>
                                      </p:cBhvr>
                                      <p:tavLst>
                                        <p:tav tm="0">
                                          <p:val>
                                            <p:fltVal val="0"/>
                                          </p:val>
                                        </p:tav>
                                        <p:tav tm="100000">
                                          <p:val>
                                            <p:strVal val="#ppt_w"/>
                                          </p:val>
                                        </p:tav>
                                      </p:tavLst>
                                    </p:anim>
                                    <p:anim calcmode="lin" valueType="num">
                                      <p:cBhvr>
                                        <p:cTn id="47" dur="500" fill="hold"/>
                                        <p:tgtEl>
                                          <p:spTgt spid="13316"/>
                                        </p:tgtEl>
                                        <p:attrNameLst>
                                          <p:attrName>ppt_h</p:attrName>
                                        </p:attrNameLst>
                                      </p:cBhvr>
                                      <p:tavLst>
                                        <p:tav tm="0">
                                          <p:val>
                                            <p:fltVal val="0"/>
                                          </p:val>
                                        </p:tav>
                                        <p:tav tm="100000">
                                          <p:val>
                                            <p:strVal val="#ppt_h"/>
                                          </p:val>
                                        </p:tav>
                                      </p:tavLst>
                                    </p:anim>
                                    <p:animEffect transition="in" filter="fade">
                                      <p:cBhvr>
                                        <p:cTn id="48" dur="500"/>
                                        <p:tgtEl>
                                          <p:spTgt spid="13316"/>
                                        </p:tgtEl>
                                      </p:cBhvr>
                                    </p:animEffect>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13317"/>
                                        </p:tgtEl>
                                        <p:attrNameLst>
                                          <p:attrName>style.visibility</p:attrName>
                                        </p:attrNameLst>
                                      </p:cBhvr>
                                      <p:to>
                                        <p:strVal val="visible"/>
                                      </p:to>
                                    </p:set>
                                    <p:anim calcmode="lin" valueType="num">
                                      <p:cBhvr>
                                        <p:cTn id="53" dur="500" fill="hold"/>
                                        <p:tgtEl>
                                          <p:spTgt spid="13317"/>
                                        </p:tgtEl>
                                        <p:attrNameLst>
                                          <p:attrName>ppt_w</p:attrName>
                                        </p:attrNameLst>
                                      </p:cBhvr>
                                      <p:tavLst>
                                        <p:tav tm="0">
                                          <p:val>
                                            <p:fltVal val="0"/>
                                          </p:val>
                                        </p:tav>
                                        <p:tav tm="100000">
                                          <p:val>
                                            <p:strVal val="#ppt_w"/>
                                          </p:val>
                                        </p:tav>
                                      </p:tavLst>
                                    </p:anim>
                                    <p:anim calcmode="lin" valueType="num">
                                      <p:cBhvr>
                                        <p:cTn id="54" dur="500" fill="hold"/>
                                        <p:tgtEl>
                                          <p:spTgt spid="13317"/>
                                        </p:tgtEl>
                                        <p:attrNameLst>
                                          <p:attrName>ppt_h</p:attrName>
                                        </p:attrNameLst>
                                      </p:cBhvr>
                                      <p:tavLst>
                                        <p:tav tm="0">
                                          <p:val>
                                            <p:fltVal val="0"/>
                                          </p:val>
                                        </p:tav>
                                        <p:tav tm="100000">
                                          <p:val>
                                            <p:strVal val="#ppt_h"/>
                                          </p:val>
                                        </p:tav>
                                      </p:tavLst>
                                    </p:anim>
                                    <p:animEffect transition="in" filter="fade">
                                      <p:cBhvr>
                                        <p:cTn id="55" dur="500"/>
                                        <p:tgtEl>
                                          <p:spTgt spid="13317"/>
                                        </p:tgtEl>
                                      </p:cBhvr>
                                    </p:animEffect>
                                  </p:childTnLst>
                                </p:cTn>
                              </p:par>
                            </p:childTnLst>
                          </p:cTn>
                        </p:par>
                      </p:childTnLst>
                    </p:cTn>
                  </p:par>
                  <p:par>
                    <p:cTn id="56" fill="hold">
                      <p:stCondLst>
                        <p:cond delay="indefinite"/>
                      </p:stCondLst>
                      <p:childTnLst>
                        <p:par>
                          <p:cTn id="57" fill="hold">
                            <p:stCondLst>
                              <p:cond delay="0"/>
                            </p:stCondLst>
                            <p:childTnLst>
                              <p:par>
                                <p:cTn id="58" presetID="14" presetClass="entr" presetSubtype="10" fill="hold" nodeType="clickEffect">
                                  <p:stCondLst>
                                    <p:cond delay="0"/>
                                  </p:stCondLst>
                                  <p:childTnLst>
                                    <p:set>
                                      <p:cBhvr>
                                        <p:cTn id="59" dur="1" fill="hold">
                                          <p:stCondLst>
                                            <p:cond delay="0"/>
                                          </p:stCondLst>
                                        </p:cTn>
                                        <p:tgtEl>
                                          <p:spTgt spid="5">
                                            <p:txEl>
                                              <p:pRg st="12" end="12"/>
                                            </p:txEl>
                                          </p:spTgt>
                                        </p:tgtEl>
                                        <p:attrNameLst>
                                          <p:attrName>style.visibility</p:attrName>
                                        </p:attrNameLst>
                                      </p:cBhvr>
                                      <p:to>
                                        <p:strVal val="visible"/>
                                      </p:to>
                                    </p:set>
                                    <p:animEffect transition="in" filter="randombar(horizontal)">
                                      <p:cBhvr>
                                        <p:cTn id="60" dur="500"/>
                                        <p:tgtEl>
                                          <p:spTgt spid="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创建数组</a:t>
            </a:r>
            <a:r>
              <a:rPr lang="en-US" altLang="zh-CN" b="1" smtClean="0">
                <a:solidFill>
                  <a:schemeClr val="accent5">
                    <a:lumMod val="50000"/>
                  </a:schemeClr>
                </a:solidFill>
                <a:latin typeface="微软雅黑" pitchFamily="34" charset="-122"/>
                <a:ea typeface="微软雅黑" pitchFamily="34" charset="-122"/>
              </a:rPr>
              <a:t>—array</a:t>
            </a:r>
            <a:r>
              <a:rPr lang="zh-CN" altLang="en-US" b="1" smtClean="0">
                <a:solidFill>
                  <a:schemeClr val="accent5">
                    <a:lumMod val="50000"/>
                  </a:schemeClr>
                </a:solidFill>
                <a:latin typeface="微软雅黑" pitchFamily="34" charset="-122"/>
                <a:ea typeface="微软雅黑" pitchFamily="34" charset="-122"/>
              </a:rPr>
              <a:t>函数</a:t>
            </a:r>
            <a:endParaRPr lang="en-US" altLang="zh-CN" b="1">
              <a:solidFill>
                <a:schemeClr val="accent5">
                  <a:lumMod val="50000"/>
                </a:schemeClr>
              </a:solidFill>
              <a:latin typeface="微软雅黑" pitchFamily="34" charset="-122"/>
              <a:ea typeface="微软雅黑" pitchFamily="34" charset="-122"/>
            </a:endParaRPr>
          </a:p>
          <a:p>
            <a:pPr marL="344488" indent="-344488">
              <a:lnSpc>
                <a:spcPct val="150000"/>
              </a:lnSpc>
              <a:buFont typeface="+mj-lt"/>
              <a:buAutoNum type="arabicPeriod" startAt="2"/>
            </a:pPr>
            <a:r>
              <a:rPr lang="en-US" altLang="zh-CN" sz="1600" b="1" smtClean="0">
                <a:solidFill>
                  <a:schemeClr val="accent5">
                    <a:lumMod val="75000"/>
                  </a:schemeClr>
                </a:solidFill>
                <a:latin typeface="微软雅黑" pitchFamily="34" charset="-122"/>
                <a:ea typeface="微软雅黑" pitchFamily="34" charset="-122"/>
              </a:rPr>
              <a:t>array</a:t>
            </a:r>
            <a:r>
              <a:rPr lang="zh-CN" altLang="en-US" sz="1600" b="1" smtClean="0">
                <a:solidFill>
                  <a:schemeClr val="accent5">
                    <a:lumMod val="75000"/>
                  </a:schemeClr>
                </a:solidFill>
                <a:latin typeface="微软雅黑" pitchFamily="34" charset="-122"/>
                <a:ea typeface="微软雅黑" pitchFamily="34" charset="-122"/>
              </a:rPr>
              <a:t>函数</a:t>
            </a:r>
            <a:endParaRPr lang="en-US" altLang="zh-CN" sz="1600" b="1"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a:lnSpc>
                <a:spcPct val="150000"/>
              </a:lnSpc>
            </a:pPr>
            <a:r>
              <a:rPr lang="zh-CN" altLang="en-US" sz="1600" smtClean="0">
                <a:solidFill>
                  <a:schemeClr val="accent5">
                    <a:lumMod val="75000"/>
                  </a:schemeClr>
                </a:solidFill>
                <a:latin typeface="微软雅黑" pitchFamily="34" charset="-122"/>
                <a:ea typeface="微软雅黑" pitchFamily="34" charset="-122"/>
              </a:rPr>
              <a:t>参数说明如下：</a:t>
            </a:r>
            <a:endParaRPr lang="en-US" altLang="zh-CN" sz="1600">
              <a:solidFill>
                <a:schemeClr val="accent5">
                  <a:lumMod val="75000"/>
                </a:schemeClr>
              </a:solidFill>
              <a:latin typeface="微软雅黑" pitchFamily="34" charset="-122"/>
              <a:ea typeface="微软雅黑" pitchFamily="34" charset="-122"/>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1365" y="2780928"/>
            <a:ext cx="4001269" cy="2275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9755" y="1988840"/>
            <a:ext cx="5610225" cy="20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50467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051"/>
                                        </p:tgtEl>
                                        <p:attrNameLst>
                                          <p:attrName>style.visibility</p:attrName>
                                        </p:attrNameLst>
                                      </p:cBhvr>
                                      <p:to>
                                        <p:strVal val="visible"/>
                                      </p:to>
                                    </p:set>
                                    <p:anim calcmode="lin" valueType="num">
                                      <p:cBhvr>
                                        <p:cTn id="17" dur="500" fill="hold"/>
                                        <p:tgtEl>
                                          <p:spTgt spid="2051"/>
                                        </p:tgtEl>
                                        <p:attrNameLst>
                                          <p:attrName>ppt_w</p:attrName>
                                        </p:attrNameLst>
                                      </p:cBhvr>
                                      <p:tavLst>
                                        <p:tav tm="0">
                                          <p:val>
                                            <p:fltVal val="0"/>
                                          </p:val>
                                        </p:tav>
                                        <p:tav tm="100000">
                                          <p:val>
                                            <p:strVal val="#ppt_w"/>
                                          </p:val>
                                        </p:tav>
                                      </p:tavLst>
                                    </p:anim>
                                    <p:anim calcmode="lin" valueType="num">
                                      <p:cBhvr>
                                        <p:cTn id="18" dur="500" fill="hold"/>
                                        <p:tgtEl>
                                          <p:spTgt spid="2051"/>
                                        </p:tgtEl>
                                        <p:attrNameLst>
                                          <p:attrName>ppt_h</p:attrName>
                                        </p:attrNameLst>
                                      </p:cBhvr>
                                      <p:tavLst>
                                        <p:tav tm="0">
                                          <p:val>
                                            <p:fltVal val="0"/>
                                          </p:val>
                                        </p:tav>
                                        <p:tav tm="100000">
                                          <p:val>
                                            <p:strVal val="#ppt_h"/>
                                          </p:val>
                                        </p:tav>
                                      </p:tavLst>
                                    </p:anim>
                                    <p:animEffect transition="in" filter="fade">
                                      <p:cBhvr>
                                        <p:cTn id="19" dur="500"/>
                                        <p:tgtEl>
                                          <p:spTgt spid="2051"/>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4" dur="500"/>
                                        <p:tgtEl>
                                          <p:spTgt spid="5">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2050"/>
                                        </p:tgtEl>
                                        <p:attrNameLst>
                                          <p:attrName>style.visibility</p:attrName>
                                        </p:attrNameLst>
                                      </p:cBhvr>
                                      <p:to>
                                        <p:strVal val="visible"/>
                                      </p:to>
                                    </p:set>
                                    <p:anim calcmode="lin" valueType="num">
                                      <p:cBhvr>
                                        <p:cTn id="29" dur="500" fill="hold"/>
                                        <p:tgtEl>
                                          <p:spTgt spid="2050"/>
                                        </p:tgtEl>
                                        <p:attrNameLst>
                                          <p:attrName>ppt_w</p:attrName>
                                        </p:attrNameLst>
                                      </p:cBhvr>
                                      <p:tavLst>
                                        <p:tav tm="0">
                                          <p:val>
                                            <p:fltVal val="0"/>
                                          </p:val>
                                        </p:tav>
                                        <p:tav tm="100000">
                                          <p:val>
                                            <p:strVal val="#ppt_w"/>
                                          </p:val>
                                        </p:tav>
                                      </p:tavLst>
                                    </p:anim>
                                    <p:anim calcmode="lin" valueType="num">
                                      <p:cBhvr>
                                        <p:cTn id="30" dur="500" fill="hold"/>
                                        <p:tgtEl>
                                          <p:spTgt spid="2050"/>
                                        </p:tgtEl>
                                        <p:attrNameLst>
                                          <p:attrName>ppt_h</p:attrName>
                                        </p:attrNameLst>
                                      </p:cBhvr>
                                      <p:tavLst>
                                        <p:tav tm="0">
                                          <p:val>
                                            <p:fltVal val="0"/>
                                          </p:val>
                                        </p:tav>
                                        <p:tav tm="100000">
                                          <p:val>
                                            <p:strVal val="#ppt_h"/>
                                          </p:val>
                                        </p:tav>
                                      </p:tavLst>
                                    </p:anim>
                                    <p:animEffect transition="in" filter="fade">
                                      <p:cBhvr>
                                        <p:cTn id="31"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18191"/>
          </a:xfrm>
          <a:prstGeom prst="rect">
            <a:avLst/>
          </a:prstGeom>
          <a:noFill/>
        </p:spPr>
        <p:txBody>
          <a:bodyPr wrap="square" rtlCol="0">
            <a:spAutoFit/>
          </a:bodyPr>
          <a:lstStyle/>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例：使用</a:t>
            </a:r>
            <a:r>
              <a:rPr lang="en-US" altLang="zh-CN" sz="1600" smtClean="0">
                <a:solidFill>
                  <a:schemeClr val="accent5">
                    <a:lumMod val="75000"/>
                  </a:schemeClr>
                </a:solidFill>
                <a:latin typeface="微软雅黑" pitchFamily="34" charset="-122"/>
                <a:ea typeface="微软雅黑" pitchFamily="34" charset="-122"/>
              </a:rPr>
              <a:t>array</a:t>
            </a:r>
            <a:r>
              <a:rPr lang="zh-CN" altLang="en-US" sz="1600" smtClean="0">
                <a:solidFill>
                  <a:schemeClr val="accent5">
                    <a:lumMod val="75000"/>
                  </a:schemeClr>
                </a:solidFill>
                <a:latin typeface="微软雅黑" pitchFamily="34" charset="-122"/>
                <a:ea typeface="微软雅黑" pitchFamily="34" charset="-122"/>
              </a:rPr>
              <a:t>函数分别创建一维、二维以及复数数组。</a:t>
            </a:r>
            <a:endParaRPr lang="en-US" altLang="zh-CN" sz="1600">
              <a:solidFill>
                <a:schemeClr val="accent5">
                  <a:lumMod val="75000"/>
                </a:schemeClr>
              </a:solidFill>
              <a:latin typeface="微软雅黑" pitchFamily="34" charset="-122"/>
              <a:ea typeface="微软雅黑" pitchFamily="34" charset="-122"/>
            </a:endParaRPr>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8024" y="3052217"/>
            <a:ext cx="1524000" cy="866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1556792"/>
            <a:ext cx="3238500" cy="236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04876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 calcmode="lin" valueType="num">
                                      <p:cBhvr>
                                        <p:cTn id="12" dur="500" fill="hold"/>
                                        <p:tgtEl>
                                          <p:spTgt spid="3076"/>
                                        </p:tgtEl>
                                        <p:attrNameLst>
                                          <p:attrName>ppt_w</p:attrName>
                                        </p:attrNameLst>
                                      </p:cBhvr>
                                      <p:tavLst>
                                        <p:tav tm="0">
                                          <p:val>
                                            <p:fltVal val="0"/>
                                          </p:val>
                                        </p:tav>
                                        <p:tav tm="100000">
                                          <p:val>
                                            <p:strVal val="#ppt_w"/>
                                          </p:val>
                                        </p:tav>
                                      </p:tavLst>
                                    </p:anim>
                                    <p:anim calcmode="lin" valueType="num">
                                      <p:cBhvr>
                                        <p:cTn id="13" dur="500" fill="hold"/>
                                        <p:tgtEl>
                                          <p:spTgt spid="3076"/>
                                        </p:tgtEl>
                                        <p:attrNameLst>
                                          <p:attrName>ppt_h</p:attrName>
                                        </p:attrNameLst>
                                      </p:cBhvr>
                                      <p:tavLst>
                                        <p:tav tm="0">
                                          <p:val>
                                            <p:fltVal val="0"/>
                                          </p:val>
                                        </p:tav>
                                        <p:tav tm="100000">
                                          <p:val>
                                            <p:strVal val="#ppt_h"/>
                                          </p:val>
                                        </p:tav>
                                      </p:tavLst>
                                    </p:anim>
                                    <p:animEffect transition="in" filter="fade">
                                      <p:cBhvr>
                                        <p:cTn id="14" dur="500"/>
                                        <p:tgtEl>
                                          <p:spTgt spid="307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p:cTn id="19" dur="500" fill="hold"/>
                                        <p:tgtEl>
                                          <p:spTgt spid="3075"/>
                                        </p:tgtEl>
                                        <p:attrNameLst>
                                          <p:attrName>ppt_w</p:attrName>
                                        </p:attrNameLst>
                                      </p:cBhvr>
                                      <p:tavLst>
                                        <p:tav tm="0">
                                          <p:val>
                                            <p:fltVal val="0"/>
                                          </p:val>
                                        </p:tav>
                                        <p:tav tm="100000">
                                          <p:val>
                                            <p:strVal val="#ppt_w"/>
                                          </p:val>
                                        </p:tav>
                                      </p:tavLst>
                                    </p:anim>
                                    <p:anim calcmode="lin" valueType="num">
                                      <p:cBhvr>
                                        <p:cTn id="20" dur="500" fill="hold"/>
                                        <p:tgtEl>
                                          <p:spTgt spid="3075"/>
                                        </p:tgtEl>
                                        <p:attrNameLst>
                                          <p:attrName>ppt_h</p:attrName>
                                        </p:attrNameLst>
                                      </p:cBhvr>
                                      <p:tavLst>
                                        <p:tav tm="0">
                                          <p:val>
                                            <p:fltVal val="0"/>
                                          </p:val>
                                        </p:tav>
                                        <p:tav tm="100000">
                                          <p:val>
                                            <p:strVal val="#ppt_h"/>
                                          </p:val>
                                        </p:tav>
                                      </p:tavLst>
                                    </p:anim>
                                    <p:animEffect transition="in" filter="fade">
                                      <p:cBhvr>
                                        <p:cTn id="21" dur="500"/>
                                        <p:tgtEl>
                                          <p:spTgt spid="3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44764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创建数组</a:t>
            </a:r>
            <a:r>
              <a:rPr lang="en-US" altLang="zh-CN" b="1" smtClean="0">
                <a:solidFill>
                  <a:schemeClr val="accent5">
                    <a:lumMod val="50000"/>
                  </a:schemeClr>
                </a:solidFill>
                <a:latin typeface="微软雅黑" pitchFamily="34" charset="-122"/>
                <a:ea typeface="微软雅黑" pitchFamily="34" charset="-122"/>
              </a:rPr>
              <a:t>—empty</a:t>
            </a:r>
            <a:r>
              <a:rPr lang="zh-CN" altLang="en-US" b="1" smtClean="0">
                <a:solidFill>
                  <a:schemeClr val="accent5">
                    <a:lumMod val="50000"/>
                  </a:schemeClr>
                </a:solidFill>
                <a:latin typeface="微软雅黑" pitchFamily="34" charset="-122"/>
                <a:ea typeface="微软雅黑" pitchFamily="34" charset="-122"/>
              </a:rPr>
              <a:t>函数</a:t>
            </a:r>
            <a:endParaRPr lang="en-US" altLang="zh-CN" b="1" smtClean="0">
              <a:solidFill>
                <a:schemeClr val="accent5">
                  <a:lumMod val="50000"/>
                </a:schemeClr>
              </a:solidFill>
              <a:latin typeface="微软雅黑" pitchFamily="34" charset="-122"/>
              <a:ea typeface="微软雅黑" pitchFamily="34" charset="-122"/>
            </a:endParaRPr>
          </a:p>
          <a:p>
            <a:pPr marL="344488" indent="-344488">
              <a:lnSpc>
                <a:spcPct val="150000"/>
              </a:lnSpc>
              <a:buFont typeface="+mj-lt"/>
              <a:buAutoNum type="arabicPeriod" startAt="3"/>
            </a:pPr>
            <a:r>
              <a:rPr lang="en-US" altLang="zh-CN" sz="1600" b="1" smtClean="0">
                <a:solidFill>
                  <a:schemeClr val="accent5">
                    <a:lumMod val="75000"/>
                  </a:schemeClr>
                </a:solidFill>
                <a:latin typeface="微软雅黑" pitchFamily="34" charset="-122"/>
                <a:ea typeface="微软雅黑" pitchFamily="34" charset="-122"/>
              </a:rPr>
              <a:t>empty</a:t>
            </a:r>
            <a:r>
              <a:rPr lang="zh-CN" altLang="en-US" sz="1600" b="1" smtClean="0">
                <a:solidFill>
                  <a:schemeClr val="accent5">
                    <a:lumMod val="75000"/>
                  </a:schemeClr>
                </a:solidFill>
                <a:latin typeface="微软雅黑" pitchFamily="34" charset="-122"/>
                <a:ea typeface="微软雅黑" pitchFamily="34" charset="-122"/>
              </a:rPr>
              <a:t>函数</a:t>
            </a:r>
            <a:endParaRPr lang="en-US" altLang="zh-CN" sz="1600" b="1"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用于创建一个指定形状（</a:t>
            </a:r>
            <a:r>
              <a:rPr lang="en-US" altLang="zh-CN" sz="1600" smtClean="0">
                <a:solidFill>
                  <a:schemeClr val="accent5">
                    <a:lumMod val="75000"/>
                  </a:schemeClr>
                </a:solidFill>
                <a:latin typeface="微软雅黑" pitchFamily="34" charset="-122"/>
                <a:ea typeface="微软雅黑" pitchFamily="34" charset="-122"/>
              </a:rPr>
              <a:t>shape</a:t>
            </a:r>
            <a:r>
              <a:rPr lang="zh-CN" altLang="en-US" sz="1600" smtClean="0">
                <a:solidFill>
                  <a:schemeClr val="accent5">
                    <a:lumMod val="75000"/>
                  </a:schemeClr>
                </a:solidFill>
                <a:latin typeface="微软雅黑" pitchFamily="34" charset="-122"/>
                <a:ea typeface="微软雅黑" pitchFamily="34" charset="-122"/>
              </a:rPr>
              <a:t>）、数据类型（</a:t>
            </a:r>
            <a:r>
              <a:rPr lang="en-US" altLang="zh-CN" sz="1600" smtClean="0">
                <a:solidFill>
                  <a:schemeClr val="accent5">
                    <a:lumMod val="75000"/>
                  </a:schemeClr>
                </a:solidFill>
                <a:latin typeface="微软雅黑" pitchFamily="34" charset="-122"/>
                <a:ea typeface="微软雅黑" pitchFamily="34" charset="-122"/>
              </a:rPr>
              <a:t>dtype</a:t>
            </a:r>
            <a:r>
              <a:rPr lang="zh-CN" altLang="en-US" sz="1600" smtClean="0">
                <a:solidFill>
                  <a:schemeClr val="accent5">
                    <a:lumMod val="75000"/>
                  </a:schemeClr>
                </a:solidFill>
                <a:latin typeface="微软雅黑" pitchFamily="34" charset="-122"/>
                <a:ea typeface="微软雅黑" pitchFamily="34" charset="-122"/>
              </a:rPr>
              <a:t>）且未初始化的数组。</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参数说明如下：</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下面代码创建一个</a:t>
            </a:r>
            <a:r>
              <a:rPr lang="en-US" altLang="zh-CN" sz="1600" smtClean="0">
                <a:solidFill>
                  <a:schemeClr val="accent5">
                    <a:lumMod val="75000"/>
                  </a:schemeClr>
                </a:solidFill>
                <a:latin typeface="微软雅黑" pitchFamily="34" charset="-122"/>
                <a:ea typeface="微软雅黑" pitchFamily="34" charset="-122"/>
              </a:rPr>
              <a:t>3</a:t>
            </a:r>
            <a:r>
              <a:rPr lang="zh-CN" altLang="en-US" sz="1600" smtClean="0">
                <a:solidFill>
                  <a:schemeClr val="accent5">
                    <a:lumMod val="75000"/>
                  </a:schemeClr>
                </a:solidFill>
                <a:latin typeface="微软雅黑" pitchFamily="34" charset="-122"/>
                <a:ea typeface="微软雅黑" pitchFamily="34" charset="-122"/>
              </a:rPr>
              <a:t>行</a:t>
            </a:r>
            <a:r>
              <a:rPr lang="en-US" altLang="zh-CN" sz="1600" smtClean="0">
                <a:solidFill>
                  <a:schemeClr val="accent5">
                    <a:lumMod val="75000"/>
                  </a:schemeClr>
                </a:solidFill>
                <a:latin typeface="微软雅黑" pitchFamily="34" charset="-122"/>
                <a:ea typeface="微软雅黑" pitchFamily="34" charset="-122"/>
              </a:rPr>
              <a:t>2</a:t>
            </a:r>
            <a:r>
              <a:rPr lang="zh-CN" altLang="en-US" sz="1600" smtClean="0">
                <a:solidFill>
                  <a:schemeClr val="accent5">
                    <a:lumMod val="75000"/>
                  </a:schemeClr>
                </a:solidFill>
                <a:latin typeface="微软雅黑" pitchFamily="34" charset="-122"/>
                <a:ea typeface="微软雅黑" pitchFamily="34" charset="-122"/>
              </a:rPr>
              <a:t>列的数组：</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类似的还有</a:t>
            </a:r>
            <a:r>
              <a:rPr lang="en-US" altLang="zh-CN" sz="1600" smtClean="0">
                <a:solidFill>
                  <a:schemeClr val="accent5">
                    <a:lumMod val="75000"/>
                  </a:schemeClr>
                </a:solidFill>
                <a:latin typeface="微软雅黑" pitchFamily="34" charset="-122"/>
                <a:ea typeface="微软雅黑" pitchFamily="34" charset="-122"/>
              </a:rPr>
              <a:t>zeros</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ones</a:t>
            </a:r>
            <a:r>
              <a:rPr lang="zh-CN" altLang="en-US" sz="1600" smtClean="0">
                <a:solidFill>
                  <a:schemeClr val="accent5">
                    <a:lumMod val="75000"/>
                  </a:schemeClr>
                </a:solidFill>
                <a:latin typeface="微软雅黑" pitchFamily="34" charset="-122"/>
                <a:ea typeface="微软雅黑" pitchFamily="34" charset="-122"/>
              </a:rPr>
              <a:t>函数。</a:t>
            </a:r>
            <a:endParaRPr lang="en-US" altLang="zh-CN" sz="1600">
              <a:solidFill>
                <a:schemeClr val="accent5">
                  <a:lumMod val="75000"/>
                </a:schemeClr>
              </a:solidFill>
              <a:latin typeface="微软雅黑" pitchFamily="34" charset="-122"/>
              <a:ea typeface="微软雅黑" pitchFamily="34" charset="-122"/>
            </a:endParaRP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624" y="2276872"/>
            <a:ext cx="3486150" cy="219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0026" y="3212976"/>
            <a:ext cx="4003948" cy="1043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57563" y="4821888"/>
            <a:ext cx="2428875" cy="419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57563" y="5388074"/>
            <a:ext cx="523875"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7427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0242"/>
                                        </p:tgtEl>
                                        <p:attrNameLst>
                                          <p:attrName>style.visibility</p:attrName>
                                        </p:attrNameLst>
                                      </p:cBhvr>
                                      <p:to>
                                        <p:strVal val="visible"/>
                                      </p:to>
                                    </p:set>
                                    <p:anim calcmode="lin" valueType="num">
                                      <p:cBhvr>
                                        <p:cTn id="22" dur="500" fill="hold"/>
                                        <p:tgtEl>
                                          <p:spTgt spid="10242"/>
                                        </p:tgtEl>
                                        <p:attrNameLst>
                                          <p:attrName>ppt_w</p:attrName>
                                        </p:attrNameLst>
                                      </p:cBhvr>
                                      <p:tavLst>
                                        <p:tav tm="0">
                                          <p:val>
                                            <p:fltVal val="0"/>
                                          </p:val>
                                        </p:tav>
                                        <p:tav tm="100000">
                                          <p:val>
                                            <p:strVal val="#ppt_w"/>
                                          </p:val>
                                        </p:tav>
                                      </p:tavLst>
                                    </p:anim>
                                    <p:anim calcmode="lin" valueType="num">
                                      <p:cBhvr>
                                        <p:cTn id="23" dur="500" fill="hold"/>
                                        <p:tgtEl>
                                          <p:spTgt spid="10242"/>
                                        </p:tgtEl>
                                        <p:attrNameLst>
                                          <p:attrName>ppt_h</p:attrName>
                                        </p:attrNameLst>
                                      </p:cBhvr>
                                      <p:tavLst>
                                        <p:tav tm="0">
                                          <p:val>
                                            <p:fltVal val="0"/>
                                          </p:val>
                                        </p:tav>
                                        <p:tav tm="100000">
                                          <p:val>
                                            <p:strVal val="#ppt_h"/>
                                          </p:val>
                                        </p:tav>
                                      </p:tavLst>
                                    </p:anim>
                                    <p:animEffect transition="in" filter="fade">
                                      <p:cBhvr>
                                        <p:cTn id="24" dur="500"/>
                                        <p:tgtEl>
                                          <p:spTgt spid="10242"/>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nodeType="click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9" dur="500"/>
                                        <p:tgtEl>
                                          <p:spTgt spid="5">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10243"/>
                                        </p:tgtEl>
                                        <p:attrNameLst>
                                          <p:attrName>style.visibility</p:attrName>
                                        </p:attrNameLst>
                                      </p:cBhvr>
                                      <p:to>
                                        <p:strVal val="visible"/>
                                      </p:to>
                                    </p:set>
                                    <p:anim calcmode="lin" valueType="num">
                                      <p:cBhvr>
                                        <p:cTn id="34" dur="500" fill="hold"/>
                                        <p:tgtEl>
                                          <p:spTgt spid="10243"/>
                                        </p:tgtEl>
                                        <p:attrNameLst>
                                          <p:attrName>ppt_w</p:attrName>
                                        </p:attrNameLst>
                                      </p:cBhvr>
                                      <p:tavLst>
                                        <p:tav tm="0">
                                          <p:val>
                                            <p:fltVal val="0"/>
                                          </p:val>
                                        </p:tav>
                                        <p:tav tm="100000">
                                          <p:val>
                                            <p:strVal val="#ppt_w"/>
                                          </p:val>
                                        </p:tav>
                                      </p:tavLst>
                                    </p:anim>
                                    <p:anim calcmode="lin" valueType="num">
                                      <p:cBhvr>
                                        <p:cTn id="35" dur="500" fill="hold"/>
                                        <p:tgtEl>
                                          <p:spTgt spid="10243"/>
                                        </p:tgtEl>
                                        <p:attrNameLst>
                                          <p:attrName>ppt_h</p:attrName>
                                        </p:attrNameLst>
                                      </p:cBhvr>
                                      <p:tavLst>
                                        <p:tav tm="0">
                                          <p:val>
                                            <p:fltVal val="0"/>
                                          </p:val>
                                        </p:tav>
                                        <p:tav tm="100000">
                                          <p:val>
                                            <p:strVal val="#ppt_h"/>
                                          </p:val>
                                        </p:tav>
                                      </p:tavLst>
                                    </p:anim>
                                    <p:animEffect transition="in" filter="fade">
                                      <p:cBhvr>
                                        <p:cTn id="36" dur="500"/>
                                        <p:tgtEl>
                                          <p:spTgt spid="10243"/>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nodeType="clickEffect">
                                  <p:stCondLst>
                                    <p:cond delay="0"/>
                                  </p:stCondLst>
                                  <p:childTnLst>
                                    <p:set>
                                      <p:cBhvr>
                                        <p:cTn id="40" dur="1" fill="hold">
                                          <p:stCondLst>
                                            <p:cond delay="0"/>
                                          </p:stCondLst>
                                        </p:cTn>
                                        <p:tgtEl>
                                          <p:spTgt spid="5">
                                            <p:txEl>
                                              <p:pRg st="9" end="9"/>
                                            </p:txEl>
                                          </p:spTgt>
                                        </p:tgtEl>
                                        <p:attrNameLst>
                                          <p:attrName>style.visibility</p:attrName>
                                        </p:attrNameLst>
                                      </p:cBhvr>
                                      <p:to>
                                        <p:strVal val="visible"/>
                                      </p:to>
                                    </p:set>
                                    <p:animEffect transition="in" filter="randombar(horizontal)">
                                      <p:cBhvr>
                                        <p:cTn id="41" dur="500"/>
                                        <p:tgtEl>
                                          <p:spTgt spid="5">
                                            <p:txEl>
                                              <p:pRg st="9" end="9"/>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0244"/>
                                        </p:tgtEl>
                                        <p:attrNameLst>
                                          <p:attrName>style.visibility</p:attrName>
                                        </p:attrNameLst>
                                      </p:cBhvr>
                                      <p:to>
                                        <p:strVal val="visible"/>
                                      </p:to>
                                    </p:set>
                                    <p:anim calcmode="lin" valueType="num">
                                      <p:cBhvr>
                                        <p:cTn id="46" dur="500" fill="hold"/>
                                        <p:tgtEl>
                                          <p:spTgt spid="10244"/>
                                        </p:tgtEl>
                                        <p:attrNameLst>
                                          <p:attrName>ppt_w</p:attrName>
                                        </p:attrNameLst>
                                      </p:cBhvr>
                                      <p:tavLst>
                                        <p:tav tm="0">
                                          <p:val>
                                            <p:fltVal val="0"/>
                                          </p:val>
                                        </p:tav>
                                        <p:tav tm="100000">
                                          <p:val>
                                            <p:strVal val="#ppt_w"/>
                                          </p:val>
                                        </p:tav>
                                      </p:tavLst>
                                    </p:anim>
                                    <p:anim calcmode="lin" valueType="num">
                                      <p:cBhvr>
                                        <p:cTn id="47" dur="500" fill="hold"/>
                                        <p:tgtEl>
                                          <p:spTgt spid="10244"/>
                                        </p:tgtEl>
                                        <p:attrNameLst>
                                          <p:attrName>ppt_h</p:attrName>
                                        </p:attrNameLst>
                                      </p:cBhvr>
                                      <p:tavLst>
                                        <p:tav tm="0">
                                          <p:val>
                                            <p:fltVal val="0"/>
                                          </p:val>
                                        </p:tav>
                                        <p:tav tm="100000">
                                          <p:val>
                                            <p:strVal val="#ppt_h"/>
                                          </p:val>
                                        </p:tav>
                                      </p:tavLst>
                                    </p:anim>
                                    <p:animEffect transition="in" filter="fade">
                                      <p:cBhvr>
                                        <p:cTn id="48" dur="500"/>
                                        <p:tgtEl>
                                          <p:spTgt spid="10244"/>
                                        </p:tgtEl>
                                      </p:cBhvr>
                                    </p:animEffect>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10245"/>
                                        </p:tgtEl>
                                        <p:attrNameLst>
                                          <p:attrName>style.visibility</p:attrName>
                                        </p:attrNameLst>
                                      </p:cBhvr>
                                      <p:to>
                                        <p:strVal val="visible"/>
                                      </p:to>
                                    </p:set>
                                    <p:anim calcmode="lin" valueType="num">
                                      <p:cBhvr>
                                        <p:cTn id="53" dur="500" fill="hold"/>
                                        <p:tgtEl>
                                          <p:spTgt spid="10245"/>
                                        </p:tgtEl>
                                        <p:attrNameLst>
                                          <p:attrName>ppt_w</p:attrName>
                                        </p:attrNameLst>
                                      </p:cBhvr>
                                      <p:tavLst>
                                        <p:tav tm="0">
                                          <p:val>
                                            <p:fltVal val="0"/>
                                          </p:val>
                                        </p:tav>
                                        <p:tav tm="100000">
                                          <p:val>
                                            <p:strVal val="#ppt_w"/>
                                          </p:val>
                                        </p:tav>
                                      </p:tavLst>
                                    </p:anim>
                                    <p:anim calcmode="lin" valueType="num">
                                      <p:cBhvr>
                                        <p:cTn id="54" dur="500" fill="hold"/>
                                        <p:tgtEl>
                                          <p:spTgt spid="10245"/>
                                        </p:tgtEl>
                                        <p:attrNameLst>
                                          <p:attrName>ppt_h</p:attrName>
                                        </p:attrNameLst>
                                      </p:cBhvr>
                                      <p:tavLst>
                                        <p:tav tm="0">
                                          <p:val>
                                            <p:fltVal val="0"/>
                                          </p:val>
                                        </p:tav>
                                        <p:tav tm="100000">
                                          <p:val>
                                            <p:strVal val="#ppt_h"/>
                                          </p:val>
                                        </p:tav>
                                      </p:tavLst>
                                    </p:anim>
                                    <p:animEffect transition="in" filter="fade">
                                      <p:cBhvr>
                                        <p:cTn id="55" dur="500"/>
                                        <p:tgtEl>
                                          <p:spTgt spid="10245"/>
                                        </p:tgtEl>
                                      </p:cBhvr>
                                    </p:animEffect>
                                  </p:childTnLst>
                                </p:cTn>
                              </p:par>
                            </p:childTnLst>
                          </p:cTn>
                        </p:par>
                      </p:childTnLst>
                    </p:cTn>
                  </p:par>
                  <p:par>
                    <p:cTn id="56" fill="hold">
                      <p:stCondLst>
                        <p:cond delay="indefinite"/>
                      </p:stCondLst>
                      <p:childTnLst>
                        <p:par>
                          <p:cTn id="57" fill="hold">
                            <p:stCondLst>
                              <p:cond delay="0"/>
                            </p:stCondLst>
                            <p:childTnLst>
                              <p:par>
                                <p:cTn id="58" presetID="14" presetClass="entr" presetSubtype="10" fill="hold" nodeType="clickEffect">
                                  <p:stCondLst>
                                    <p:cond delay="0"/>
                                  </p:stCondLst>
                                  <p:childTnLst>
                                    <p:set>
                                      <p:cBhvr>
                                        <p:cTn id="59" dur="1" fill="hold">
                                          <p:stCondLst>
                                            <p:cond delay="0"/>
                                          </p:stCondLst>
                                        </p:cTn>
                                        <p:tgtEl>
                                          <p:spTgt spid="5">
                                            <p:txEl>
                                              <p:pRg st="13" end="13"/>
                                            </p:txEl>
                                          </p:spTgt>
                                        </p:tgtEl>
                                        <p:attrNameLst>
                                          <p:attrName>style.visibility</p:attrName>
                                        </p:attrNameLst>
                                      </p:cBhvr>
                                      <p:to>
                                        <p:strVal val="visible"/>
                                      </p:to>
                                    </p:set>
                                    <p:animEffect transition="in" filter="randombar(horizontal)">
                                      <p:cBhvr>
                                        <p:cTn id="60"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70898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创建数组</a:t>
            </a:r>
            <a:r>
              <a:rPr lang="en-US" altLang="zh-CN" b="1">
                <a:solidFill>
                  <a:schemeClr val="accent5">
                    <a:lumMod val="50000"/>
                  </a:schemeClr>
                </a:solidFill>
                <a:latin typeface="微软雅黑" pitchFamily="34" charset="-122"/>
                <a:ea typeface="微软雅黑" pitchFamily="34" charset="-122"/>
              </a:rPr>
              <a:t>—asarray</a:t>
            </a:r>
            <a:r>
              <a:rPr lang="zh-CN" altLang="en-US" b="1" smtClean="0">
                <a:solidFill>
                  <a:schemeClr val="accent5">
                    <a:lumMod val="50000"/>
                  </a:schemeClr>
                </a:solidFill>
                <a:latin typeface="微软雅黑" pitchFamily="34" charset="-122"/>
                <a:ea typeface="微软雅黑" pitchFamily="34" charset="-122"/>
              </a:rPr>
              <a:t>函数</a:t>
            </a:r>
            <a:endParaRPr lang="en-US" altLang="zh-CN" b="1" smtClean="0">
              <a:solidFill>
                <a:schemeClr val="accent5">
                  <a:lumMod val="50000"/>
                </a:schemeClr>
              </a:solidFill>
              <a:latin typeface="微软雅黑" pitchFamily="34" charset="-122"/>
              <a:ea typeface="微软雅黑" pitchFamily="34" charset="-122"/>
            </a:endParaRPr>
          </a:p>
          <a:p>
            <a:pPr marL="344488" indent="-344488">
              <a:lnSpc>
                <a:spcPct val="150000"/>
              </a:lnSpc>
              <a:buFont typeface="+mj-lt"/>
              <a:buAutoNum type="arabicPeriod" startAt="4"/>
            </a:pPr>
            <a:r>
              <a:rPr lang="en-US" altLang="zh-CN" sz="1600" b="1" smtClean="0">
                <a:solidFill>
                  <a:schemeClr val="accent5">
                    <a:lumMod val="75000"/>
                  </a:schemeClr>
                </a:solidFill>
                <a:latin typeface="微软雅黑" pitchFamily="34" charset="-122"/>
                <a:ea typeface="微软雅黑" pitchFamily="34" charset="-122"/>
              </a:rPr>
              <a:t>asarray</a:t>
            </a:r>
            <a:r>
              <a:rPr lang="zh-CN" altLang="en-US" sz="1600" b="1" smtClean="0">
                <a:solidFill>
                  <a:schemeClr val="accent5">
                    <a:lumMod val="75000"/>
                  </a:schemeClr>
                </a:solidFill>
                <a:latin typeface="微软雅黑" pitchFamily="34" charset="-122"/>
                <a:ea typeface="微软雅黑" pitchFamily="34" charset="-122"/>
              </a:rPr>
              <a:t>函数</a:t>
            </a:r>
            <a:endParaRPr lang="en-US" altLang="zh-CN" sz="1600" b="1"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a:solidFill>
                  <a:schemeClr val="accent5">
                    <a:lumMod val="75000"/>
                  </a:schemeClr>
                </a:solidFill>
                <a:latin typeface="微软雅黑" pitchFamily="34" charset="-122"/>
                <a:ea typeface="微软雅黑" pitchFamily="34" charset="-122"/>
              </a:rPr>
              <a:t>类似 </a:t>
            </a:r>
            <a:r>
              <a:rPr lang="en-US" altLang="zh-CN" sz="1600">
                <a:solidFill>
                  <a:schemeClr val="accent5">
                    <a:lumMod val="75000"/>
                  </a:schemeClr>
                </a:solidFill>
                <a:latin typeface="微软雅黑" pitchFamily="34" charset="-122"/>
                <a:ea typeface="微软雅黑" pitchFamily="34" charset="-122"/>
              </a:rPr>
              <a:t>numpy.array</a:t>
            </a:r>
            <a:r>
              <a:rPr lang="zh-CN" altLang="en-US" sz="160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但比 </a:t>
            </a:r>
            <a:r>
              <a:rPr lang="en-US" altLang="zh-CN" sz="1600">
                <a:solidFill>
                  <a:schemeClr val="accent5">
                    <a:lumMod val="75000"/>
                  </a:schemeClr>
                </a:solidFill>
                <a:latin typeface="微软雅黑" pitchFamily="34" charset="-122"/>
                <a:ea typeface="微软雅黑" pitchFamily="34" charset="-122"/>
              </a:rPr>
              <a:t>numpy.array </a:t>
            </a:r>
            <a:r>
              <a:rPr lang="zh-CN" altLang="en-US" sz="1600">
                <a:solidFill>
                  <a:schemeClr val="accent5">
                    <a:lumMod val="75000"/>
                  </a:schemeClr>
                </a:solidFill>
                <a:latin typeface="微软雅黑" pitchFamily="34" charset="-122"/>
                <a:ea typeface="微软雅黑" pitchFamily="34" charset="-122"/>
              </a:rPr>
              <a:t>少两</a:t>
            </a:r>
            <a:r>
              <a:rPr lang="zh-CN" altLang="en-US" sz="1600" smtClean="0">
                <a:solidFill>
                  <a:schemeClr val="accent5">
                    <a:lumMod val="75000"/>
                  </a:schemeClr>
                </a:solidFill>
                <a:latin typeface="微软雅黑" pitchFamily="34" charset="-122"/>
                <a:ea typeface="微软雅黑" pitchFamily="34" charset="-122"/>
              </a:rPr>
              <a:t>个参数。</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参数说明如下：</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下面代码从一个元组创建一个</a:t>
            </a:r>
            <a:r>
              <a:rPr lang="en-US" altLang="zh-CN" sz="1600" smtClean="0">
                <a:solidFill>
                  <a:schemeClr val="accent5">
                    <a:lumMod val="75000"/>
                  </a:schemeClr>
                </a:solidFill>
                <a:latin typeface="微软雅黑" pitchFamily="34" charset="-122"/>
                <a:ea typeface="微软雅黑" pitchFamily="34" charset="-122"/>
              </a:rPr>
              <a:t>float</a:t>
            </a:r>
            <a:r>
              <a:rPr lang="zh-CN" altLang="en-US" sz="1600" smtClean="0">
                <a:solidFill>
                  <a:schemeClr val="accent5">
                    <a:lumMod val="75000"/>
                  </a:schemeClr>
                </a:solidFill>
                <a:latin typeface="微软雅黑" pitchFamily="34" charset="-122"/>
                <a:ea typeface="微软雅黑" pitchFamily="34" charset="-122"/>
              </a:rPr>
              <a:t>类型的数组：</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6338" y="2276872"/>
            <a:ext cx="3333750" cy="24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1928" y="2988400"/>
            <a:ext cx="4360143" cy="1071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56545" y="4509120"/>
            <a:ext cx="2030908" cy="5139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56545" y="5207098"/>
            <a:ext cx="790575" cy="180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230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1266"/>
                                        </p:tgtEl>
                                        <p:attrNameLst>
                                          <p:attrName>style.visibility</p:attrName>
                                        </p:attrNameLst>
                                      </p:cBhvr>
                                      <p:to>
                                        <p:strVal val="visible"/>
                                      </p:to>
                                    </p:set>
                                    <p:anim calcmode="lin" valueType="num">
                                      <p:cBhvr>
                                        <p:cTn id="22" dur="500" fill="hold"/>
                                        <p:tgtEl>
                                          <p:spTgt spid="11266"/>
                                        </p:tgtEl>
                                        <p:attrNameLst>
                                          <p:attrName>ppt_w</p:attrName>
                                        </p:attrNameLst>
                                      </p:cBhvr>
                                      <p:tavLst>
                                        <p:tav tm="0">
                                          <p:val>
                                            <p:fltVal val="0"/>
                                          </p:val>
                                        </p:tav>
                                        <p:tav tm="100000">
                                          <p:val>
                                            <p:strVal val="#ppt_w"/>
                                          </p:val>
                                        </p:tav>
                                      </p:tavLst>
                                    </p:anim>
                                    <p:anim calcmode="lin" valueType="num">
                                      <p:cBhvr>
                                        <p:cTn id="23" dur="500" fill="hold"/>
                                        <p:tgtEl>
                                          <p:spTgt spid="11266"/>
                                        </p:tgtEl>
                                        <p:attrNameLst>
                                          <p:attrName>ppt_h</p:attrName>
                                        </p:attrNameLst>
                                      </p:cBhvr>
                                      <p:tavLst>
                                        <p:tav tm="0">
                                          <p:val>
                                            <p:fltVal val="0"/>
                                          </p:val>
                                        </p:tav>
                                        <p:tav tm="100000">
                                          <p:val>
                                            <p:strVal val="#ppt_h"/>
                                          </p:val>
                                        </p:tav>
                                      </p:tavLst>
                                    </p:anim>
                                    <p:animEffect transition="in" filter="fade">
                                      <p:cBhvr>
                                        <p:cTn id="24" dur="500"/>
                                        <p:tgtEl>
                                          <p:spTgt spid="11266"/>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nodeType="click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9" dur="500"/>
                                        <p:tgtEl>
                                          <p:spTgt spid="5">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11267"/>
                                        </p:tgtEl>
                                        <p:attrNameLst>
                                          <p:attrName>style.visibility</p:attrName>
                                        </p:attrNameLst>
                                      </p:cBhvr>
                                      <p:to>
                                        <p:strVal val="visible"/>
                                      </p:to>
                                    </p:set>
                                    <p:anim calcmode="lin" valueType="num">
                                      <p:cBhvr>
                                        <p:cTn id="34" dur="500" fill="hold"/>
                                        <p:tgtEl>
                                          <p:spTgt spid="11267"/>
                                        </p:tgtEl>
                                        <p:attrNameLst>
                                          <p:attrName>ppt_w</p:attrName>
                                        </p:attrNameLst>
                                      </p:cBhvr>
                                      <p:tavLst>
                                        <p:tav tm="0">
                                          <p:val>
                                            <p:fltVal val="0"/>
                                          </p:val>
                                        </p:tav>
                                        <p:tav tm="100000">
                                          <p:val>
                                            <p:strVal val="#ppt_w"/>
                                          </p:val>
                                        </p:tav>
                                      </p:tavLst>
                                    </p:anim>
                                    <p:anim calcmode="lin" valueType="num">
                                      <p:cBhvr>
                                        <p:cTn id="35" dur="500" fill="hold"/>
                                        <p:tgtEl>
                                          <p:spTgt spid="11267"/>
                                        </p:tgtEl>
                                        <p:attrNameLst>
                                          <p:attrName>ppt_h</p:attrName>
                                        </p:attrNameLst>
                                      </p:cBhvr>
                                      <p:tavLst>
                                        <p:tav tm="0">
                                          <p:val>
                                            <p:fltVal val="0"/>
                                          </p:val>
                                        </p:tav>
                                        <p:tav tm="100000">
                                          <p:val>
                                            <p:strVal val="#ppt_h"/>
                                          </p:val>
                                        </p:tav>
                                      </p:tavLst>
                                    </p:anim>
                                    <p:animEffect transition="in" filter="fade">
                                      <p:cBhvr>
                                        <p:cTn id="36" dur="500"/>
                                        <p:tgtEl>
                                          <p:spTgt spid="11267"/>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nodeType="clickEffect">
                                  <p:stCondLst>
                                    <p:cond delay="0"/>
                                  </p:stCondLst>
                                  <p:childTnLst>
                                    <p:set>
                                      <p:cBhvr>
                                        <p:cTn id="40" dur="1" fill="hold">
                                          <p:stCondLst>
                                            <p:cond delay="0"/>
                                          </p:stCondLst>
                                        </p:cTn>
                                        <p:tgtEl>
                                          <p:spTgt spid="5">
                                            <p:txEl>
                                              <p:pRg st="8" end="8"/>
                                            </p:txEl>
                                          </p:spTgt>
                                        </p:tgtEl>
                                        <p:attrNameLst>
                                          <p:attrName>style.visibility</p:attrName>
                                        </p:attrNameLst>
                                      </p:cBhvr>
                                      <p:to>
                                        <p:strVal val="visible"/>
                                      </p:to>
                                    </p:set>
                                    <p:animEffect transition="in" filter="randombar(horizontal)">
                                      <p:cBhvr>
                                        <p:cTn id="41" dur="500"/>
                                        <p:tgtEl>
                                          <p:spTgt spid="5">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268"/>
                                        </p:tgtEl>
                                        <p:attrNameLst>
                                          <p:attrName>style.visibility</p:attrName>
                                        </p:attrNameLst>
                                      </p:cBhvr>
                                      <p:to>
                                        <p:strVal val="visible"/>
                                      </p:to>
                                    </p:set>
                                    <p:anim calcmode="lin" valueType="num">
                                      <p:cBhvr>
                                        <p:cTn id="46" dur="500" fill="hold"/>
                                        <p:tgtEl>
                                          <p:spTgt spid="11268"/>
                                        </p:tgtEl>
                                        <p:attrNameLst>
                                          <p:attrName>ppt_w</p:attrName>
                                        </p:attrNameLst>
                                      </p:cBhvr>
                                      <p:tavLst>
                                        <p:tav tm="0">
                                          <p:val>
                                            <p:fltVal val="0"/>
                                          </p:val>
                                        </p:tav>
                                        <p:tav tm="100000">
                                          <p:val>
                                            <p:strVal val="#ppt_w"/>
                                          </p:val>
                                        </p:tav>
                                      </p:tavLst>
                                    </p:anim>
                                    <p:anim calcmode="lin" valueType="num">
                                      <p:cBhvr>
                                        <p:cTn id="47" dur="500" fill="hold"/>
                                        <p:tgtEl>
                                          <p:spTgt spid="11268"/>
                                        </p:tgtEl>
                                        <p:attrNameLst>
                                          <p:attrName>ppt_h</p:attrName>
                                        </p:attrNameLst>
                                      </p:cBhvr>
                                      <p:tavLst>
                                        <p:tav tm="0">
                                          <p:val>
                                            <p:fltVal val="0"/>
                                          </p:val>
                                        </p:tav>
                                        <p:tav tm="100000">
                                          <p:val>
                                            <p:strVal val="#ppt_h"/>
                                          </p:val>
                                        </p:tav>
                                      </p:tavLst>
                                    </p:anim>
                                    <p:animEffect transition="in" filter="fade">
                                      <p:cBhvr>
                                        <p:cTn id="48" dur="500"/>
                                        <p:tgtEl>
                                          <p:spTgt spid="11268"/>
                                        </p:tgtEl>
                                      </p:cBhvr>
                                    </p:animEffect>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11269"/>
                                        </p:tgtEl>
                                        <p:attrNameLst>
                                          <p:attrName>style.visibility</p:attrName>
                                        </p:attrNameLst>
                                      </p:cBhvr>
                                      <p:to>
                                        <p:strVal val="visible"/>
                                      </p:to>
                                    </p:set>
                                    <p:anim calcmode="lin" valueType="num">
                                      <p:cBhvr>
                                        <p:cTn id="53" dur="500" fill="hold"/>
                                        <p:tgtEl>
                                          <p:spTgt spid="11269"/>
                                        </p:tgtEl>
                                        <p:attrNameLst>
                                          <p:attrName>ppt_w</p:attrName>
                                        </p:attrNameLst>
                                      </p:cBhvr>
                                      <p:tavLst>
                                        <p:tav tm="0">
                                          <p:val>
                                            <p:fltVal val="0"/>
                                          </p:val>
                                        </p:tav>
                                        <p:tav tm="100000">
                                          <p:val>
                                            <p:strVal val="#ppt_w"/>
                                          </p:val>
                                        </p:tav>
                                      </p:tavLst>
                                    </p:anim>
                                    <p:anim calcmode="lin" valueType="num">
                                      <p:cBhvr>
                                        <p:cTn id="54" dur="500" fill="hold"/>
                                        <p:tgtEl>
                                          <p:spTgt spid="11269"/>
                                        </p:tgtEl>
                                        <p:attrNameLst>
                                          <p:attrName>ppt_h</p:attrName>
                                        </p:attrNameLst>
                                      </p:cBhvr>
                                      <p:tavLst>
                                        <p:tav tm="0">
                                          <p:val>
                                            <p:fltVal val="0"/>
                                          </p:val>
                                        </p:tav>
                                        <p:tav tm="100000">
                                          <p:val>
                                            <p:strVal val="#ppt_h"/>
                                          </p:val>
                                        </p:tav>
                                      </p:tavLst>
                                    </p:anim>
                                    <p:animEffect transition="in" filter="fade">
                                      <p:cBhvr>
                                        <p:cTn id="55" dur="500"/>
                                        <p:tgtEl>
                                          <p:spTgt spid="11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600986"/>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创建数组</a:t>
            </a:r>
            <a:r>
              <a:rPr lang="en-US" altLang="zh-CN" b="1">
                <a:solidFill>
                  <a:schemeClr val="accent5">
                    <a:lumMod val="50000"/>
                  </a:schemeClr>
                </a:solidFill>
                <a:latin typeface="微软雅黑" pitchFamily="34" charset="-122"/>
                <a:ea typeface="微软雅黑" pitchFamily="34" charset="-122"/>
              </a:rPr>
              <a:t>—fromiter</a:t>
            </a:r>
            <a:r>
              <a:rPr lang="zh-CN" altLang="en-US" b="1" smtClean="0">
                <a:solidFill>
                  <a:schemeClr val="accent5">
                    <a:lumMod val="50000"/>
                  </a:schemeClr>
                </a:solidFill>
                <a:latin typeface="微软雅黑" pitchFamily="34" charset="-122"/>
                <a:ea typeface="微软雅黑" pitchFamily="34" charset="-122"/>
              </a:rPr>
              <a:t>函数</a:t>
            </a:r>
            <a:endParaRPr lang="en-US" altLang="zh-CN" b="1" smtClean="0">
              <a:solidFill>
                <a:schemeClr val="accent5">
                  <a:lumMod val="50000"/>
                </a:schemeClr>
              </a:solidFill>
              <a:latin typeface="微软雅黑" pitchFamily="34" charset="-122"/>
              <a:ea typeface="微软雅黑" pitchFamily="34" charset="-122"/>
            </a:endParaRPr>
          </a:p>
          <a:p>
            <a:pPr marL="344488" indent="-344488">
              <a:lnSpc>
                <a:spcPct val="150000"/>
              </a:lnSpc>
              <a:buFont typeface="+mj-lt"/>
              <a:buAutoNum type="arabicPeriod" startAt="5"/>
            </a:pPr>
            <a:r>
              <a:rPr lang="en-US" altLang="zh-CN" sz="1600" b="1" smtClean="0">
                <a:solidFill>
                  <a:schemeClr val="accent5">
                    <a:lumMod val="75000"/>
                  </a:schemeClr>
                </a:solidFill>
                <a:latin typeface="微软雅黑" pitchFamily="34" charset="-122"/>
                <a:ea typeface="微软雅黑" pitchFamily="34" charset="-122"/>
              </a:rPr>
              <a:t>fromiter</a:t>
            </a:r>
            <a:r>
              <a:rPr lang="zh-CN" altLang="en-US" sz="1600" b="1" smtClean="0">
                <a:solidFill>
                  <a:schemeClr val="accent5">
                    <a:lumMod val="75000"/>
                  </a:schemeClr>
                </a:solidFill>
                <a:latin typeface="微软雅黑" pitchFamily="34" charset="-122"/>
                <a:ea typeface="微软雅黑" pitchFamily="34" charset="-122"/>
              </a:rPr>
              <a:t>函数</a:t>
            </a:r>
            <a:endParaRPr lang="en-US" altLang="zh-CN" sz="1600" b="1"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a:solidFill>
                  <a:schemeClr val="accent5">
                    <a:lumMod val="75000"/>
                  </a:schemeClr>
                </a:solidFill>
                <a:latin typeface="微软雅黑" pitchFamily="34" charset="-122"/>
                <a:ea typeface="微软雅黑" pitchFamily="34" charset="-122"/>
              </a:rPr>
              <a:t>从可迭代对象中建立 </a:t>
            </a:r>
            <a:r>
              <a:rPr lang="en-US" altLang="zh-CN" sz="1600">
                <a:solidFill>
                  <a:schemeClr val="accent5">
                    <a:lumMod val="75000"/>
                  </a:schemeClr>
                </a:solidFill>
                <a:latin typeface="微软雅黑" pitchFamily="34" charset="-122"/>
                <a:ea typeface="微软雅黑" pitchFamily="34" charset="-122"/>
              </a:rPr>
              <a:t>ndarray </a:t>
            </a:r>
            <a:r>
              <a:rPr lang="zh-CN" altLang="en-US" sz="1600">
                <a:solidFill>
                  <a:schemeClr val="accent5">
                    <a:lumMod val="75000"/>
                  </a:schemeClr>
                </a:solidFill>
                <a:latin typeface="微软雅黑" pitchFamily="34" charset="-122"/>
                <a:ea typeface="微软雅黑" pitchFamily="34" charset="-122"/>
              </a:rPr>
              <a:t>对象，返回一维数</a:t>
            </a:r>
            <a:r>
              <a:rPr lang="zh-CN" altLang="en-US" sz="1600" smtClean="0">
                <a:solidFill>
                  <a:schemeClr val="accent5">
                    <a:lumMod val="75000"/>
                  </a:schemeClr>
                </a:solidFill>
                <a:latin typeface="微软雅黑" pitchFamily="34" charset="-122"/>
                <a:ea typeface="微软雅黑" pitchFamily="34" charset="-122"/>
              </a:rPr>
              <a:t>组。</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参数说明如下：</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下面代码从一个可迭代对象创建一个</a:t>
            </a:r>
            <a:r>
              <a:rPr lang="en-US" altLang="zh-CN" sz="1600" smtClean="0">
                <a:solidFill>
                  <a:schemeClr val="accent5">
                    <a:lumMod val="75000"/>
                  </a:schemeClr>
                </a:solidFill>
                <a:latin typeface="微软雅黑" pitchFamily="34" charset="-122"/>
                <a:ea typeface="微软雅黑" pitchFamily="34" charset="-122"/>
              </a:rPr>
              <a:t>float</a:t>
            </a:r>
            <a:r>
              <a:rPr lang="zh-CN" altLang="en-US" sz="1600" smtClean="0">
                <a:solidFill>
                  <a:schemeClr val="accent5">
                    <a:lumMod val="75000"/>
                  </a:schemeClr>
                </a:solidFill>
                <a:latin typeface="微软雅黑" pitchFamily="34" charset="-122"/>
                <a:ea typeface="微软雅黑" pitchFamily="34" charset="-122"/>
              </a:rPr>
              <a:t>类型的数组：</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1816" y="2276872"/>
            <a:ext cx="3133725" cy="285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1841" y="2996952"/>
            <a:ext cx="2620317" cy="9653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09193" y="4509120"/>
            <a:ext cx="2325613" cy="766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09193" y="5425803"/>
            <a:ext cx="1018791" cy="1828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7174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2290"/>
                                        </p:tgtEl>
                                        <p:attrNameLst>
                                          <p:attrName>style.visibility</p:attrName>
                                        </p:attrNameLst>
                                      </p:cBhvr>
                                      <p:to>
                                        <p:strVal val="visible"/>
                                      </p:to>
                                    </p:set>
                                    <p:anim calcmode="lin" valueType="num">
                                      <p:cBhvr>
                                        <p:cTn id="22" dur="500" fill="hold"/>
                                        <p:tgtEl>
                                          <p:spTgt spid="12290"/>
                                        </p:tgtEl>
                                        <p:attrNameLst>
                                          <p:attrName>ppt_w</p:attrName>
                                        </p:attrNameLst>
                                      </p:cBhvr>
                                      <p:tavLst>
                                        <p:tav tm="0">
                                          <p:val>
                                            <p:fltVal val="0"/>
                                          </p:val>
                                        </p:tav>
                                        <p:tav tm="100000">
                                          <p:val>
                                            <p:strVal val="#ppt_w"/>
                                          </p:val>
                                        </p:tav>
                                      </p:tavLst>
                                    </p:anim>
                                    <p:anim calcmode="lin" valueType="num">
                                      <p:cBhvr>
                                        <p:cTn id="23" dur="500" fill="hold"/>
                                        <p:tgtEl>
                                          <p:spTgt spid="12290"/>
                                        </p:tgtEl>
                                        <p:attrNameLst>
                                          <p:attrName>ppt_h</p:attrName>
                                        </p:attrNameLst>
                                      </p:cBhvr>
                                      <p:tavLst>
                                        <p:tav tm="0">
                                          <p:val>
                                            <p:fltVal val="0"/>
                                          </p:val>
                                        </p:tav>
                                        <p:tav tm="100000">
                                          <p:val>
                                            <p:strVal val="#ppt_h"/>
                                          </p:val>
                                        </p:tav>
                                      </p:tavLst>
                                    </p:anim>
                                    <p:animEffect transition="in" filter="fade">
                                      <p:cBhvr>
                                        <p:cTn id="24" dur="500"/>
                                        <p:tgtEl>
                                          <p:spTgt spid="12290"/>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nodeType="click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9" dur="500"/>
                                        <p:tgtEl>
                                          <p:spTgt spid="5">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12291"/>
                                        </p:tgtEl>
                                        <p:attrNameLst>
                                          <p:attrName>style.visibility</p:attrName>
                                        </p:attrNameLst>
                                      </p:cBhvr>
                                      <p:to>
                                        <p:strVal val="visible"/>
                                      </p:to>
                                    </p:set>
                                    <p:anim calcmode="lin" valueType="num">
                                      <p:cBhvr>
                                        <p:cTn id="34" dur="500" fill="hold"/>
                                        <p:tgtEl>
                                          <p:spTgt spid="12291"/>
                                        </p:tgtEl>
                                        <p:attrNameLst>
                                          <p:attrName>ppt_w</p:attrName>
                                        </p:attrNameLst>
                                      </p:cBhvr>
                                      <p:tavLst>
                                        <p:tav tm="0">
                                          <p:val>
                                            <p:fltVal val="0"/>
                                          </p:val>
                                        </p:tav>
                                        <p:tav tm="100000">
                                          <p:val>
                                            <p:strVal val="#ppt_w"/>
                                          </p:val>
                                        </p:tav>
                                      </p:tavLst>
                                    </p:anim>
                                    <p:anim calcmode="lin" valueType="num">
                                      <p:cBhvr>
                                        <p:cTn id="35" dur="500" fill="hold"/>
                                        <p:tgtEl>
                                          <p:spTgt spid="12291"/>
                                        </p:tgtEl>
                                        <p:attrNameLst>
                                          <p:attrName>ppt_h</p:attrName>
                                        </p:attrNameLst>
                                      </p:cBhvr>
                                      <p:tavLst>
                                        <p:tav tm="0">
                                          <p:val>
                                            <p:fltVal val="0"/>
                                          </p:val>
                                        </p:tav>
                                        <p:tav tm="100000">
                                          <p:val>
                                            <p:strVal val="#ppt_h"/>
                                          </p:val>
                                        </p:tav>
                                      </p:tavLst>
                                    </p:anim>
                                    <p:animEffect transition="in" filter="fade">
                                      <p:cBhvr>
                                        <p:cTn id="36" dur="500"/>
                                        <p:tgtEl>
                                          <p:spTgt spid="12291"/>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nodeType="clickEffect">
                                  <p:stCondLst>
                                    <p:cond delay="0"/>
                                  </p:stCondLst>
                                  <p:childTnLst>
                                    <p:set>
                                      <p:cBhvr>
                                        <p:cTn id="40" dur="1" fill="hold">
                                          <p:stCondLst>
                                            <p:cond delay="0"/>
                                          </p:stCondLst>
                                        </p:cTn>
                                        <p:tgtEl>
                                          <p:spTgt spid="5">
                                            <p:txEl>
                                              <p:pRg st="8" end="8"/>
                                            </p:txEl>
                                          </p:spTgt>
                                        </p:tgtEl>
                                        <p:attrNameLst>
                                          <p:attrName>style.visibility</p:attrName>
                                        </p:attrNameLst>
                                      </p:cBhvr>
                                      <p:to>
                                        <p:strVal val="visible"/>
                                      </p:to>
                                    </p:set>
                                    <p:animEffect transition="in" filter="randombar(horizontal)">
                                      <p:cBhvr>
                                        <p:cTn id="41" dur="500"/>
                                        <p:tgtEl>
                                          <p:spTgt spid="5">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2292"/>
                                        </p:tgtEl>
                                        <p:attrNameLst>
                                          <p:attrName>style.visibility</p:attrName>
                                        </p:attrNameLst>
                                      </p:cBhvr>
                                      <p:to>
                                        <p:strVal val="visible"/>
                                      </p:to>
                                    </p:set>
                                    <p:anim calcmode="lin" valueType="num">
                                      <p:cBhvr>
                                        <p:cTn id="46" dur="500" fill="hold"/>
                                        <p:tgtEl>
                                          <p:spTgt spid="12292"/>
                                        </p:tgtEl>
                                        <p:attrNameLst>
                                          <p:attrName>ppt_w</p:attrName>
                                        </p:attrNameLst>
                                      </p:cBhvr>
                                      <p:tavLst>
                                        <p:tav tm="0">
                                          <p:val>
                                            <p:fltVal val="0"/>
                                          </p:val>
                                        </p:tav>
                                        <p:tav tm="100000">
                                          <p:val>
                                            <p:strVal val="#ppt_w"/>
                                          </p:val>
                                        </p:tav>
                                      </p:tavLst>
                                    </p:anim>
                                    <p:anim calcmode="lin" valueType="num">
                                      <p:cBhvr>
                                        <p:cTn id="47" dur="500" fill="hold"/>
                                        <p:tgtEl>
                                          <p:spTgt spid="12292"/>
                                        </p:tgtEl>
                                        <p:attrNameLst>
                                          <p:attrName>ppt_h</p:attrName>
                                        </p:attrNameLst>
                                      </p:cBhvr>
                                      <p:tavLst>
                                        <p:tav tm="0">
                                          <p:val>
                                            <p:fltVal val="0"/>
                                          </p:val>
                                        </p:tav>
                                        <p:tav tm="100000">
                                          <p:val>
                                            <p:strVal val="#ppt_h"/>
                                          </p:val>
                                        </p:tav>
                                      </p:tavLst>
                                    </p:anim>
                                    <p:animEffect transition="in" filter="fade">
                                      <p:cBhvr>
                                        <p:cTn id="48" dur="500"/>
                                        <p:tgtEl>
                                          <p:spTgt spid="12292"/>
                                        </p:tgtEl>
                                      </p:cBhvr>
                                    </p:animEffect>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12293"/>
                                        </p:tgtEl>
                                        <p:attrNameLst>
                                          <p:attrName>style.visibility</p:attrName>
                                        </p:attrNameLst>
                                      </p:cBhvr>
                                      <p:to>
                                        <p:strVal val="visible"/>
                                      </p:to>
                                    </p:set>
                                    <p:anim calcmode="lin" valueType="num">
                                      <p:cBhvr>
                                        <p:cTn id="53" dur="500" fill="hold"/>
                                        <p:tgtEl>
                                          <p:spTgt spid="12293"/>
                                        </p:tgtEl>
                                        <p:attrNameLst>
                                          <p:attrName>ppt_w</p:attrName>
                                        </p:attrNameLst>
                                      </p:cBhvr>
                                      <p:tavLst>
                                        <p:tav tm="0">
                                          <p:val>
                                            <p:fltVal val="0"/>
                                          </p:val>
                                        </p:tav>
                                        <p:tav tm="100000">
                                          <p:val>
                                            <p:strVal val="#ppt_w"/>
                                          </p:val>
                                        </p:tav>
                                      </p:tavLst>
                                    </p:anim>
                                    <p:anim calcmode="lin" valueType="num">
                                      <p:cBhvr>
                                        <p:cTn id="54" dur="500" fill="hold"/>
                                        <p:tgtEl>
                                          <p:spTgt spid="12293"/>
                                        </p:tgtEl>
                                        <p:attrNameLst>
                                          <p:attrName>ppt_h</p:attrName>
                                        </p:attrNameLst>
                                      </p:cBhvr>
                                      <p:tavLst>
                                        <p:tav tm="0">
                                          <p:val>
                                            <p:fltVal val="0"/>
                                          </p:val>
                                        </p:tav>
                                        <p:tav tm="100000">
                                          <p:val>
                                            <p:strVal val="#ppt_h"/>
                                          </p:val>
                                        </p:tav>
                                      </p:tavLst>
                                    </p:anim>
                                    <p:animEffect transition="in" filter="fade">
                                      <p:cBhvr>
                                        <p:cTn id="55" dur="500"/>
                                        <p:tgtEl>
                                          <p:spTgt spid="122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970318"/>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切片和索引</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ndarray </a:t>
            </a:r>
            <a:r>
              <a:rPr lang="zh-CN" altLang="en-US" sz="1600" smtClean="0">
                <a:solidFill>
                  <a:schemeClr val="accent5">
                    <a:lumMod val="75000"/>
                  </a:schemeClr>
                </a:solidFill>
                <a:latin typeface="微软雅黑" pitchFamily="34" charset="-122"/>
                <a:ea typeface="微软雅黑" pitchFamily="34" charset="-122"/>
              </a:rPr>
              <a:t>对象的内容</a:t>
            </a:r>
            <a:r>
              <a:rPr lang="zh-CN" altLang="en-US" sz="1600">
                <a:solidFill>
                  <a:schemeClr val="accent5">
                    <a:lumMod val="75000"/>
                  </a:schemeClr>
                </a:solidFill>
                <a:latin typeface="微软雅黑" pitchFamily="34" charset="-122"/>
                <a:ea typeface="微软雅黑" pitchFamily="34" charset="-122"/>
              </a:rPr>
              <a:t>可以通过索引或切片来访问和</a:t>
            </a:r>
            <a:r>
              <a:rPr lang="zh-CN" altLang="en-US" sz="1600" smtClean="0">
                <a:solidFill>
                  <a:schemeClr val="accent5">
                    <a:lumMod val="75000"/>
                  </a:schemeClr>
                </a:solidFill>
                <a:latin typeface="微软雅黑" pitchFamily="34" charset="-122"/>
                <a:ea typeface="微软雅黑" pitchFamily="34" charset="-122"/>
              </a:rPr>
              <a:t>修改。与 </a:t>
            </a:r>
            <a:r>
              <a:rPr lang="en-US" altLang="zh-CN" sz="1600">
                <a:solidFill>
                  <a:schemeClr val="accent5">
                    <a:lumMod val="75000"/>
                  </a:schemeClr>
                </a:solidFill>
                <a:latin typeface="微软雅黑" pitchFamily="34" charset="-122"/>
                <a:ea typeface="微软雅黑" pitchFamily="34" charset="-122"/>
              </a:rPr>
              <a:t>Python </a:t>
            </a:r>
            <a:r>
              <a:rPr lang="zh-CN" altLang="en-US" sz="1600">
                <a:solidFill>
                  <a:schemeClr val="accent5">
                    <a:lumMod val="75000"/>
                  </a:schemeClr>
                </a:solidFill>
                <a:latin typeface="微软雅黑" pitchFamily="34" charset="-122"/>
                <a:ea typeface="微软雅黑" pitchFamily="34" charset="-122"/>
              </a:rPr>
              <a:t>中 </a:t>
            </a:r>
            <a:r>
              <a:rPr lang="en-US" altLang="zh-CN" sz="1600">
                <a:solidFill>
                  <a:schemeClr val="accent5">
                    <a:lumMod val="75000"/>
                  </a:schemeClr>
                </a:solidFill>
                <a:latin typeface="微软雅黑" pitchFamily="34" charset="-122"/>
                <a:ea typeface="微软雅黑" pitchFamily="34" charset="-122"/>
              </a:rPr>
              <a:t>list </a:t>
            </a:r>
            <a:r>
              <a:rPr lang="zh-CN" altLang="en-US" sz="1600">
                <a:solidFill>
                  <a:schemeClr val="accent5">
                    <a:lumMod val="75000"/>
                  </a:schemeClr>
                </a:solidFill>
                <a:latin typeface="微软雅黑" pitchFamily="34" charset="-122"/>
                <a:ea typeface="微软雅黑" pitchFamily="34" charset="-122"/>
              </a:rPr>
              <a:t>的切片操作</a:t>
            </a:r>
            <a:r>
              <a:rPr lang="zh-CN" altLang="en-US" sz="1600" smtClean="0">
                <a:solidFill>
                  <a:schemeClr val="accent5">
                    <a:lumMod val="75000"/>
                  </a:schemeClr>
                </a:solidFill>
                <a:latin typeface="微软雅黑" pitchFamily="34" charset="-122"/>
                <a:ea typeface="微软雅黑" pitchFamily="34" charset="-122"/>
              </a:rPr>
              <a:t>一样</a:t>
            </a:r>
            <a:r>
              <a:rPr lang="zh-CN" altLang="en-US" sz="160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通过</a:t>
            </a:r>
            <a:r>
              <a:rPr lang="zh-CN" altLang="en-US" sz="1600">
                <a:solidFill>
                  <a:schemeClr val="accent5">
                    <a:lumMod val="75000"/>
                  </a:schemeClr>
                </a:solidFill>
                <a:latin typeface="微软雅黑" pitchFamily="34" charset="-122"/>
                <a:ea typeface="微软雅黑" pitchFamily="34" charset="-122"/>
              </a:rPr>
              <a:t>内置的 </a:t>
            </a:r>
            <a:r>
              <a:rPr lang="en-US" altLang="zh-CN" sz="1600">
                <a:solidFill>
                  <a:schemeClr val="accent5">
                    <a:lumMod val="75000"/>
                  </a:schemeClr>
                </a:solidFill>
                <a:latin typeface="微软雅黑" pitchFamily="34" charset="-122"/>
                <a:ea typeface="微软雅黑" pitchFamily="34" charset="-122"/>
              </a:rPr>
              <a:t>slice </a:t>
            </a:r>
            <a:r>
              <a:rPr lang="zh-CN" altLang="en-US" sz="1600">
                <a:solidFill>
                  <a:schemeClr val="accent5">
                    <a:lumMod val="75000"/>
                  </a:schemeClr>
                </a:solidFill>
                <a:latin typeface="微软雅黑" pitchFamily="34" charset="-122"/>
                <a:ea typeface="微软雅黑" pitchFamily="34" charset="-122"/>
              </a:rPr>
              <a:t>函数</a:t>
            </a:r>
            <a:r>
              <a:rPr lang="zh-CN" altLang="en-US" sz="1600" smtClean="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指定</a:t>
            </a:r>
            <a:r>
              <a:rPr lang="zh-CN" altLang="en-US" sz="1600" smtClean="0">
                <a:solidFill>
                  <a:schemeClr val="accent5">
                    <a:lumMod val="75000"/>
                  </a:schemeClr>
                </a:solidFill>
                <a:latin typeface="微软雅黑" pitchFamily="34" charset="-122"/>
                <a:ea typeface="微软雅黑" pitchFamily="34" charset="-122"/>
              </a:rPr>
              <a:t> </a:t>
            </a:r>
            <a:r>
              <a:rPr lang="en-US" altLang="zh-CN" sz="1600">
                <a:solidFill>
                  <a:schemeClr val="accent5">
                    <a:lumMod val="75000"/>
                  </a:schemeClr>
                </a:solidFill>
                <a:latin typeface="微软雅黑" pitchFamily="34" charset="-122"/>
                <a:ea typeface="微软雅黑" pitchFamily="34" charset="-122"/>
              </a:rPr>
              <a:t>start, stop </a:t>
            </a:r>
            <a:r>
              <a:rPr lang="zh-CN" altLang="en-US" sz="1600">
                <a:solidFill>
                  <a:schemeClr val="accent5">
                    <a:lumMod val="75000"/>
                  </a:schemeClr>
                </a:solidFill>
                <a:latin typeface="微软雅黑" pitchFamily="34" charset="-122"/>
                <a:ea typeface="微软雅黑" pitchFamily="34" charset="-122"/>
              </a:rPr>
              <a:t>及 </a:t>
            </a:r>
            <a:r>
              <a:rPr lang="en-US" altLang="zh-CN" sz="1600">
                <a:solidFill>
                  <a:schemeClr val="accent5">
                    <a:lumMod val="75000"/>
                  </a:schemeClr>
                </a:solidFill>
                <a:latin typeface="微软雅黑" pitchFamily="34" charset="-122"/>
                <a:ea typeface="微软雅黑" pitchFamily="34" charset="-122"/>
              </a:rPr>
              <a:t>step </a:t>
            </a:r>
            <a:r>
              <a:rPr lang="zh-CN" altLang="en-US" sz="1600">
                <a:solidFill>
                  <a:schemeClr val="accent5">
                    <a:lumMod val="75000"/>
                  </a:schemeClr>
                </a:solidFill>
                <a:latin typeface="微软雅黑" pitchFamily="34" charset="-122"/>
                <a:ea typeface="微软雅黑" pitchFamily="34" charset="-122"/>
              </a:rPr>
              <a:t>参数</a:t>
            </a:r>
            <a:r>
              <a:rPr lang="zh-CN" altLang="en-US" sz="1600" smtClean="0">
                <a:solidFill>
                  <a:schemeClr val="accent5">
                    <a:lumMod val="75000"/>
                  </a:schemeClr>
                </a:solidFill>
                <a:latin typeface="微软雅黑" pitchFamily="34" charset="-122"/>
                <a:ea typeface="微软雅黑" pitchFamily="34" charset="-122"/>
              </a:rPr>
              <a:t>进行切割以提取</a:t>
            </a:r>
            <a:r>
              <a:rPr lang="zh-CN" altLang="en-US" sz="1600">
                <a:solidFill>
                  <a:schemeClr val="accent5">
                    <a:lumMod val="75000"/>
                  </a:schemeClr>
                </a:solidFill>
                <a:latin typeface="微软雅黑" pitchFamily="34" charset="-122"/>
                <a:ea typeface="微软雅黑" pitchFamily="34" charset="-122"/>
              </a:rPr>
              <a:t>子数组</a:t>
            </a:r>
            <a:r>
              <a:rPr lang="zh-CN" altLang="en-US" sz="1600" smtClean="0">
                <a:solidFill>
                  <a:schemeClr val="accent5">
                    <a:lumMod val="75000"/>
                  </a:schemeClr>
                </a:solidFill>
                <a:latin typeface="微软雅黑" pitchFamily="34" charset="-122"/>
                <a:ea typeface="微软雅黑" pitchFamily="34" charset="-122"/>
              </a:rPr>
              <a:t>，然后从</a:t>
            </a:r>
            <a:r>
              <a:rPr lang="zh-CN" altLang="en-US" sz="1600">
                <a:solidFill>
                  <a:schemeClr val="accent5">
                    <a:lumMod val="75000"/>
                  </a:schemeClr>
                </a:solidFill>
                <a:latin typeface="微软雅黑" pitchFamily="34" charset="-122"/>
                <a:ea typeface="微软雅黑" pitchFamily="34" charset="-122"/>
              </a:rPr>
              <a:t>可迭代对象中建立 </a:t>
            </a:r>
            <a:r>
              <a:rPr lang="en-US" altLang="zh-CN" sz="1600" smtClean="0">
                <a:solidFill>
                  <a:schemeClr val="accent5">
                    <a:lumMod val="75000"/>
                  </a:schemeClr>
                </a:solidFill>
                <a:latin typeface="微软雅黑" pitchFamily="34" charset="-122"/>
                <a:ea typeface="微软雅黑" pitchFamily="34" charset="-122"/>
              </a:rPr>
              <a:t>ndarray </a:t>
            </a:r>
            <a:r>
              <a:rPr lang="zh-CN" altLang="en-US" sz="1600" smtClean="0">
                <a:solidFill>
                  <a:schemeClr val="accent5">
                    <a:lumMod val="75000"/>
                  </a:schemeClr>
                </a:solidFill>
                <a:latin typeface="微软雅黑" pitchFamily="34" charset="-122"/>
                <a:ea typeface="微软雅黑" pitchFamily="34" charset="-122"/>
              </a:rPr>
              <a:t>对象，返回一维数组。</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例：从</a:t>
            </a:r>
            <a:r>
              <a:rPr lang="zh-CN" altLang="en-US" sz="1600">
                <a:solidFill>
                  <a:schemeClr val="accent5">
                    <a:lumMod val="75000"/>
                  </a:schemeClr>
                </a:solidFill>
                <a:latin typeface="微软雅黑" pitchFamily="34" charset="-122"/>
                <a:ea typeface="微软雅黑" pitchFamily="34" charset="-122"/>
              </a:rPr>
              <a:t>索引</a:t>
            </a:r>
            <a:r>
              <a:rPr lang="en-US" altLang="zh-CN" sz="1600">
                <a:solidFill>
                  <a:schemeClr val="accent5">
                    <a:lumMod val="75000"/>
                  </a:schemeClr>
                </a:solidFill>
                <a:latin typeface="微软雅黑" pitchFamily="34" charset="-122"/>
                <a:ea typeface="微软雅黑" pitchFamily="34" charset="-122"/>
              </a:rPr>
              <a:t>2</a:t>
            </a:r>
            <a:r>
              <a:rPr lang="zh-CN" altLang="en-US" sz="1600">
                <a:solidFill>
                  <a:schemeClr val="accent5">
                    <a:lumMod val="75000"/>
                  </a:schemeClr>
                </a:solidFill>
                <a:latin typeface="微软雅黑" pitchFamily="34" charset="-122"/>
                <a:ea typeface="微软雅黑" pitchFamily="34" charset="-122"/>
              </a:rPr>
              <a:t>至索引</a:t>
            </a:r>
            <a:r>
              <a:rPr lang="en-US" altLang="zh-CN" sz="1600">
                <a:solidFill>
                  <a:schemeClr val="accent5">
                    <a:lumMod val="75000"/>
                  </a:schemeClr>
                </a:solidFill>
                <a:latin typeface="微软雅黑" pitchFamily="34" charset="-122"/>
                <a:ea typeface="微软雅黑" pitchFamily="34" charset="-122"/>
              </a:rPr>
              <a:t>7</a:t>
            </a:r>
            <a:r>
              <a:rPr lang="zh-CN" altLang="en-US" sz="1600">
                <a:solidFill>
                  <a:schemeClr val="accent5">
                    <a:lumMod val="75000"/>
                  </a:schemeClr>
                </a:solidFill>
                <a:latin typeface="微软雅黑" pitchFamily="34" charset="-122"/>
                <a:ea typeface="微软雅黑" pitchFamily="34" charset="-122"/>
              </a:rPr>
              <a:t>，间隔为</a:t>
            </a:r>
            <a:r>
              <a:rPr lang="en-US" altLang="zh-CN" sz="1600" smtClean="0">
                <a:solidFill>
                  <a:schemeClr val="accent5">
                    <a:lumMod val="75000"/>
                  </a:schemeClr>
                </a:solidFill>
                <a:latin typeface="微软雅黑" pitchFamily="34" charset="-122"/>
                <a:ea typeface="微软雅黑" pitchFamily="34" charset="-122"/>
              </a:rPr>
              <a:t>2</a:t>
            </a:r>
            <a:r>
              <a:rPr lang="zh-CN" altLang="en-US" sz="1600" smtClean="0">
                <a:solidFill>
                  <a:schemeClr val="accent5">
                    <a:lumMod val="75000"/>
                  </a:schemeClr>
                </a:solidFill>
                <a:latin typeface="微软雅黑" pitchFamily="34" charset="-122"/>
                <a:ea typeface="微软雅黑" pitchFamily="34" charset="-122"/>
              </a:rPr>
              <a:t>提取子数组</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除了使用</a:t>
            </a:r>
            <a:r>
              <a:rPr lang="en-US" altLang="zh-CN" sz="1600" smtClean="0">
                <a:solidFill>
                  <a:schemeClr val="accent5">
                    <a:lumMod val="75000"/>
                  </a:schemeClr>
                </a:solidFill>
                <a:latin typeface="微软雅黑" pitchFamily="34" charset="-122"/>
                <a:ea typeface="微软雅黑" pitchFamily="34" charset="-122"/>
              </a:rPr>
              <a:t>slice</a:t>
            </a:r>
            <a:r>
              <a:rPr lang="zh-CN" altLang="en-US" sz="1600">
                <a:solidFill>
                  <a:schemeClr val="accent5">
                    <a:lumMod val="75000"/>
                  </a:schemeClr>
                </a:solidFill>
                <a:latin typeface="微软雅黑" pitchFamily="34" charset="-122"/>
                <a:ea typeface="微软雅黑" pitchFamily="34" charset="-122"/>
              </a:rPr>
              <a:t>函数，也</a:t>
            </a:r>
            <a:r>
              <a:rPr lang="zh-CN" altLang="en-US" sz="1600" smtClean="0">
                <a:solidFill>
                  <a:schemeClr val="accent5">
                    <a:lumMod val="75000"/>
                  </a:schemeClr>
                </a:solidFill>
                <a:latin typeface="微软雅黑" pitchFamily="34" charset="-122"/>
                <a:ea typeface="微软雅黑" pitchFamily="34" charset="-122"/>
              </a:rPr>
              <a:t>可以通过</a:t>
            </a:r>
            <a:r>
              <a:rPr lang="zh-CN" altLang="en-US" sz="1600">
                <a:solidFill>
                  <a:schemeClr val="accent5">
                    <a:lumMod val="75000"/>
                  </a:schemeClr>
                </a:solidFill>
                <a:latin typeface="微软雅黑" pitchFamily="34" charset="-122"/>
                <a:ea typeface="微软雅黑" pitchFamily="34" charset="-122"/>
              </a:rPr>
              <a:t>冒号分隔切片参数 </a:t>
            </a:r>
            <a:r>
              <a:rPr lang="en-US" altLang="zh-CN" sz="1600">
                <a:solidFill>
                  <a:schemeClr val="accent5">
                    <a:lumMod val="75000"/>
                  </a:schemeClr>
                </a:solidFill>
                <a:latin typeface="微软雅黑" pitchFamily="34" charset="-122"/>
                <a:ea typeface="微软雅黑" pitchFamily="34" charset="-122"/>
              </a:rPr>
              <a:t>start:stop:step </a:t>
            </a:r>
            <a:r>
              <a:rPr lang="zh-CN" altLang="en-US" sz="1600">
                <a:solidFill>
                  <a:schemeClr val="accent5">
                    <a:lumMod val="75000"/>
                  </a:schemeClr>
                </a:solidFill>
                <a:latin typeface="微软雅黑" pitchFamily="34" charset="-122"/>
                <a:ea typeface="微软雅黑" pitchFamily="34" charset="-122"/>
              </a:rPr>
              <a:t>来进行切片</a:t>
            </a:r>
            <a:r>
              <a:rPr lang="zh-CN" altLang="en-US" sz="1600" smtClean="0">
                <a:solidFill>
                  <a:schemeClr val="accent5">
                    <a:lumMod val="75000"/>
                  </a:schemeClr>
                </a:solidFill>
                <a:latin typeface="微软雅黑" pitchFamily="34" charset="-122"/>
                <a:ea typeface="微软雅黑" pitchFamily="34" charset="-122"/>
              </a:rPr>
              <a:t>操作。（如果只出现一个冒号，则冒号前的数字则表示</a:t>
            </a:r>
            <a:r>
              <a:rPr lang="en-US" altLang="zh-CN" sz="1600" smtClean="0">
                <a:solidFill>
                  <a:schemeClr val="accent5">
                    <a:lumMod val="75000"/>
                  </a:schemeClr>
                </a:solidFill>
                <a:latin typeface="微软雅黑" pitchFamily="34" charset="-122"/>
                <a:ea typeface="微软雅黑" pitchFamily="34" charset="-122"/>
              </a:rPr>
              <a:t>start</a:t>
            </a:r>
            <a:r>
              <a:rPr lang="zh-CN" altLang="en-US" sz="1600" smtClean="0">
                <a:solidFill>
                  <a:schemeClr val="accent5">
                    <a:lumMod val="75000"/>
                  </a:schemeClr>
                </a:solidFill>
                <a:latin typeface="微软雅黑" pitchFamily="34" charset="-122"/>
                <a:ea typeface="微软雅黑" pitchFamily="34" charset="-122"/>
              </a:rPr>
              <a:t>，冒号后的数字表示</a:t>
            </a:r>
            <a:r>
              <a:rPr lang="en-US" altLang="zh-CN" sz="1600" smtClean="0">
                <a:solidFill>
                  <a:schemeClr val="accent5">
                    <a:lumMod val="75000"/>
                  </a:schemeClr>
                </a:solidFill>
                <a:latin typeface="微软雅黑" pitchFamily="34" charset="-122"/>
                <a:ea typeface="微软雅黑" pitchFamily="34" charset="-122"/>
              </a:rPr>
              <a:t>stop</a:t>
            </a:r>
            <a:r>
              <a:rPr lang="zh-CN" altLang="en-US" sz="1600" smtClean="0">
                <a:solidFill>
                  <a:schemeClr val="accent5">
                    <a:lumMod val="75000"/>
                  </a:schemeClr>
                </a:solidFill>
                <a:latin typeface="微软雅黑" pitchFamily="34" charset="-122"/>
                <a:ea typeface="微软雅黑" pitchFamily="34" charset="-122"/>
              </a:rPr>
              <a:t>）</a:t>
            </a: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86014" y="3066286"/>
            <a:ext cx="1371972" cy="5505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9834" y="3789040"/>
            <a:ext cx="2736303" cy="191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4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79924" y="4889889"/>
            <a:ext cx="1184151" cy="483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683568" y="5785519"/>
            <a:ext cx="3526795" cy="307777"/>
          </a:xfrm>
          <a:prstGeom prst="rect">
            <a:avLst/>
          </a:prstGeom>
          <a:ln>
            <a:noFill/>
          </a:ln>
        </p:spPr>
        <p:style>
          <a:lnRef idx="3">
            <a:schemeClr val="lt1"/>
          </a:lnRef>
          <a:fillRef idx="1">
            <a:schemeClr val="accent3"/>
          </a:fillRef>
          <a:effectRef idx="1">
            <a:schemeClr val="accent3"/>
          </a:effectRef>
          <a:fontRef idx="minor">
            <a:schemeClr val="lt1"/>
          </a:fontRef>
        </p:style>
        <p:txBody>
          <a:bodyPr wrap="square" rtlCol="0">
            <a:spAutoFit/>
          </a:bodyPr>
          <a:lstStyle/>
          <a:p>
            <a:r>
              <a:rPr lang="zh-CN" altLang="en-US" sz="1400" smtClean="0">
                <a:latin typeface="微软雅黑" pitchFamily="34" charset="-122"/>
                <a:ea typeface="微软雅黑" pitchFamily="34" charset="-122"/>
              </a:rPr>
              <a:t>注：冒号切片的切割区间为左闭右开区间。</a:t>
            </a: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4056005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4338"/>
                                        </p:tgtEl>
                                        <p:attrNameLst>
                                          <p:attrName>style.visibility</p:attrName>
                                        </p:attrNameLst>
                                      </p:cBhvr>
                                      <p:to>
                                        <p:strVal val="visible"/>
                                      </p:to>
                                    </p:set>
                                    <p:anim calcmode="lin" valueType="num">
                                      <p:cBhvr>
                                        <p:cTn id="22" dur="500" fill="hold"/>
                                        <p:tgtEl>
                                          <p:spTgt spid="14338"/>
                                        </p:tgtEl>
                                        <p:attrNameLst>
                                          <p:attrName>ppt_w</p:attrName>
                                        </p:attrNameLst>
                                      </p:cBhvr>
                                      <p:tavLst>
                                        <p:tav tm="0">
                                          <p:val>
                                            <p:fltVal val="0"/>
                                          </p:val>
                                        </p:tav>
                                        <p:tav tm="100000">
                                          <p:val>
                                            <p:strVal val="#ppt_w"/>
                                          </p:val>
                                        </p:tav>
                                      </p:tavLst>
                                    </p:anim>
                                    <p:anim calcmode="lin" valueType="num">
                                      <p:cBhvr>
                                        <p:cTn id="23" dur="500" fill="hold"/>
                                        <p:tgtEl>
                                          <p:spTgt spid="14338"/>
                                        </p:tgtEl>
                                        <p:attrNameLst>
                                          <p:attrName>ppt_h</p:attrName>
                                        </p:attrNameLst>
                                      </p:cBhvr>
                                      <p:tavLst>
                                        <p:tav tm="0">
                                          <p:val>
                                            <p:fltVal val="0"/>
                                          </p:val>
                                        </p:tav>
                                        <p:tav tm="100000">
                                          <p:val>
                                            <p:strVal val="#ppt_h"/>
                                          </p:val>
                                        </p:tav>
                                      </p:tavLst>
                                    </p:anim>
                                    <p:animEffect transition="in" filter="fade">
                                      <p:cBhvr>
                                        <p:cTn id="24" dur="500"/>
                                        <p:tgtEl>
                                          <p:spTgt spid="14338"/>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4339"/>
                                        </p:tgtEl>
                                        <p:attrNameLst>
                                          <p:attrName>style.visibility</p:attrName>
                                        </p:attrNameLst>
                                      </p:cBhvr>
                                      <p:to>
                                        <p:strVal val="visible"/>
                                      </p:to>
                                    </p:set>
                                    <p:anim calcmode="lin" valueType="num">
                                      <p:cBhvr>
                                        <p:cTn id="29" dur="500" fill="hold"/>
                                        <p:tgtEl>
                                          <p:spTgt spid="14339"/>
                                        </p:tgtEl>
                                        <p:attrNameLst>
                                          <p:attrName>ppt_w</p:attrName>
                                        </p:attrNameLst>
                                      </p:cBhvr>
                                      <p:tavLst>
                                        <p:tav tm="0">
                                          <p:val>
                                            <p:fltVal val="0"/>
                                          </p:val>
                                        </p:tav>
                                        <p:tav tm="100000">
                                          <p:val>
                                            <p:strVal val="#ppt_w"/>
                                          </p:val>
                                        </p:tav>
                                      </p:tavLst>
                                    </p:anim>
                                    <p:anim calcmode="lin" valueType="num">
                                      <p:cBhvr>
                                        <p:cTn id="30" dur="500" fill="hold"/>
                                        <p:tgtEl>
                                          <p:spTgt spid="14339"/>
                                        </p:tgtEl>
                                        <p:attrNameLst>
                                          <p:attrName>ppt_h</p:attrName>
                                        </p:attrNameLst>
                                      </p:cBhvr>
                                      <p:tavLst>
                                        <p:tav tm="0">
                                          <p:val>
                                            <p:fltVal val="0"/>
                                          </p:val>
                                        </p:tav>
                                        <p:tav tm="100000">
                                          <p:val>
                                            <p:strVal val="#ppt_h"/>
                                          </p:val>
                                        </p:tav>
                                      </p:tavLst>
                                    </p:anim>
                                    <p:animEffect transition="in" filter="fade">
                                      <p:cBhvr>
                                        <p:cTn id="31" dur="500"/>
                                        <p:tgtEl>
                                          <p:spTgt spid="14339"/>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nodeType="clickEffect">
                                  <p:stCondLst>
                                    <p:cond delay="0"/>
                                  </p:stCondLst>
                                  <p:childTnLst>
                                    <p:set>
                                      <p:cBhvr>
                                        <p:cTn id="35"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6" dur="500"/>
                                        <p:tgtEl>
                                          <p:spTgt spid="5">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14340"/>
                                        </p:tgtEl>
                                        <p:attrNameLst>
                                          <p:attrName>style.visibility</p:attrName>
                                        </p:attrNameLst>
                                      </p:cBhvr>
                                      <p:to>
                                        <p:strVal val="visible"/>
                                      </p:to>
                                    </p:set>
                                    <p:anim calcmode="lin" valueType="num">
                                      <p:cBhvr>
                                        <p:cTn id="41" dur="500" fill="hold"/>
                                        <p:tgtEl>
                                          <p:spTgt spid="14340"/>
                                        </p:tgtEl>
                                        <p:attrNameLst>
                                          <p:attrName>ppt_w</p:attrName>
                                        </p:attrNameLst>
                                      </p:cBhvr>
                                      <p:tavLst>
                                        <p:tav tm="0">
                                          <p:val>
                                            <p:fltVal val="0"/>
                                          </p:val>
                                        </p:tav>
                                        <p:tav tm="100000">
                                          <p:val>
                                            <p:strVal val="#ppt_w"/>
                                          </p:val>
                                        </p:tav>
                                      </p:tavLst>
                                    </p:anim>
                                    <p:anim calcmode="lin" valueType="num">
                                      <p:cBhvr>
                                        <p:cTn id="42" dur="500" fill="hold"/>
                                        <p:tgtEl>
                                          <p:spTgt spid="14340"/>
                                        </p:tgtEl>
                                        <p:attrNameLst>
                                          <p:attrName>ppt_h</p:attrName>
                                        </p:attrNameLst>
                                      </p:cBhvr>
                                      <p:tavLst>
                                        <p:tav tm="0">
                                          <p:val>
                                            <p:fltVal val="0"/>
                                          </p:val>
                                        </p:tav>
                                        <p:tav tm="100000">
                                          <p:val>
                                            <p:strVal val="#ppt_h"/>
                                          </p:val>
                                        </p:tav>
                                      </p:tavLst>
                                    </p:anim>
                                    <p:animEffect transition="in" filter="fade">
                                      <p:cBhvr>
                                        <p:cTn id="43" dur="500"/>
                                        <p:tgtEl>
                                          <p:spTgt spid="14340"/>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切片和索引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续</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多维数组相对复杂一些，如：</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此外，还可以使用省略号“</a:t>
            </a:r>
            <a:r>
              <a:rPr lang="en-US" altLang="zh-CN" sz="1600" smtClean="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”来指明切片值（</a:t>
            </a:r>
            <a:r>
              <a:rPr lang="en-US" altLang="zh-CN" sz="1600" smtClean="0">
                <a:solidFill>
                  <a:schemeClr val="accent5">
                    <a:lumMod val="75000"/>
                  </a:schemeClr>
                </a:solidFill>
                <a:latin typeface="微软雅黑" pitchFamily="34" charset="-122"/>
                <a:ea typeface="微软雅黑" pitchFamily="34" charset="-122"/>
              </a:rPr>
              <a:t>start</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end</a:t>
            </a:r>
            <a:r>
              <a:rPr lang="zh-CN" altLang="en-US" sz="1600" smtClean="0">
                <a:solidFill>
                  <a:schemeClr val="accent5">
                    <a:lumMod val="75000"/>
                  </a:schemeClr>
                </a:solidFill>
                <a:latin typeface="微软雅黑" pitchFamily="34" charset="-122"/>
                <a:ea typeface="微软雅黑" pitchFamily="34" charset="-122"/>
              </a:rPr>
              <a:t>）为轴</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axis</a:t>
            </a:r>
            <a:r>
              <a:rPr lang="zh-CN" altLang="en-US" sz="1600" smtClean="0">
                <a:solidFill>
                  <a:schemeClr val="accent5">
                    <a:lumMod val="75000"/>
                  </a:schemeClr>
                </a:solidFill>
                <a:latin typeface="微软雅黑" pitchFamily="34" charset="-122"/>
                <a:ea typeface="微软雅黑" pitchFamily="34" charset="-122"/>
              </a:rPr>
              <a:t>）的索引。如果</a:t>
            </a:r>
            <a:r>
              <a:rPr lang="zh-CN" altLang="en-US" sz="1600">
                <a:solidFill>
                  <a:schemeClr val="accent5">
                    <a:lumMod val="75000"/>
                  </a:schemeClr>
                </a:solidFill>
                <a:latin typeface="微软雅黑" pitchFamily="34" charset="-122"/>
                <a:ea typeface="微软雅黑" pitchFamily="34" charset="-122"/>
              </a:rPr>
              <a:t>在行位置使用省略号，它将返回</a:t>
            </a:r>
            <a:r>
              <a:rPr lang="zh-CN" altLang="en-US" sz="1600" smtClean="0">
                <a:solidFill>
                  <a:schemeClr val="accent5">
                    <a:lumMod val="75000"/>
                  </a:schemeClr>
                </a:solidFill>
                <a:latin typeface="微软雅黑" pitchFamily="34" charset="-122"/>
                <a:ea typeface="微软雅黑" pitchFamily="34" charset="-122"/>
              </a:rPr>
              <a:t>包含列中</a:t>
            </a:r>
            <a:r>
              <a:rPr lang="zh-CN" altLang="en-US" sz="1600">
                <a:solidFill>
                  <a:schemeClr val="accent5">
                    <a:lumMod val="75000"/>
                  </a:schemeClr>
                </a:solidFill>
                <a:latin typeface="微软雅黑" pitchFamily="34" charset="-122"/>
                <a:ea typeface="微软雅黑" pitchFamily="34" charset="-122"/>
              </a:rPr>
              <a:t>元素的 </a:t>
            </a:r>
            <a:r>
              <a:rPr lang="en-US" altLang="zh-CN" sz="1600" smtClean="0">
                <a:solidFill>
                  <a:schemeClr val="accent5">
                    <a:lumMod val="75000"/>
                  </a:schemeClr>
                </a:solidFill>
                <a:latin typeface="微软雅黑" pitchFamily="34" charset="-122"/>
                <a:ea typeface="微软雅黑" pitchFamily="34" charset="-122"/>
              </a:rPr>
              <a:t>ndarray</a:t>
            </a:r>
            <a:r>
              <a:rPr lang="zh-CN" altLang="en-US" sz="1600" smtClean="0">
                <a:solidFill>
                  <a:schemeClr val="accent5">
                    <a:lumMod val="75000"/>
                  </a:schemeClr>
                </a:solidFill>
                <a:latin typeface="微软雅黑" pitchFamily="34" charset="-122"/>
                <a:ea typeface="微软雅黑" pitchFamily="34" charset="-122"/>
              </a:rPr>
              <a:t>，列位置相反。</a:t>
            </a:r>
            <a:endParaRPr lang="en-US" altLang="zh-CN" sz="1600">
              <a:solidFill>
                <a:schemeClr val="accent5">
                  <a:lumMod val="75000"/>
                </a:schemeClr>
              </a:solidFill>
              <a:latin typeface="微软雅黑" pitchFamily="34" charset="-122"/>
              <a:ea typeface="微软雅黑" pitchFamily="34" charset="-122"/>
            </a:endParaRPr>
          </a:p>
        </p:txBody>
      </p:sp>
      <p:pic>
        <p:nvPicPr>
          <p:cNvPr id="1434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3854" y="1924383"/>
            <a:ext cx="2536292" cy="5643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4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03854" y="2598812"/>
            <a:ext cx="483306" cy="715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0056" y="4140374"/>
            <a:ext cx="2683887" cy="1543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9026" y="4570718"/>
            <a:ext cx="409601" cy="1113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18895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4341"/>
                                        </p:tgtEl>
                                        <p:attrNameLst>
                                          <p:attrName>style.visibility</p:attrName>
                                        </p:attrNameLst>
                                      </p:cBhvr>
                                      <p:to>
                                        <p:strVal val="visible"/>
                                      </p:to>
                                    </p:set>
                                    <p:anim calcmode="lin" valueType="num">
                                      <p:cBhvr>
                                        <p:cTn id="17" dur="500" fill="hold"/>
                                        <p:tgtEl>
                                          <p:spTgt spid="14341"/>
                                        </p:tgtEl>
                                        <p:attrNameLst>
                                          <p:attrName>ppt_w</p:attrName>
                                        </p:attrNameLst>
                                      </p:cBhvr>
                                      <p:tavLst>
                                        <p:tav tm="0">
                                          <p:val>
                                            <p:fltVal val="0"/>
                                          </p:val>
                                        </p:tav>
                                        <p:tav tm="100000">
                                          <p:val>
                                            <p:strVal val="#ppt_w"/>
                                          </p:val>
                                        </p:tav>
                                      </p:tavLst>
                                    </p:anim>
                                    <p:anim calcmode="lin" valueType="num">
                                      <p:cBhvr>
                                        <p:cTn id="18" dur="500" fill="hold"/>
                                        <p:tgtEl>
                                          <p:spTgt spid="14341"/>
                                        </p:tgtEl>
                                        <p:attrNameLst>
                                          <p:attrName>ppt_h</p:attrName>
                                        </p:attrNameLst>
                                      </p:cBhvr>
                                      <p:tavLst>
                                        <p:tav tm="0">
                                          <p:val>
                                            <p:fltVal val="0"/>
                                          </p:val>
                                        </p:tav>
                                        <p:tav tm="100000">
                                          <p:val>
                                            <p:strVal val="#ppt_h"/>
                                          </p:val>
                                        </p:tav>
                                      </p:tavLst>
                                    </p:anim>
                                    <p:animEffect transition="in" filter="fade">
                                      <p:cBhvr>
                                        <p:cTn id="19" dur="500"/>
                                        <p:tgtEl>
                                          <p:spTgt spid="14341"/>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14342"/>
                                        </p:tgtEl>
                                        <p:attrNameLst>
                                          <p:attrName>style.visibility</p:attrName>
                                        </p:attrNameLst>
                                      </p:cBhvr>
                                      <p:to>
                                        <p:strVal val="visible"/>
                                      </p:to>
                                    </p:set>
                                    <p:anim calcmode="lin" valueType="num">
                                      <p:cBhvr>
                                        <p:cTn id="24" dur="500" fill="hold"/>
                                        <p:tgtEl>
                                          <p:spTgt spid="14342"/>
                                        </p:tgtEl>
                                        <p:attrNameLst>
                                          <p:attrName>ppt_w</p:attrName>
                                        </p:attrNameLst>
                                      </p:cBhvr>
                                      <p:tavLst>
                                        <p:tav tm="0">
                                          <p:val>
                                            <p:fltVal val="0"/>
                                          </p:val>
                                        </p:tav>
                                        <p:tav tm="100000">
                                          <p:val>
                                            <p:strVal val="#ppt_w"/>
                                          </p:val>
                                        </p:tav>
                                      </p:tavLst>
                                    </p:anim>
                                    <p:anim calcmode="lin" valueType="num">
                                      <p:cBhvr>
                                        <p:cTn id="25" dur="500" fill="hold"/>
                                        <p:tgtEl>
                                          <p:spTgt spid="14342"/>
                                        </p:tgtEl>
                                        <p:attrNameLst>
                                          <p:attrName>ppt_h</p:attrName>
                                        </p:attrNameLst>
                                      </p:cBhvr>
                                      <p:tavLst>
                                        <p:tav tm="0">
                                          <p:val>
                                            <p:fltVal val="0"/>
                                          </p:val>
                                        </p:tav>
                                        <p:tav tm="100000">
                                          <p:val>
                                            <p:strVal val="#ppt_h"/>
                                          </p:val>
                                        </p:tav>
                                      </p:tavLst>
                                    </p:anim>
                                    <p:animEffect transition="in" filter="fade">
                                      <p:cBhvr>
                                        <p:cTn id="26" dur="500"/>
                                        <p:tgtEl>
                                          <p:spTgt spid="14342"/>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1" dur="500"/>
                                        <p:tgtEl>
                                          <p:spTgt spid="5">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5362"/>
                                        </p:tgtEl>
                                        <p:attrNameLst>
                                          <p:attrName>style.visibility</p:attrName>
                                        </p:attrNameLst>
                                      </p:cBhvr>
                                      <p:to>
                                        <p:strVal val="visible"/>
                                      </p:to>
                                    </p:set>
                                    <p:anim calcmode="lin" valueType="num">
                                      <p:cBhvr>
                                        <p:cTn id="36" dur="500" fill="hold"/>
                                        <p:tgtEl>
                                          <p:spTgt spid="15362"/>
                                        </p:tgtEl>
                                        <p:attrNameLst>
                                          <p:attrName>ppt_w</p:attrName>
                                        </p:attrNameLst>
                                      </p:cBhvr>
                                      <p:tavLst>
                                        <p:tav tm="0">
                                          <p:val>
                                            <p:fltVal val="0"/>
                                          </p:val>
                                        </p:tav>
                                        <p:tav tm="100000">
                                          <p:val>
                                            <p:strVal val="#ppt_w"/>
                                          </p:val>
                                        </p:tav>
                                      </p:tavLst>
                                    </p:anim>
                                    <p:anim calcmode="lin" valueType="num">
                                      <p:cBhvr>
                                        <p:cTn id="37" dur="500" fill="hold"/>
                                        <p:tgtEl>
                                          <p:spTgt spid="15362"/>
                                        </p:tgtEl>
                                        <p:attrNameLst>
                                          <p:attrName>ppt_h</p:attrName>
                                        </p:attrNameLst>
                                      </p:cBhvr>
                                      <p:tavLst>
                                        <p:tav tm="0">
                                          <p:val>
                                            <p:fltVal val="0"/>
                                          </p:val>
                                        </p:tav>
                                        <p:tav tm="100000">
                                          <p:val>
                                            <p:strVal val="#ppt_h"/>
                                          </p:val>
                                        </p:tav>
                                      </p:tavLst>
                                    </p:anim>
                                    <p:animEffect transition="in" filter="fade">
                                      <p:cBhvr>
                                        <p:cTn id="38" dur="500"/>
                                        <p:tgtEl>
                                          <p:spTgt spid="15362"/>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nodeType="clickEffect">
                                  <p:stCondLst>
                                    <p:cond delay="0"/>
                                  </p:stCondLst>
                                  <p:childTnLst>
                                    <p:set>
                                      <p:cBhvr>
                                        <p:cTn id="42" dur="1" fill="hold">
                                          <p:stCondLst>
                                            <p:cond delay="0"/>
                                          </p:stCondLst>
                                        </p:cTn>
                                        <p:tgtEl>
                                          <p:spTgt spid="15363"/>
                                        </p:tgtEl>
                                        <p:attrNameLst>
                                          <p:attrName>style.visibility</p:attrName>
                                        </p:attrNameLst>
                                      </p:cBhvr>
                                      <p:to>
                                        <p:strVal val="visible"/>
                                      </p:to>
                                    </p:set>
                                    <p:anim calcmode="lin" valueType="num">
                                      <p:cBhvr>
                                        <p:cTn id="43" dur="500" fill="hold"/>
                                        <p:tgtEl>
                                          <p:spTgt spid="15363"/>
                                        </p:tgtEl>
                                        <p:attrNameLst>
                                          <p:attrName>ppt_w</p:attrName>
                                        </p:attrNameLst>
                                      </p:cBhvr>
                                      <p:tavLst>
                                        <p:tav tm="0">
                                          <p:val>
                                            <p:fltVal val="0"/>
                                          </p:val>
                                        </p:tav>
                                        <p:tav tm="100000">
                                          <p:val>
                                            <p:strVal val="#ppt_w"/>
                                          </p:val>
                                        </p:tav>
                                      </p:tavLst>
                                    </p:anim>
                                    <p:anim calcmode="lin" valueType="num">
                                      <p:cBhvr>
                                        <p:cTn id="44" dur="500" fill="hold"/>
                                        <p:tgtEl>
                                          <p:spTgt spid="15363"/>
                                        </p:tgtEl>
                                        <p:attrNameLst>
                                          <p:attrName>ppt_h</p:attrName>
                                        </p:attrNameLst>
                                      </p:cBhvr>
                                      <p:tavLst>
                                        <p:tav tm="0">
                                          <p:val>
                                            <p:fltVal val="0"/>
                                          </p:val>
                                        </p:tav>
                                        <p:tav tm="100000">
                                          <p:val>
                                            <p:strVal val="#ppt_h"/>
                                          </p:val>
                                        </p:tav>
                                      </p:tavLst>
                                    </p:anim>
                                    <p:animEffect transition="in" filter="fade">
                                      <p:cBhvr>
                                        <p:cTn id="45" dur="500"/>
                                        <p:tgtEl>
                                          <p:spTgt spid="153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切片和索引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高级索引</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除了切片索引外，数组可以由整数数组索引、布尔索引及花式索引。</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b="1" smtClean="0">
                <a:solidFill>
                  <a:schemeClr val="accent5">
                    <a:lumMod val="75000"/>
                  </a:schemeClr>
                </a:solidFill>
                <a:latin typeface="微软雅黑" pitchFamily="34" charset="-122"/>
                <a:ea typeface="微软雅黑" pitchFamily="34" charset="-122"/>
              </a:rPr>
              <a:t>整数</a:t>
            </a:r>
            <a:r>
              <a:rPr lang="zh-CN" altLang="en-US" sz="1600" b="1">
                <a:solidFill>
                  <a:schemeClr val="accent5">
                    <a:lumMod val="75000"/>
                  </a:schemeClr>
                </a:solidFill>
                <a:latin typeface="微软雅黑" pitchFamily="34" charset="-122"/>
                <a:ea typeface="微软雅黑" pitchFamily="34" charset="-122"/>
              </a:rPr>
              <a:t>数组索引</a:t>
            </a:r>
            <a:endParaRPr lang="en-US" altLang="zh-CN" sz="1600" b="1"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例</a:t>
            </a:r>
            <a:r>
              <a:rPr lang="en-US" altLang="zh-CN" sz="1600" smtClean="0">
                <a:solidFill>
                  <a:schemeClr val="accent5">
                    <a:lumMod val="75000"/>
                  </a:schemeClr>
                </a:solidFill>
                <a:latin typeface="微软雅黑" pitchFamily="34" charset="-122"/>
                <a:ea typeface="微软雅黑" pitchFamily="34" charset="-122"/>
              </a:rPr>
              <a:t>1</a:t>
            </a:r>
            <a:r>
              <a:rPr lang="zh-CN" altLang="en-US" sz="1600" smtClean="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获取数组中</a:t>
            </a:r>
            <a:r>
              <a:rPr lang="en-US" altLang="zh-CN" sz="160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0 ,</a:t>
            </a:r>
            <a:r>
              <a:rPr lang="en-US" altLang="zh-CN" sz="1600">
                <a:solidFill>
                  <a:schemeClr val="accent5">
                    <a:lumMod val="75000"/>
                  </a:schemeClr>
                </a:solidFill>
                <a:latin typeface="微软雅黑" pitchFamily="34" charset="-122"/>
                <a:ea typeface="微软雅黑" pitchFamily="34" charset="-122"/>
              </a:rPr>
              <a:t>0)</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1 ,</a:t>
            </a:r>
            <a:r>
              <a:rPr lang="en-US" altLang="zh-CN" sz="1600">
                <a:solidFill>
                  <a:schemeClr val="accent5">
                    <a:lumMod val="75000"/>
                  </a:schemeClr>
                </a:solidFill>
                <a:latin typeface="微软雅黑" pitchFamily="34" charset="-122"/>
                <a:ea typeface="微软雅黑" pitchFamily="34" charset="-122"/>
              </a:rPr>
              <a:t>1)</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(2</a:t>
            </a:r>
            <a:r>
              <a:rPr lang="en-US" altLang="zh-CN" sz="1600" smtClean="0">
                <a:solidFill>
                  <a:schemeClr val="accent5">
                    <a:lumMod val="75000"/>
                  </a:schemeClr>
                </a:solidFill>
                <a:latin typeface="微软雅黑" pitchFamily="34" charset="-122"/>
                <a:ea typeface="微软雅黑" pitchFamily="34" charset="-122"/>
              </a:rPr>
              <a:t>, 0)</a:t>
            </a:r>
            <a:r>
              <a:rPr lang="zh-CN" altLang="en-US" sz="1600" smtClean="0">
                <a:solidFill>
                  <a:schemeClr val="accent5">
                    <a:lumMod val="75000"/>
                  </a:schemeClr>
                </a:solidFill>
                <a:latin typeface="微软雅黑" pitchFamily="34" charset="-122"/>
                <a:ea typeface="微软雅黑" pitchFamily="34" charset="-122"/>
              </a:rPr>
              <a:t>坐标处</a:t>
            </a:r>
            <a:r>
              <a:rPr lang="zh-CN" altLang="en-US" sz="1600">
                <a:solidFill>
                  <a:schemeClr val="accent5">
                    <a:lumMod val="75000"/>
                  </a:schemeClr>
                </a:solidFill>
                <a:latin typeface="微软雅黑" pitchFamily="34" charset="-122"/>
                <a:ea typeface="微软雅黑" pitchFamily="34" charset="-122"/>
              </a:rPr>
              <a:t>的元素</a:t>
            </a: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例</a:t>
            </a:r>
            <a:r>
              <a:rPr lang="en-US" altLang="zh-CN" sz="1600" smtClean="0">
                <a:solidFill>
                  <a:schemeClr val="accent5">
                    <a:lumMod val="75000"/>
                  </a:schemeClr>
                </a:solidFill>
                <a:latin typeface="微软雅黑" pitchFamily="34" charset="-122"/>
                <a:ea typeface="微软雅黑" pitchFamily="34" charset="-122"/>
              </a:rPr>
              <a:t>2</a:t>
            </a:r>
            <a:r>
              <a:rPr lang="zh-CN" altLang="en-US" sz="1600" smtClean="0">
                <a:solidFill>
                  <a:schemeClr val="accent5">
                    <a:lumMod val="75000"/>
                  </a:schemeClr>
                </a:solidFill>
                <a:latin typeface="微软雅黑" pitchFamily="34" charset="-122"/>
                <a:ea typeface="微软雅黑" pitchFamily="34" charset="-122"/>
              </a:rPr>
              <a:t>：获取 </a:t>
            </a:r>
            <a:r>
              <a:rPr lang="en-US" altLang="zh-CN" sz="1600" smtClean="0">
                <a:solidFill>
                  <a:schemeClr val="accent5">
                    <a:lumMod val="75000"/>
                  </a:schemeClr>
                </a:solidFill>
                <a:latin typeface="微软雅黑" pitchFamily="34" charset="-122"/>
                <a:ea typeface="微软雅黑" pitchFamily="34" charset="-122"/>
              </a:rPr>
              <a:t>4X3 </a:t>
            </a:r>
            <a:r>
              <a:rPr lang="zh-CN" altLang="en-US" sz="1600" smtClean="0">
                <a:solidFill>
                  <a:schemeClr val="accent5">
                    <a:lumMod val="75000"/>
                  </a:schemeClr>
                </a:solidFill>
                <a:latin typeface="微软雅黑" pitchFamily="34" charset="-122"/>
                <a:ea typeface="微软雅黑" pitchFamily="34" charset="-122"/>
              </a:rPr>
              <a:t>的数组中四</a:t>
            </a:r>
            <a:r>
              <a:rPr lang="zh-CN" altLang="en-US" sz="1600">
                <a:solidFill>
                  <a:schemeClr val="accent5">
                    <a:lumMod val="75000"/>
                  </a:schemeClr>
                </a:solidFill>
                <a:latin typeface="微软雅黑" pitchFamily="34" charset="-122"/>
                <a:ea typeface="微软雅黑" pitchFamily="34" charset="-122"/>
              </a:rPr>
              <a:t>个角的</a:t>
            </a:r>
            <a:r>
              <a:rPr lang="zh-CN" altLang="en-US" sz="1600" smtClean="0">
                <a:solidFill>
                  <a:schemeClr val="accent5">
                    <a:lumMod val="75000"/>
                  </a:schemeClr>
                </a:solidFill>
                <a:latin typeface="微软雅黑" pitchFamily="34" charset="-122"/>
                <a:ea typeface="微软雅黑" pitchFamily="34" charset="-122"/>
              </a:rPr>
              <a:t>元素</a:t>
            </a:r>
            <a:endParaRPr lang="en-US" altLang="zh-CN" sz="1600">
              <a:solidFill>
                <a:schemeClr val="accent5">
                  <a:lumMod val="75000"/>
                </a:schemeClr>
              </a:solidFill>
              <a:latin typeface="微软雅黑" pitchFamily="34" charset="-122"/>
              <a:ea typeface="微软雅黑" pitchFamily="34" charset="-122"/>
            </a:endParaRPr>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7375" y="2682921"/>
            <a:ext cx="2489249" cy="584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6494" y="3789040"/>
            <a:ext cx="3291012" cy="1236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15284" y="3789040"/>
            <a:ext cx="866848" cy="1720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01068" y="2682921"/>
            <a:ext cx="380262" cy="5633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80166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6386"/>
                                        </p:tgtEl>
                                        <p:attrNameLst>
                                          <p:attrName>style.visibility</p:attrName>
                                        </p:attrNameLst>
                                      </p:cBhvr>
                                      <p:to>
                                        <p:strVal val="visible"/>
                                      </p:to>
                                    </p:set>
                                    <p:animEffect transition="in" filter="randombar(horizontal)">
                                      <p:cBhvr>
                                        <p:cTn id="27" dur="500"/>
                                        <p:tgtEl>
                                          <p:spTgt spid="16386"/>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1026"/>
                                        </p:tgtEl>
                                        <p:attrNameLst>
                                          <p:attrName>style.visibility</p:attrName>
                                        </p:attrNameLst>
                                      </p:cBhvr>
                                      <p:to>
                                        <p:strVal val="visible"/>
                                      </p:to>
                                    </p:set>
                                    <p:anim calcmode="lin" valueType="num">
                                      <p:cBhvr>
                                        <p:cTn id="32" dur="500" fill="hold"/>
                                        <p:tgtEl>
                                          <p:spTgt spid="1026"/>
                                        </p:tgtEl>
                                        <p:attrNameLst>
                                          <p:attrName>ppt_w</p:attrName>
                                        </p:attrNameLst>
                                      </p:cBhvr>
                                      <p:tavLst>
                                        <p:tav tm="0">
                                          <p:val>
                                            <p:fltVal val="0"/>
                                          </p:val>
                                        </p:tav>
                                        <p:tav tm="100000">
                                          <p:val>
                                            <p:strVal val="#ppt_w"/>
                                          </p:val>
                                        </p:tav>
                                      </p:tavLst>
                                    </p:anim>
                                    <p:anim calcmode="lin" valueType="num">
                                      <p:cBhvr>
                                        <p:cTn id="33" dur="500" fill="hold"/>
                                        <p:tgtEl>
                                          <p:spTgt spid="1026"/>
                                        </p:tgtEl>
                                        <p:attrNameLst>
                                          <p:attrName>ppt_h</p:attrName>
                                        </p:attrNameLst>
                                      </p:cBhvr>
                                      <p:tavLst>
                                        <p:tav tm="0">
                                          <p:val>
                                            <p:fltVal val="0"/>
                                          </p:val>
                                        </p:tav>
                                        <p:tav tm="100000">
                                          <p:val>
                                            <p:strVal val="#ppt_h"/>
                                          </p:val>
                                        </p:tav>
                                      </p:tavLst>
                                    </p:anim>
                                    <p:animEffect transition="in" filter="fade">
                                      <p:cBhvr>
                                        <p:cTn id="34" dur="500"/>
                                        <p:tgtEl>
                                          <p:spTgt spid="1026"/>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9" dur="500"/>
                                        <p:tgtEl>
                                          <p:spTgt spid="5">
                                            <p:txEl>
                                              <p:pRg st="6" end="6"/>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nodeType="clickEffect">
                                  <p:stCondLst>
                                    <p:cond delay="0"/>
                                  </p:stCondLst>
                                  <p:childTnLst>
                                    <p:set>
                                      <p:cBhvr>
                                        <p:cTn id="43" dur="1" fill="hold">
                                          <p:stCondLst>
                                            <p:cond delay="0"/>
                                          </p:stCondLst>
                                        </p:cTn>
                                        <p:tgtEl>
                                          <p:spTgt spid="16388"/>
                                        </p:tgtEl>
                                        <p:attrNameLst>
                                          <p:attrName>style.visibility</p:attrName>
                                        </p:attrNameLst>
                                      </p:cBhvr>
                                      <p:to>
                                        <p:strVal val="visible"/>
                                      </p:to>
                                    </p:set>
                                    <p:animEffect transition="in" filter="randombar(horizontal)">
                                      <p:cBhvr>
                                        <p:cTn id="44" dur="500"/>
                                        <p:tgtEl>
                                          <p:spTgt spid="16388"/>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nodeType="clickEffect">
                                  <p:stCondLst>
                                    <p:cond delay="0"/>
                                  </p:stCondLst>
                                  <p:childTnLst>
                                    <p:set>
                                      <p:cBhvr>
                                        <p:cTn id="48" dur="1" fill="hold">
                                          <p:stCondLst>
                                            <p:cond delay="0"/>
                                          </p:stCondLst>
                                        </p:cTn>
                                        <p:tgtEl>
                                          <p:spTgt spid="16389"/>
                                        </p:tgtEl>
                                        <p:attrNameLst>
                                          <p:attrName>style.visibility</p:attrName>
                                        </p:attrNameLst>
                                      </p:cBhvr>
                                      <p:to>
                                        <p:strVal val="visible"/>
                                      </p:to>
                                    </p:set>
                                    <p:animEffect transition="in" filter="randombar(horizontal)">
                                      <p:cBhvr>
                                        <p:cTn id="49" dur="500"/>
                                        <p:tgtEl>
                                          <p:spTgt spid="163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zh-CN" altLang="en-US" b="1">
                <a:solidFill>
                  <a:schemeClr val="accent5">
                    <a:lumMod val="50000"/>
                  </a:schemeClr>
                </a:solidFill>
                <a:latin typeface="微软雅黑" pitchFamily="34" charset="-122"/>
                <a:ea typeface="微软雅黑" pitchFamily="34" charset="-122"/>
              </a:rPr>
              <a:t>课程资料的获取与答疑形式</a:t>
            </a:r>
            <a:endParaRPr lang="en-US" altLang="zh-CN" b="1">
              <a:solidFill>
                <a:schemeClr val="accent5">
                  <a:lumMod val="50000"/>
                </a:schemeClr>
              </a:solidFill>
              <a:latin typeface="微软雅黑" pitchFamily="34" charset="-122"/>
              <a:ea typeface="微软雅黑" pitchFamily="34" charset="-122"/>
            </a:endParaRPr>
          </a:p>
          <a:p>
            <a:pPr>
              <a:lnSpc>
                <a:spcPct val="150000"/>
              </a:lnSpc>
            </a:pPr>
            <a:r>
              <a:rPr lang="zh-CN" altLang="en-US" sz="1600" smtClean="0">
                <a:solidFill>
                  <a:schemeClr val="accent5">
                    <a:lumMod val="75000"/>
                  </a:schemeClr>
                </a:solidFill>
                <a:latin typeface="微软雅黑" pitchFamily="34" charset="-122"/>
                <a:ea typeface="微软雅黑" pitchFamily="34" charset="-122"/>
              </a:rPr>
              <a:t>课程</a:t>
            </a:r>
            <a:r>
              <a:rPr lang="en-US" altLang="zh-CN" sz="1600" smtClean="0">
                <a:solidFill>
                  <a:schemeClr val="accent5">
                    <a:lumMod val="75000"/>
                  </a:schemeClr>
                </a:solidFill>
                <a:latin typeface="微软雅黑" pitchFamily="34" charset="-122"/>
                <a:ea typeface="微软雅黑" pitchFamily="34" charset="-122"/>
              </a:rPr>
              <a:t>PPT</a:t>
            </a:r>
            <a:r>
              <a:rPr lang="zh-CN" altLang="en-US" sz="1600" smtClean="0">
                <a:solidFill>
                  <a:schemeClr val="accent5">
                    <a:lumMod val="75000"/>
                  </a:schemeClr>
                </a:solidFill>
                <a:latin typeface="微软雅黑" pitchFamily="34" charset="-122"/>
                <a:ea typeface="微软雅黑" pitchFamily="34" charset="-122"/>
              </a:rPr>
              <a:t>及源码可在</a:t>
            </a:r>
            <a:r>
              <a:rPr lang="en-US" altLang="zh-CN" sz="1600" smtClean="0">
                <a:solidFill>
                  <a:schemeClr val="accent5">
                    <a:lumMod val="75000"/>
                  </a:schemeClr>
                </a:solidFill>
                <a:latin typeface="微软雅黑" pitchFamily="34" charset="-122"/>
                <a:ea typeface="微软雅黑" pitchFamily="34" charset="-122"/>
                <a:hlinkClick r:id="rId2"/>
              </a:rPr>
              <a:t>Github</a:t>
            </a:r>
            <a:r>
              <a:rPr lang="zh-CN" altLang="en-US" sz="1600" smtClean="0">
                <a:solidFill>
                  <a:schemeClr val="accent5">
                    <a:lumMod val="75000"/>
                  </a:schemeClr>
                </a:solidFill>
                <a:latin typeface="微软雅黑" pitchFamily="34" charset="-122"/>
                <a:ea typeface="微软雅黑" pitchFamily="34" charset="-122"/>
              </a:rPr>
              <a:t>上下载，答疑方式也在</a:t>
            </a:r>
            <a:r>
              <a:rPr lang="en-US" altLang="zh-CN" sz="1600" smtClean="0">
                <a:solidFill>
                  <a:schemeClr val="accent5">
                    <a:lumMod val="75000"/>
                  </a:schemeClr>
                </a:solidFill>
                <a:latin typeface="微软雅黑" pitchFamily="34" charset="-122"/>
                <a:ea typeface="微软雅黑" pitchFamily="34" charset="-122"/>
              </a:rPr>
              <a:t>Github</a:t>
            </a:r>
            <a:r>
              <a:rPr lang="zh-CN" altLang="en-US" sz="1600" smtClean="0">
                <a:solidFill>
                  <a:schemeClr val="accent5">
                    <a:lumMod val="75000"/>
                  </a:schemeClr>
                </a:solidFill>
                <a:latin typeface="微软雅黑" pitchFamily="34" charset="-122"/>
                <a:ea typeface="微软雅黑" pitchFamily="34" charset="-122"/>
              </a:rPr>
              <a:t>上以提</a:t>
            </a:r>
            <a:r>
              <a:rPr lang="en-US" altLang="zh-CN" sz="1600" smtClean="0">
                <a:solidFill>
                  <a:schemeClr val="accent5">
                    <a:lumMod val="75000"/>
                  </a:schemeClr>
                </a:solidFill>
                <a:latin typeface="微软雅黑" pitchFamily="34" charset="-122"/>
                <a:ea typeface="微软雅黑" pitchFamily="34" charset="-122"/>
              </a:rPr>
              <a:t>issue</a:t>
            </a:r>
            <a:r>
              <a:rPr lang="zh-CN" altLang="en-US" sz="1600" smtClean="0">
                <a:solidFill>
                  <a:schemeClr val="accent5">
                    <a:lumMod val="75000"/>
                  </a:schemeClr>
                </a:solidFill>
                <a:latin typeface="微软雅黑" pitchFamily="34" charset="-122"/>
                <a:ea typeface="微软雅黑" pitchFamily="34" charset="-122"/>
              </a:rPr>
              <a:t>方式进行。具体操作如下：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1026" name="Picture 2" descr="D:\Course\Python\Python-Data-Analysis\image\gi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1875" y="2374070"/>
            <a:ext cx="7040251" cy="35032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5865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 calcmode="lin" valueType="num">
                                      <p:cBhvr>
                                        <p:cTn id="12" dur="500" fill="hold"/>
                                        <p:tgtEl>
                                          <p:spTgt spid="1026"/>
                                        </p:tgtEl>
                                        <p:attrNameLst>
                                          <p:attrName>ppt_w</p:attrName>
                                        </p:attrNameLst>
                                      </p:cBhvr>
                                      <p:tavLst>
                                        <p:tav tm="0">
                                          <p:val>
                                            <p:fltVal val="0"/>
                                          </p:val>
                                        </p:tav>
                                        <p:tav tm="100000">
                                          <p:val>
                                            <p:strVal val="#ppt_w"/>
                                          </p:val>
                                        </p:tav>
                                      </p:tavLst>
                                    </p:anim>
                                    <p:anim calcmode="lin" valueType="num">
                                      <p:cBhvr>
                                        <p:cTn id="13" dur="500" fill="hold"/>
                                        <p:tgtEl>
                                          <p:spTgt spid="1026"/>
                                        </p:tgtEl>
                                        <p:attrNameLst>
                                          <p:attrName>ppt_h</p:attrName>
                                        </p:attrNameLst>
                                      </p:cBhvr>
                                      <p:tavLst>
                                        <p:tav tm="0">
                                          <p:val>
                                            <p:fltVal val="0"/>
                                          </p:val>
                                        </p:tav>
                                        <p:tav tm="100000">
                                          <p:val>
                                            <p:strVal val="#ppt_h"/>
                                          </p:val>
                                        </p:tav>
                                      </p:tavLst>
                                    </p:anim>
                                    <p:animEffect transition="in" filter="fade">
                                      <p:cBhvr>
                                        <p:cTn id="14"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切片和索引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高级索引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续</a:t>
            </a:r>
            <a:endParaRPr lang="en-US" altLang="zh-CN" b="1" smtClean="0">
              <a:solidFill>
                <a:schemeClr val="accent5">
                  <a:lumMod val="50000"/>
                </a:schemeClr>
              </a:solidFill>
              <a:latin typeface="微软雅黑" pitchFamily="34" charset="-122"/>
              <a:ea typeface="微软雅黑" pitchFamily="34" charset="-122"/>
            </a:endParaRPr>
          </a:p>
          <a:p>
            <a:pPr marL="342900" lvl="0" indent="-342900">
              <a:lnSpc>
                <a:spcPct val="150000"/>
              </a:lnSpc>
              <a:buFont typeface="+mj-lt"/>
              <a:buAutoNum type="arabicPeriod" startAt="2"/>
            </a:pPr>
            <a:r>
              <a:rPr lang="zh-CN" altLang="en-US" sz="1600" b="1" smtClean="0">
                <a:solidFill>
                  <a:srgbClr val="4BACC6">
                    <a:lumMod val="75000"/>
                  </a:srgbClr>
                </a:solidFill>
                <a:latin typeface="微软雅黑" pitchFamily="34" charset="-122"/>
                <a:ea typeface="微软雅黑" pitchFamily="34" charset="-122"/>
              </a:rPr>
              <a:t>布尔索引</a:t>
            </a:r>
            <a:endParaRPr lang="en-US" altLang="zh-CN" sz="1600" b="1">
              <a:solidFill>
                <a:srgbClr val="4BACC6">
                  <a:lumMod val="75000"/>
                </a:srgb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例</a:t>
            </a:r>
            <a:r>
              <a:rPr lang="en-US" altLang="zh-CN" sz="1600">
                <a:solidFill>
                  <a:schemeClr val="accent5">
                    <a:lumMod val="75000"/>
                  </a:schemeClr>
                </a:solidFill>
                <a:latin typeface="微软雅黑" pitchFamily="34" charset="-122"/>
                <a:ea typeface="微软雅黑" pitchFamily="34" charset="-122"/>
              </a:rPr>
              <a:t>1</a:t>
            </a:r>
            <a:r>
              <a:rPr lang="zh-CN" altLang="en-US" sz="1600" smtClean="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获取</a:t>
            </a:r>
            <a:r>
              <a:rPr lang="zh-CN" altLang="en-US" sz="1600" smtClean="0">
                <a:solidFill>
                  <a:schemeClr val="accent5">
                    <a:lumMod val="75000"/>
                  </a:schemeClr>
                </a:solidFill>
                <a:latin typeface="微软雅黑" pitchFamily="34" charset="-122"/>
                <a:ea typeface="微软雅黑" pitchFamily="34" charset="-122"/>
              </a:rPr>
              <a:t>数组大于 </a:t>
            </a:r>
            <a:r>
              <a:rPr lang="en-US" altLang="zh-CN" sz="1600">
                <a:solidFill>
                  <a:schemeClr val="accent5">
                    <a:lumMod val="75000"/>
                  </a:schemeClr>
                </a:solidFill>
                <a:latin typeface="微软雅黑" pitchFamily="34" charset="-122"/>
                <a:ea typeface="微软雅黑" pitchFamily="34" charset="-122"/>
              </a:rPr>
              <a:t>5 </a:t>
            </a:r>
            <a:r>
              <a:rPr lang="zh-CN" altLang="en-US" sz="1600" smtClean="0">
                <a:solidFill>
                  <a:schemeClr val="accent5">
                    <a:lumMod val="75000"/>
                  </a:schemeClr>
                </a:solidFill>
                <a:latin typeface="微软雅黑" pitchFamily="34" charset="-122"/>
                <a:ea typeface="微软雅黑" pitchFamily="34" charset="-122"/>
              </a:rPr>
              <a:t>的元素</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例</a:t>
            </a:r>
            <a:r>
              <a:rPr lang="en-US" altLang="zh-CN" sz="1600" smtClean="0">
                <a:solidFill>
                  <a:schemeClr val="accent5">
                    <a:lumMod val="75000"/>
                  </a:schemeClr>
                </a:solidFill>
                <a:latin typeface="微软雅黑" pitchFamily="34" charset="-122"/>
                <a:ea typeface="微软雅黑" pitchFamily="34" charset="-122"/>
              </a:rPr>
              <a:t>2</a:t>
            </a:r>
            <a:r>
              <a:rPr lang="zh-CN" altLang="en-US" sz="1600" smtClean="0">
                <a:solidFill>
                  <a:schemeClr val="accent5">
                    <a:lumMod val="75000"/>
                  </a:schemeClr>
                </a:solidFill>
                <a:latin typeface="微软雅黑" pitchFamily="34" charset="-122"/>
                <a:ea typeface="微软雅黑" pitchFamily="34" charset="-122"/>
              </a:rPr>
              <a:t>：过滤数组中的</a:t>
            </a:r>
            <a:r>
              <a:rPr lang="en-US" altLang="zh-CN" sz="1600" smtClean="0">
                <a:solidFill>
                  <a:schemeClr val="accent5">
                    <a:lumMod val="75000"/>
                  </a:schemeClr>
                </a:solidFill>
                <a:latin typeface="微软雅黑" pitchFamily="34" charset="-122"/>
                <a:ea typeface="微软雅黑" pitchFamily="34" charset="-122"/>
              </a:rPr>
              <a:t>NaN</a:t>
            </a:r>
            <a:endParaRPr lang="en-US" altLang="zh-CN" sz="1600">
              <a:solidFill>
                <a:schemeClr val="accent5">
                  <a:lumMod val="75000"/>
                </a:schemeClr>
              </a:solidFill>
              <a:latin typeface="微软雅黑" pitchFamily="34" charset="-122"/>
              <a:ea typeface="微软雅黑" pitchFamily="34" charset="-122"/>
            </a:endParaRPr>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0392" y="2295922"/>
            <a:ext cx="3303215" cy="4708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0393" y="2839021"/>
            <a:ext cx="1291568" cy="825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30672" y="4120927"/>
            <a:ext cx="3082653" cy="4110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0673" y="4658304"/>
            <a:ext cx="1037272" cy="277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6931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7410"/>
                                        </p:tgtEl>
                                        <p:attrNameLst>
                                          <p:attrName>style.visibility</p:attrName>
                                        </p:attrNameLst>
                                      </p:cBhvr>
                                      <p:to>
                                        <p:strVal val="visible"/>
                                      </p:to>
                                    </p:set>
                                    <p:anim calcmode="lin" valueType="num">
                                      <p:cBhvr>
                                        <p:cTn id="22" dur="500" fill="hold"/>
                                        <p:tgtEl>
                                          <p:spTgt spid="17410"/>
                                        </p:tgtEl>
                                        <p:attrNameLst>
                                          <p:attrName>ppt_w</p:attrName>
                                        </p:attrNameLst>
                                      </p:cBhvr>
                                      <p:tavLst>
                                        <p:tav tm="0">
                                          <p:val>
                                            <p:fltVal val="0"/>
                                          </p:val>
                                        </p:tav>
                                        <p:tav tm="100000">
                                          <p:val>
                                            <p:strVal val="#ppt_w"/>
                                          </p:val>
                                        </p:tav>
                                      </p:tavLst>
                                    </p:anim>
                                    <p:anim calcmode="lin" valueType="num">
                                      <p:cBhvr>
                                        <p:cTn id="23" dur="500" fill="hold"/>
                                        <p:tgtEl>
                                          <p:spTgt spid="17410"/>
                                        </p:tgtEl>
                                        <p:attrNameLst>
                                          <p:attrName>ppt_h</p:attrName>
                                        </p:attrNameLst>
                                      </p:cBhvr>
                                      <p:tavLst>
                                        <p:tav tm="0">
                                          <p:val>
                                            <p:fltVal val="0"/>
                                          </p:val>
                                        </p:tav>
                                        <p:tav tm="100000">
                                          <p:val>
                                            <p:strVal val="#ppt_h"/>
                                          </p:val>
                                        </p:tav>
                                      </p:tavLst>
                                    </p:anim>
                                    <p:animEffect transition="in" filter="fade">
                                      <p:cBhvr>
                                        <p:cTn id="24" dur="500"/>
                                        <p:tgtEl>
                                          <p:spTgt spid="17410"/>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7411"/>
                                        </p:tgtEl>
                                        <p:attrNameLst>
                                          <p:attrName>style.visibility</p:attrName>
                                        </p:attrNameLst>
                                      </p:cBhvr>
                                      <p:to>
                                        <p:strVal val="visible"/>
                                      </p:to>
                                    </p:set>
                                    <p:anim calcmode="lin" valueType="num">
                                      <p:cBhvr>
                                        <p:cTn id="29" dur="500" fill="hold"/>
                                        <p:tgtEl>
                                          <p:spTgt spid="17411"/>
                                        </p:tgtEl>
                                        <p:attrNameLst>
                                          <p:attrName>ppt_w</p:attrName>
                                        </p:attrNameLst>
                                      </p:cBhvr>
                                      <p:tavLst>
                                        <p:tav tm="0">
                                          <p:val>
                                            <p:fltVal val="0"/>
                                          </p:val>
                                        </p:tav>
                                        <p:tav tm="100000">
                                          <p:val>
                                            <p:strVal val="#ppt_w"/>
                                          </p:val>
                                        </p:tav>
                                      </p:tavLst>
                                    </p:anim>
                                    <p:anim calcmode="lin" valueType="num">
                                      <p:cBhvr>
                                        <p:cTn id="30" dur="500" fill="hold"/>
                                        <p:tgtEl>
                                          <p:spTgt spid="17411"/>
                                        </p:tgtEl>
                                        <p:attrNameLst>
                                          <p:attrName>ppt_h</p:attrName>
                                        </p:attrNameLst>
                                      </p:cBhvr>
                                      <p:tavLst>
                                        <p:tav tm="0">
                                          <p:val>
                                            <p:fltVal val="0"/>
                                          </p:val>
                                        </p:tav>
                                        <p:tav tm="100000">
                                          <p:val>
                                            <p:strVal val="#ppt_h"/>
                                          </p:val>
                                        </p:tav>
                                      </p:tavLst>
                                    </p:anim>
                                    <p:animEffect transition="in" filter="fade">
                                      <p:cBhvr>
                                        <p:cTn id="31" dur="500"/>
                                        <p:tgtEl>
                                          <p:spTgt spid="17411"/>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nodeType="clickEffect">
                                  <p:stCondLst>
                                    <p:cond delay="0"/>
                                  </p:stCondLst>
                                  <p:childTnLst>
                                    <p:set>
                                      <p:cBhvr>
                                        <p:cTn id="35"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6" dur="500"/>
                                        <p:tgtEl>
                                          <p:spTgt spid="5">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17412"/>
                                        </p:tgtEl>
                                        <p:attrNameLst>
                                          <p:attrName>style.visibility</p:attrName>
                                        </p:attrNameLst>
                                      </p:cBhvr>
                                      <p:to>
                                        <p:strVal val="visible"/>
                                      </p:to>
                                    </p:set>
                                    <p:anim calcmode="lin" valueType="num">
                                      <p:cBhvr>
                                        <p:cTn id="41" dur="500" fill="hold"/>
                                        <p:tgtEl>
                                          <p:spTgt spid="17412"/>
                                        </p:tgtEl>
                                        <p:attrNameLst>
                                          <p:attrName>ppt_w</p:attrName>
                                        </p:attrNameLst>
                                      </p:cBhvr>
                                      <p:tavLst>
                                        <p:tav tm="0">
                                          <p:val>
                                            <p:fltVal val="0"/>
                                          </p:val>
                                        </p:tav>
                                        <p:tav tm="100000">
                                          <p:val>
                                            <p:strVal val="#ppt_w"/>
                                          </p:val>
                                        </p:tav>
                                      </p:tavLst>
                                    </p:anim>
                                    <p:anim calcmode="lin" valueType="num">
                                      <p:cBhvr>
                                        <p:cTn id="42" dur="500" fill="hold"/>
                                        <p:tgtEl>
                                          <p:spTgt spid="17412"/>
                                        </p:tgtEl>
                                        <p:attrNameLst>
                                          <p:attrName>ppt_h</p:attrName>
                                        </p:attrNameLst>
                                      </p:cBhvr>
                                      <p:tavLst>
                                        <p:tav tm="0">
                                          <p:val>
                                            <p:fltVal val="0"/>
                                          </p:val>
                                        </p:tav>
                                        <p:tav tm="100000">
                                          <p:val>
                                            <p:strVal val="#ppt_h"/>
                                          </p:val>
                                        </p:tav>
                                      </p:tavLst>
                                    </p:anim>
                                    <p:animEffect transition="in" filter="fade">
                                      <p:cBhvr>
                                        <p:cTn id="43" dur="500"/>
                                        <p:tgtEl>
                                          <p:spTgt spid="17412"/>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nodeType="clickEffect">
                                  <p:stCondLst>
                                    <p:cond delay="0"/>
                                  </p:stCondLst>
                                  <p:childTnLst>
                                    <p:set>
                                      <p:cBhvr>
                                        <p:cTn id="47" dur="1" fill="hold">
                                          <p:stCondLst>
                                            <p:cond delay="0"/>
                                          </p:stCondLst>
                                        </p:cTn>
                                        <p:tgtEl>
                                          <p:spTgt spid="17413"/>
                                        </p:tgtEl>
                                        <p:attrNameLst>
                                          <p:attrName>style.visibility</p:attrName>
                                        </p:attrNameLst>
                                      </p:cBhvr>
                                      <p:to>
                                        <p:strVal val="visible"/>
                                      </p:to>
                                    </p:set>
                                    <p:anim calcmode="lin" valueType="num">
                                      <p:cBhvr>
                                        <p:cTn id="48" dur="500" fill="hold"/>
                                        <p:tgtEl>
                                          <p:spTgt spid="17413"/>
                                        </p:tgtEl>
                                        <p:attrNameLst>
                                          <p:attrName>ppt_w</p:attrName>
                                        </p:attrNameLst>
                                      </p:cBhvr>
                                      <p:tavLst>
                                        <p:tav tm="0">
                                          <p:val>
                                            <p:fltVal val="0"/>
                                          </p:val>
                                        </p:tav>
                                        <p:tav tm="100000">
                                          <p:val>
                                            <p:strVal val="#ppt_w"/>
                                          </p:val>
                                        </p:tav>
                                      </p:tavLst>
                                    </p:anim>
                                    <p:anim calcmode="lin" valueType="num">
                                      <p:cBhvr>
                                        <p:cTn id="49" dur="500" fill="hold"/>
                                        <p:tgtEl>
                                          <p:spTgt spid="17413"/>
                                        </p:tgtEl>
                                        <p:attrNameLst>
                                          <p:attrName>ppt_h</p:attrName>
                                        </p:attrNameLst>
                                      </p:cBhvr>
                                      <p:tavLst>
                                        <p:tav tm="0">
                                          <p:val>
                                            <p:fltVal val="0"/>
                                          </p:val>
                                        </p:tav>
                                        <p:tav tm="100000">
                                          <p:val>
                                            <p:strVal val="#ppt_h"/>
                                          </p:val>
                                        </p:tav>
                                      </p:tavLst>
                                    </p:anim>
                                    <p:animEffect transition="in" filter="fade">
                                      <p:cBhvr>
                                        <p:cTn id="50" dur="500"/>
                                        <p:tgtEl>
                                          <p:spTgt spid="174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切片和索引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高级索引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续</a:t>
            </a:r>
            <a:endParaRPr lang="en-US" altLang="zh-CN" b="1" smtClean="0">
              <a:solidFill>
                <a:schemeClr val="accent5">
                  <a:lumMod val="50000"/>
                </a:schemeClr>
              </a:solidFill>
              <a:latin typeface="微软雅黑" pitchFamily="34" charset="-122"/>
              <a:ea typeface="微软雅黑" pitchFamily="34" charset="-122"/>
            </a:endParaRPr>
          </a:p>
          <a:p>
            <a:pPr marL="342900" lvl="0" indent="-342900">
              <a:lnSpc>
                <a:spcPct val="150000"/>
              </a:lnSpc>
              <a:buFont typeface="+mj-lt"/>
              <a:buAutoNum type="arabicPeriod" startAt="3"/>
            </a:pPr>
            <a:r>
              <a:rPr lang="zh-CN" altLang="en-US" sz="1600" b="1" smtClean="0">
                <a:solidFill>
                  <a:srgbClr val="4BACC6">
                    <a:lumMod val="75000"/>
                  </a:srgbClr>
                </a:solidFill>
                <a:latin typeface="微软雅黑" pitchFamily="34" charset="-122"/>
                <a:ea typeface="微软雅黑" pitchFamily="34" charset="-122"/>
              </a:rPr>
              <a:t>花式索引</a:t>
            </a:r>
            <a:endParaRPr lang="en-US" altLang="zh-CN" sz="1600" b="1">
              <a:solidFill>
                <a:srgbClr val="4BACC6">
                  <a:lumMod val="75000"/>
                </a:srgb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例：</a:t>
            </a:r>
            <a:r>
              <a:rPr lang="zh-CN" altLang="en-US" sz="1600">
                <a:solidFill>
                  <a:schemeClr val="accent5">
                    <a:lumMod val="75000"/>
                  </a:schemeClr>
                </a:solidFill>
                <a:latin typeface="微软雅黑" pitchFamily="34" charset="-122"/>
                <a:ea typeface="微软雅黑" pitchFamily="34" charset="-122"/>
              </a:rPr>
              <a:t>顺序、逆序索引</a:t>
            </a:r>
            <a:r>
              <a:rPr lang="zh-CN" altLang="en-US" sz="1600" smtClean="0">
                <a:solidFill>
                  <a:schemeClr val="accent5">
                    <a:lumMod val="75000"/>
                  </a:schemeClr>
                </a:solidFill>
                <a:latin typeface="微软雅黑" pitchFamily="34" charset="-122"/>
                <a:ea typeface="微软雅黑" pitchFamily="34" charset="-122"/>
              </a:rPr>
              <a:t>数组以及多</a:t>
            </a:r>
            <a:r>
              <a:rPr lang="zh-CN" altLang="en-US" sz="1600">
                <a:solidFill>
                  <a:schemeClr val="accent5">
                    <a:lumMod val="75000"/>
                  </a:schemeClr>
                </a:solidFill>
                <a:latin typeface="微软雅黑" pitchFamily="34" charset="-122"/>
                <a:ea typeface="微软雅黑" pitchFamily="34" charset="-122"/>
              </a:rPr>
              <a:t>个索引数组</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p:txBody>
      </p:sp>
      <p:pic>
        <p:nvPicPr>
          <p:cNvPr id="18438"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5095" y="2353961"/>
            <a:ext cx="5213809" cy="835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439"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5095" y="3356992"/>
            <a:ext cx="2577455" cy="2676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TextBox 12"/>
          <p:cNvSpPr txBox="1"/>
          <p:nvPr/>
        </p:nvSpPr>
        <p:spPr>
          <a:xfrm>
            <a:off x="4716016" y="5510360"/>
            <a:ext cx="2807881" cy="523220"/>
          </a:xfrm>
          <a:prstGeom prst="rect">
            <a:avLst/>
          </a:prstGeom>
          <a:ln>
            <a:noFill/>
          </a:ln>
        </p:spPr>
        <p:style>
          <a:lnRef idx="3">
            <a:schemeClr val="lt1"/>
          </a:lnRef>
          <a:fillRef idx="1">
            <a:schemeClr val="accent3"/>
          </a:fillRef>
          <a:effectRef idx="1">
            <a:schemeClr val="accent3"/>
          </a:effectRef>
          <a:fontRef idx="minor">
            <a:schemeClr val="lt1"/>
          </a:fontRef>
        </p:style>
        <p:txBody>
          <a:bodyPr wrap="square" rtlCol="0">
            <a:spAutoFit/>
          </a:bodyPr>
          <a:lstStyle/>
          <a:p>
            <a:r>
              <a:rPr lang="zh-CN" altLang="en-US" sz="1400" smtClean="0">
                <a:latin typeface="微软雅黑" pitchFamily="34" charset="-122"/>
                <a:ea typeface="微软雅黑" pitchFamily="34" charset="-122"/>
              </a:rPr>
              <a:t>注：</a:t>
            </a:r>
            <a:r>
              <a:rPr lang="en-US" altLang="zh-CN" sz="1400" smtClean="0">
                <a:latin typeface="微软雅黑" pitchFamily="34" charset="-122"/>
                <a:ea typeface="微软雅黑" pitchFamily="34" charset="-122"/>
              </a:rPr>
              <a:t>np.ix_</a:t>
            </a:r>
            <a:r>
              <a:rPr lang="zh-CN" altLang="en-US" sz="1400" smtClean="0">
                <a:latin typeface="微软雅黑" pitchFamily="34" charset="-122"/>
                <a:ea typeface="微软雅黑" pitchFamily="34" charset="-122"/>
              </a:rPr>
              <a:t>函数的具体用法可执行</a:t>
            </a:r>
            <a:r>
              <a:rPr lang="en-US" altLang="zh-CN" sz="1400">
                <a:latin typeface="微软雅黑" pitchFamily="34" charset="-122"/>
                <a:ea typeface="微软雅黑" pitchFamily="34" charset="-122"/>
              </a:rPr>
              <a:t>help(np.ix</a:t>
            </a:r>
            <a:r>
              <a:rPr lang="en-US" altLang="zh-CN" sz="1400" smtClean="0">
                <a:latin typeface="微软雅黑" pitchFamily="34" charset="-122"/>
                <a:ea typeface="微软雅黑" pitchFamily="34" charset="-122"/>
              </a:rPr>
              <a:t>_)</a:t>
            </a:r>
            <a:r>
              <a:rPr lang="zh-CN" altLang="en-US" sz="1400" smtClean="0">
                <a:latin typeface="微软雅黑" pitchFamily="34" charset="-122"/>
                <a:ea typeface="微软雅黑" pitchFamily="34" charset="-122"/>
              </a:rPr>
              <a:t>进行查看。</a:t>
            </a: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917678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8438"/>
                                        </p:tgtEl>
                                        <p:attrNameLst>
                                          <p:attrName>style.visibility</p:attrName>
                                        </p:attrNameLst>
                                      </p:cBhvr>
                                      <p:to>
                                        <p:strVal val="visible"/>
                                      </p:to>
                                    </p:set>
                                    <p:anim calcmode="lin" valueType="num">
                                      <p:cBhvr>
                                        <p:cTn id="22" dur="500" fill="hold"/>
                                        <p:tgtEl>
                                          <p:spTgt spid="18438"/>
                                        </p:tgtEl>
                                        <p:attrNameLst>
                                          <p:attrName>ppt_w</p:attrName>
                                        </p:attrNameLst>
                                      </p:cBhvr>
                                      <p:tavLst>
                                        <p:tav tm="0">
                                          <p:val>
                                            <p:fltVal val="0"/>
                                          </p:val>
                                        </p:tav>
                                        <p:tav tm="100000">
                                          <p:val>
                                            <p:strVal val="#ppt_w"/>
                                          </p:val>
                                        </p:tav>
                                      </p:tavLst>
                                    </p:anim>
                                    <p:anim calcmode="lin" valueType="num">
                                      <p:cBhvr>
                                        <p:cTn id="23" dur="500" fill="hold"/>
                                        <p:tgtEl>
                                          <p:spTgt spid="18438"/>
                                        </p:tgtEl>
                                        <p:attrNameLst>
                                          <p:attrName>ppt_h</p:attrName>
                                        </p:attrNameLst>
                                      </p:cBhvr>
                                      <p:tavLst>
                                        <p:tav tm="0">
                                          <p:val>
                                            <p:fltVal val="0"/>
                                          </p:val>
                                        </p:tav>
                                        <p:tav tm="100000">
                                          <p:val>
                                            <p:strVal val="#ppt_h"/>
                                          </p:val>
                                        </p:tav>
                                      </p:tavLst>
                                    </p:anim>
                                    <p:animEffect transition="in" filter="fade">
                                      <p:cBhvr>
                                        <p:cTn id="24" dur="500"/>
                                        <p:tgtEl>
                                          <p:spTgt spid="18438"/>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8439"/>
                                        </p:tgtEl>
                                        <p:attrNameLst>
                                          <p:attrName>style.visibility</p:attrName>
                                        </p:attrNameLst>
                                      </p:cBhvr>
                                      <p:to>
                                        <p:strVal val="visible"/>
                                      </p:to>
                                    </p:set>
                                    <p:anim calcmode="lin" valueType="num">
                                      <p:cBhvr>
                                        <p:cTn id="29" dur="500" fill="hold"/>
                                        <p:tgtEl>
                                          <p:spTgt spid="18439"/>
                                        </p:tgtEl>
                                        <p:attrNameLst>
                                          <p:attrName>ppt_w</p:attrName>
                                        </p:attrNameLst>
                                      </p:cBhvr>
                                      <p:tavLst>
                                        <p:tav tm="0">
                                          <p:val>
                                            <p:fltVal val="0"/>
                                          </p:val>
                                        </p:tav>
                                        <p:tav tm="100000">
                                          <p:val>
                                            <p:strVal val="#ppt_w"/>
                                          </p:val>
                                        </p:tav>
                                      </p:tavLst>
                                    </p:anim>
                                    <p:anim calcmode="lin" valueType="num">
                                      <p:cBhvr>
                                        <p:cTn id="30" dur="500" fill="hold"/>
                                        <p:tgtEl>
                                          <p:spTgt spid="18439"/>
                                        </p:tgtEl>
                                        <p:attrNameLst>
                                          <p:attrName>ppt_h</p:attrName>
                                        </p:attrNameLst>
                                      </p:cBhvr>
                                      <p:tavLst>
                                        <p:tav tm="0">
                                          <p:val>
                                            <p:fltVal val="0"/>
                                          </p:val>
                                        </p:tav>
                                        <p:tav tm="100000">
                                          <p:val>
                                            <p:strVal val="#ppt_h"/>
                                          </p:val>
                                        </p:tav>
                                      </p:tavLst>
                                    </p:anim>
                                    <p:animEffect transition="in" filter="fade">
                                      <p:cBhvr>
                                        <p:cTn id="31" dur="500"/>
                                        <p:tgtEl>
                                          <p:spTgt spid="18439"/>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wipe(down)">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70898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数组广播</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如果两个数组 </a:t>
            </a:r>
            <a:r>
              <a:rPr lang="en-US" altLang="zh-CN" sz="1600" smtClean="0">
                <a:solidFill>
                  <a:schemeClr val="accent5">
                    <a:lumMod val="75000"/>
                  </a:schemeClr>
                </a:solidFill>
                <a:latin typeface="微软雅黑" pitchFamily="34" charset="-122"/>
                <a:ea typeface="微软雅黑" pitchFamily="34" charset="-122"/>
              </a:rPr>
              <a:t>a </a:t>
            </a:r>
            <a:r>
              <a:rPr lang="zh-CN" altLang="en-US" sz="1600" smtClean="0">
                <a:solidFill>
                  <a:schemeClr val="accent5">
                    <a:lumMod val="75000"/>
                  </a:schemeClr>
                </a:solidFill>
                <a:latin typeface="微软雅黑" pitchFamily="34" charset="-122"/>
                <a:ea typeface="微软雅黑" pitchFamily="34" charset="-122"/>
              </a:rPr>
              <a:t>和 </a:t>
            </a:r>
            <a:r>
              <a:rPr lang="en-US" altLang="zh-CN" sz="1600" smtClean="0">
                <a:solidFill>
                  <a:schemeClr val="accent5">
                    <a:lumMod val="75000"/>
                  </a:schemeClr>
                </a:solidFill>
                <a:latin typeface="微软雅黑" pitchFamily="34" charset="-122"/>
                <a:ea typeface="微软雅黑" pitchFamily="34" charset="-122"/>
              </a:rPr>
              <a:t>b </a:t>
            </a:r>
            <a:r>
              <a:rPr lang="zh-CN" altLang="en-US" sz="1600" smtClean="0">
                <a:solidFill>
                  <a:schemeClr val="accent5">
                    <a:lumMod val="75000"/>
                  </a:schemeClr>
                </a:solidFill>
                <a:latin typeface="微软雅黑" pitchFamily="34" charset="-122"/>
                <a:ea typeface="微软雅黑" pitchFamily="34" charset="-122"/>
              </a:rPr>
              <a:t>形状相同，即满足 </a:t>
            </a:r>
            <a:r>
              <a:rPr lang="en-US" altLang="zh-CN" sz="1600" smtClean="0">
                <a:solidFill>
                  <a:schemeClr val="accent5">
                    <a:lumMod val="75000"/>
                  </a:schemeClr>
                </a:solidFill>
                <a:latin typeface="微软雅黑" pitchFamily="34" charset="-122"/>
                <a:ea typeface="微软雅黑" pitchFamily="34" charset="-122"/>
              </a:rPr>
              <a:t>a.shape == b.shape</a:t>
            </a:r>
            <a:r>
              <a:rPr lang="zh-CN" altLang="en-US" sz="1600" smtClean="0">
                <a:solidFill>
                  <a:schemeClr val="accent5">
                    <a:lumMod val="75000"/>
                  </a:schemeClr>
                </a:solidFill>
                <a:latin typeface="微软雅黑" pitchFamily="34" charset="-122"/>
                <a:ea typeface="微软雅黑" pitchFamily="34" charset="-122"/>
              </a:rPr>
              <a:t>，那么 </a:t>
            </a:r>
            <a:r>
              <a:rPr lang="en-US" altLang="zh-CN" sz="1600" smtClean="0">
                <a:solidFill>
                  <a:schemeClr val="accent5">
                    <a:lumMod val="75000"/>
                  </a:schemeClr>
                </a:solidFill>
                <a:latin typeface="微软雅黑" pitchFamily="34" charset="-122"/>
                <a:ea typeface="微软雅黑" pitchFamily="34" charset="-122"/>
              </a:rPr>
              <a:t>a*b </a:t>
            </a:r>
            <a:r>
              <a:rPr lang="zh-CN" altLang="en-US" sz="1600" smtClean="0">
                <a:solidFill>
                  <a:schemeClr val="accent5">
                    <a:lumMod val="75000"/>
                  </a:schemeClr>
                </a:solidFill>
                <a:latin typeface="微软雅黑" pitchFamily="34" charset="-122"/>
                <a:ea typeface="微软雅黑" pitchFamily="34" charset="-122"/>
              </a:rPr>
              <a:t>的结果就是 </a:t>
            </a:r>
            <a:r>
              <a:rPr lang="en-US" altLang="zh-CN" sz="1600" smtClean="0">
                <a:solidFill>
                  <a:schemeClr val="accent5">
                    <a:lumMod val="75000"/>
                  </a:schemeClr>
                </a:solidFill>
                <a:latin typeface="微软雅黑" pitchFamily="34" charset="-122"/>
                <a:ea typeface="微软雅黑" pitchFamily="34" charset="-122"/>
              </a:rPr>
              <a:t>a </a:t>
            </a:r>
            <a:r>
              <a:rPr lang="zh-CN" altLang="en-US" sz="1600" smtClean="0">
                <a:solidFill>
                  <a:schemeClr val="accent5">
                    <a:lumMod val="75000"/>
                  </a:schemeClr>
                </a:solidFill>
                <a:latin typeface="微软雅黑" pitchFamily="34" charset="-122"/>
                <a:ea typeface="微软雅黑" pitchFamily="34" charset="-122"/>
              </a:rPr>
              <a:t>与 </a:t>
            </a:r>
            <a:r>
              <a:rPr lang="en-US" altLang="zh-CN" sz="1600" smtClean="0">
                <a:solidFill>
                  <a:schemeClr val="accent5">
                    <a:lumMod val="75000"/>
                  </a:schemeClr>
                </a:solidFill>
                <a:latin typeface="微软雅黑" pitchFamily="34" charset="-122"/>
                <a:ea typeface="微软雅黑" pitchFamily="34" charset="-122"/>
              </a:rPr>
              <a:t>b </a:t>
            </a:r>
            <a:r>
              <a:rPr lang="zh-CN" altLang="en-US" sz="1600" smtClean="0">
                <a:solidFill>
                  <a:schemeClr val="accent5">
                    <a:lumMod val="75000"/>
                  </a:schemeClr>
                </a:solidFill>
                <a:latin typeface="微软雅黑" pitchFamily="34" charset="-122"/>
                <a:ea typeface="微软雅黑" pitchFamily="34" charset="-122"/>
              </a:rPr>
              <a:t>数组对应位相乘。对于不同形状</a:t>
            </a:r>
            <a:r>
              <a:rPr lang="en-US" altLang="zh-CN" sz="1600" smtClean="0">
                <a:solidFill>
                  <a:schemeClr val="accent5">
                    <a:lumMod val="75000"/>
                  </a:schemeClr>
                </a:solidFill>
                <a:latin typeface="微软雅黑" pitchFamily="34" charset="-122"/>
                <a:ea typeface="微软雅黑" pitchFamily="34" charset="-122"/>
              </a:rPr>
              <a:t>(shape)</a:t>
            </a:r>
            <a:r>
              <a:rPr lang="zh-CN" altLang="en-US" sz="1600" smtClean="0">
                <a:solidFill>
                  <a:schemeClr val="accent5">
                    <a:lumMod val="75000"/>
                  </a:schemeClr>
                </a:solidFill>
                <a:latin typeface="微软雅黑" pitchFamily="34" charset="-122"/>
                <a:ea typeface="微软雅黑" pitchFamily="34" charset="-122"/>
              </a:rPr>
              <a:t>的数组进行数值计算时，</a:t>
            </a:r>
            <a:r>
              <a:rPr lang="en-US" altLang="zh-CN" sz="1600">
                <a:solidFill>
                  <a:schemeClr val="accent5">
                    <a:lumMod val="75000"/>
                  </a:schemeClr>
                </a:solidFill>
                <a:latin typeface="微软雅黑" pitchFamily="34" charset="-122"/>
                <a:ea typeface="微软雅黑" pitchFamily="34" charset="-122"/>
              </a:rPr>
              <a:t> </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会以广播（</a:t>
            </a:r>
            <a:r>
              <a:rPr lang="en-US" altLang="zh-CN" sz="1600" smtClean="0">
                <a:solidFill>
                  <a:schemeClr val="accent5">
                    <a:lumMod val="75000"/>
                  </a:schemeClr>
                </a:solidFill>
                <a:latin typeface="微软雅黑" pitchFamily="34" charset="-122"/>
                <a:ea typeface="微软雅黑" pitchFamily="34" charset="-122"/>
              </a:rPr>
              <a:t>Broadcast</a:t>
            </a:r>
            <a:r>
              <a:rPr lang="zh-CN" altLang="en-US" sz="1600" smtClean="0">
                <a:solidFill>
                  <a:schemeClr val="accent5">
                    <a:lumMod val="75000"/>
                  </a:schemeClr>
                </a:solidFill>
                <a:latin typeface="微软雅黑" pitchFamily="34" charset="-122"/>
                <a:ea typeface="微软雅黑" pitchFamily="34" charset="-122"/>
              </a:rPr>
              <a:t>）的方式进行处理。具体广播</a:t>
            </a:r>
            <a:r>
              <a:rPr lang="zh-CN" altLang="en-US" sz="1600">
                <a:solidFill>
                  <a:schemeClr val="accent5">
                    <a:lumMod val="75000"/>
                  </a:schemeClr>
                </a:solidFill>
                <a:latin typeface="微软雅黑" pitchFamily="34" charset="-122"/>
                <a:ea typeface="微软雅黑" pitchFamily="34" charset="-122"/>
              </a:rPr>
              <a:t>的</a:t>
            </a:r>
            <a:r>
              <a:rPr lang="zh-CN" altLang="en-US" sz="1600" smtClean="0">
                <a:solidFill>
                  <a:schemeClr val="accent5">
                    <a:lumMod val="75000"/>
                  </a:schemeClr>
                </a:solidFill>
                <a:latin typeface="微软雅黑" pitchFamily="34" charset="-122"/>
                <a:ea typeface="微软雅黑" pitchFamily="34" charset="-122"/>
              </a:rPr>
              <a:t>规则如下</a:t>
            </a:r>
            <a:r>
              <a:rPr lang="en-US" altLang="zh-CN" sz="1600" smtClean="0">
                <a:solidFill>
                  <a:schemeClr val="accent5">
                    <a:lumMod val="75000"/>
                  </a:schemeClr>
                </a:solidFill>
                <a:latin typeface="微软雅黑" pitchFamily="34" charset="-122"/>
                <a:ea typeface="微软雅黑" pitchFamily="34" charset="-122"/>
              </a:rPr>
              <a:t>:</a:t>
            </a:r>
            <a:endParaRPr lang="en-US" altLang="zh-CN"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所有</a:t>
            </a:r>
            <a:r>
              <a:rPr lang="zh-CN" altLang="en-US" sz="1600">
                <a:solidFill>
                  <a:schemeClr val="accent5">
                    <a:lumMod val="75000"/>
                  </a:schemeClr>
                </a:solidFill>
                <a:latin typeface="微软雅黑" pitchFamily="34" charset="-122"/>
                <a:ea typeface="微软雅黑" pitchFamily="34" charset="-122"/>
              </a:rPr>
              <a:t>输入数组都向其中形状最长的数组看齐，形状中不足的部分都通过在前面加 </a:t>
            </a:r>
            <a:r>
              <a:rPr lang="en-US" altLang="zh-CN" sz="1600">
                <a:solidFill>
                  <a:schemeClr val="accent5">
                    <a:lumMod val="75000"/>
                  </a:schemeClr>
                </a:solidFill>
                <a:latin typeface="微软雅黑" pitchFamily="34" charset="-122"/>
                <a:ea typeface="微软雅黑" pitchFamily="34" charset="-122"/>
              </a:rPr>
              <a:t>1 </a:t>
            </a:r>
            <a:r>
              <a:rPr lang="zh-CN" altLang="en-US" sz="1600">
                <a:solidFill>
                  <a:schemeClr val="accent5">
                    <a:lumMod val="75000"/>
                  </a:schemeClr>
                </a:solidFill>
                <a:latin typeface="微软雅黑" pitchFamily="34" charset="-122"/>
                <a:ea typeface="微软雅黑" pitchFamily="34" charset="-122"/>
              </a:rPr>
              <a:t>补齐</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输出</a:t>
            </a:r>
            <a:r>
              <a:rPr lang="zh-CN" altLang="en-US" sz="1600">
                <a:solidFill>
                  <a:schemeClr val="accent5">
                    <a:lumMod val="75000"/>
                  </a:schemeClr>
                </a:solidFill>
                <a:latin typeface="微软雅黑" pitchFamily="34" charset="-122"/>
                <a:ea typeface="微软雅黑" pitchFamily="34" charset="-122"/>
              </a:rPr>
              <a:t>数组的形状是输入数组形状的各个维度上的最大值</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当输入</a:t>
            </a:r>
            <a:r>
              <a:rPr lang="zh-CN" altLang="en-US" sz="1600">
                <a:solidFill>
                  <a:schemeClr val="accent5">
                    <a:lumMod val="75000"/>
                  </a:schemeClr>
                </a:solidFill>
                <a:latin typeface="微软雅黑" pitchFamily="34" charset="-122"/>
                <a:ea typeface="微软雅黑" pitchFamily="34" charset="-122"/>
              </a:rPr>
              <a:t>数组的某个维度和输出数组的对应维度的长度相同或者其长度为 </a:t>
            </a:r>
            <a:r>
              <a:rPr lang="en-US" altLang="zh-CN" sz="1600">
                <a:solidFill>
                  <a:schemeClr val="accent5">
                    <a:lumMod val="75000"/>
                  </a:schemeClr>
                </a:solidFill>
                <a:latin typeface="微软雅黑" pitchFamily="34" charset="-122"/>
                <a:ea typeface="微软雅黑" pitchFamily="34" charset="-122"/>
              </a:rPr>
              <a:t>1 </a:t>
            </a:r>
            <a:r>
              <a:rPr lang="zh-CN" altLang="en-US" sz="1600">
                <a:solidFill>
                  <a:schemeClr val="accent5">
                    <a:lumMod val="75000"/>
                  </a:schemeClr>
                </a:solidFill>
                <a:latin typeface="微软雅黑" pitchFamily="34" charset="-122"/>
                <a:ea typeface="微软雅黑" pitchFamily="34" charset="-122"/>
              </a:rPr>
              <a:t>时</a:t>
            </a:r>
            <a:r>
              <a:rPr lang="zh-CN" altLang="en-US" sz="1600" smtClean="0">
                <a:solidFill>
                  <a:schemeClr val="accent5">
                    <a:lumMod val="75000"/>
                  </a:schemeClr>
                </a:solidFill>
                <a:latin typeface="微软雅黑" pitchFamily="34" charset="-122"/>
                <a:ea typeface="微软雅黑" pitchFamily="34" charset="-122"/>
              </a:rPr>
              <a:t>，能够进行计算</a:t>
            </a:r>
            <a:r>
              <a:rPr lang="zh-CN" altLang="en-US" sz="160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否则抛出错误。</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当</a:t>
            </a:r>
            <a:r>
              <a:rPr lang="zh-CN" altLang="en-US" sz="1600">
                <a:solidFill>
                  <a:schemeClr val="accent5">
                    <a:lumMod val="75000"/>
                  </a:schemeClr>
                </a:solidFill>
                <a:latin typeface="微软雅黑" pitchFamily="34" charset="-122"/>
                <a:ea typeface="微软雅黑" pitchFamily="34" charset="-122"/>
              </a:rPr>
              <a:t>输入数组的某个维度的长度为 </a:t>
            </a:r>
            <a:r>
              <a:rPr lang="en-US" altLang="zh-CN" sz="1600">
                <a:solidFill>
                  <a:schemeClr val="accent5">
                    <a:lumMod val="75000"/>
                  </a:schemeClr>
                </a:solidFill>
                <a:latin typeface="微软雅黑" pitchFamily="34" charset="-122"/>
                <a:ea typeface="微软雅黑" pitchFamily="34" charset="-122"/>
              </a:rPr>
              <a:t>1 </a:t>
            </a:r>
            <a:r>
              <a:rPr lang="zh-CN" altLang="en-US" sz="1600">
                <a:solidFill>
                  <a:schemeClr val="accent5">
                    <a:lumMod val="75000"/>
                  </a:schemeClr>
                </a:solidFill>
                <a:latin typeface="微软雅黑" pitchFamily="34" charset="-122"/>
                <a:ea typeface="微软雅黑" pitchFamily="34" charset="-122"/>
              </a:rPr>
              <a:t>时，沿着此维度运算时都用此维度上的第一组值</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569734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数组广播</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实例</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a:solidFill>
                  <a:schemeClr val="accent5">
                    <a:lumMod val="75000"/>
                  </a:schemeClr>
                </a:solidFill>
                <a:latin typeface="微软雅黑" pitchFamily="34" charset="-122"/>
                <a:ea typeface="微软雅黑" pitchFamily="34" charset="-122"/>
              </a:rPr>
              <a:t>4x3 </a:t>
            </a:r>
            <a:r>
              <a:rPr lang="zh-CN" altLang="en-US" sz="1600">
                <a:solidFill>
                  <a:schemeClr val="accent5">
                    <a:lumMod val="75000"/>
                  </a:schemeClr>
                </a:solidFill>
                <a:latin typeface="微软雅黑" pitchFamily="34" charset="-122"/>
                <a:ea typeface="微软雅黑" pitchFamily="34" charset="-122"/>
              </a:rPr>
              <a:t>的二维数</a:t>
            </a:r>
            <a:r>
              <a:rPr lang="zh-CN" altLang="en-US" sz="1600" smtClean="0">
                <a:solidFill>
                  <a:schemeClr val="accent5">
                    <a:lumMod val="75000"/>
                  </a:schemeClr>
                </a:solidFill>
                <a:latin typeface="微软雅黑" pitchFamily="34" charset="-122"/>
                <a:ea typeface="微软雅黑" pitchFamily="34" charset="-122"/>
              </a:rPr>
              <a:t>组（</a:t>
            </a:r>
            <a:r>
              <a:rPr lang="en-US" altLang="zh-CN" sz="1600" smtClean="0">
                <a:solidFill>
                  <a:schemeClr val="accent5">
                    <a:lumMod val="75000"/>
                  </a:schemeClr>
                </a:solidFill>
                <a:latin typeface="微软雅黑" pitchFamily="34" charset="-122"/>
                <a:ea typeface="微软雅黑" pitchFamily="34" charset="-122"/>
              </a:rPr>
              <a:t>a</a:t>
            </a:r>
            <a:r>
              <a:rPr lang="zh-CN" altLang="en-US" sz="1600" smtClean="0">
                <a:solidFill>
                  <a:schemeClr val="accent5">
                    <a:lumMod val="75000"/>
                  </a:schemeClr>
                </a:solidFill>
                <a:latin typeface="微软雅黑" pitchFamily="34" charset="-122"/>
                <a:ea typeface="微软雅黑" pitchFamily="34" charset="-122"/>
              </a:rPr>
              <a:t>）与</a:t>
            </a:r>
            <a:r>
              <a:rPr lang="zh-CN" altLang="en-US" sz="1600">
                <a:solidFill>
                  <a:schemeClr val="accent5">
                    <a:lumMod val="75000"/>
                  </a:schemeClr>
                </a:solidFill>
                <a:latin typeface="微软雅黑" pitchFamily="34" charset="-122"/>
                <a:ea typeface="微软雅黑" pitchFamily="34" charset="-122"/>
              </a:rPr>
              <a:t>长为 </a:t>
            </a:r>
            <a:r>
              <a:rPr lang="en-US" altLang="zh-CN" sz="1600">
                <a:solidFill>
                  <a:schemeClr val="accent5">
                    <a:lumMod val="75000"/>
                  </a:schemeClr>
                </a:solidFill>
                <a:latin typeface="微软雅黑" pitchFamily="34" charset="-122"/>
                <a:ea typeface="微软雅黑" pitchFamily="34" charset="-122"/>
              </a:rPr>
              <a:t>3 </a:t>
            </a:r>
            <a:r>
              <a:rPr lang="zh-CN" altLang="en-US" sz="1600">
                <a:solidFill>
                  <a:schemeClr val="accent5">
                    <a:lumMod val="75000"/>
                  </a:schemeClr>
                </a:solidFill>
                <a:latin typeface="微软雅黑" pitchFamily="34" charset="-122"/>
                <a:ea typeface="微软雅黑" pitchFamily="34" charset="-122"/>
              </a:rPr>
              <a:t>的一维数</a:t>
            </a:r>
            <a:r>
              <a:rPr lang="zh-CN" altLang="en-US" sz="1600" smtClean="0">
                <a:solidFill>
                  <a:schemeClr val="accent5">
                    <a:lumMod val="75000"/>
                  </a:schemeClr>
                </a:solidFill>
                <a:latin typeface="微软雅黑" pitchFamily="34" charset="-122"/>
                <a:ea typeface="微软雅黑" pitchFamily="34" charset="-122"/>
              </a:rPr>
              <a:t>组（</a:t>
            </a:r>
            <a:r>
              <a:rPr lang="en-US" altLang="zh-CN" sz="1600" smtClean="0">
                <a:solidFill>
                  <a:schemeClr val="accent5">
                    <a:lumMod val="75000"/>
                  </a:schemeClr>
                </a:solidFill>
                <a:latin typeface="微软雅黑" pitchFamily="34" charset="-122"/>
                <a:ea typeface="微软雅黑" pitchFamily="34" charset="-122"/>
              </a:rPr>
              <a:t>b</a:t>
            </a:r>
            <a:r>
              <a:rPr lang="zh-CN" altLang="en-US" sz="1600" smtClean="0">
                <a:solidFill>
                  <a:schemeClr val="accent5">
                    <a:lumMod val="75000"/>
                  </a:schemeClr>
                </a:solidFill>
                <a:latin typeface="微软雅黑" pitchFamily="34" charset="-122"/>
                <a:ea typeface="微软雅黑" pitchFamily="34" charset="-122"/>
              </a:rPr>
              <a:t>）相加</a:t>
            </a:r>
            <a:r>
              <a:rPr lang="zh-CN" altLang="en-US" sz="1600">
                <a:solidFill>
                  <a:schemeClr val="accent5">
                    <a:lumMod val="75000"/>
                  </a:schemeClr>
                </a:solidFill>
                <a:latin typeface="微软雅黑" pitchFamily="34" charset="-122"/>
                <a:ea typeface="微软雅黑" pitchFamily="34" charset="-122"/>
              </a:rPr>
              <a:t>，等效于把数组 </a:t>
            </a:r>
            <a:r>
              <a:rPr lang="en-US" altLang="zh-CN" sz="1600">
                <a:solidFill>
                  <a:schemeClr val="accent5">
                    <a:lumMod val="75000"/>
                  </a:schemeClr>
                </a:solidFill>
                <a:latin typeface="微软雅黑" pitchFamily="34" charset="-122"/>
                <a:ea typeface="微软雅黑" pitchFamily="34" charset="-122"/>
              </a:rPr>
              <a:t>b </a:t>
            </a:r>
            <a:r>
              <a:rPr lang="zh-CN" altLang="en-US" sz="1600">
                <a:solidFill>
                  <a:schemeClr val="accent5">
                    <a:lumMod val="75000"/>
                  </a:schemeClr>
                </a:solidFill>
                <a:latin typeface="微软雅黑" pitchFamily="34" charset="-122"/>
                <a:ea typeface="微软雅黑" pitchFamily="34" charset="-122"/>
              </a:rPr>
              <a:t>在二维上重复 </a:t>
            </a:r>
            <a:r>
              <a:rPr lang="en-US" altLang="zh-CN" sz="1600">
                <a:solidFill>
                  <a:schemeClr val="accent5">
                    <a:lumMod val="75000"/>
                  </a:schemeClr>
                </a:solidFill>
                <a:latin typeface="微软雅黑" pitchFamily="34" charset="-122"/>
                <a:ea typeface="微软雅黑" pitchFamily="34" charset="-122"/>
              </a:rPr>
              <a:t>4 </a:t>
            </a:r>
            <a:r>
              <a:rPr lang="zh-CN" altLang="en-US" sz="1600">
                <a:solidFill>
                  <a:schemeClr val="accent5">
                    <a:lumMod val="75000"/>
                  </a:schemeClr>
                </a:solidFill>
                <a:latin typeface="微软雅黑" pitchFamily="34" charset="-122"/>
                <a:ea typeface="微软雅黑" pitchFamily="34" charset="-122"/>
              </a:rPr>
              <a:t>次再</a:t>
            </a:r>
            <a:r>
              <a:rPr lang="zh-CN" altLang="en-US" sz="1600" smtClean="0">
                <a:solidFill>
                  <a:schemeClr val="accent5">
                    <a:lumMod val="75000"/>
                  </a:schemeClr>
                </a:solidFill>
                <a:latin typeface="微软雅黑" pitchFamily="34" charset="-122"/>
                <a:ea typeface="微软雅黑" pitchFamily="34" charset="-122"/>
              </a:rPr>
              <a:t>运算。</a:t>
            </a:r>
            <a:endParaRPr lang="en-US" altLang="zh-CN" sz="1600">
              <a:solidFill>
                <a:schemeClr val="accent5">
                  <a:lumMod val="75000"/>
                </a:schemeClr>
              </a:solidFill>
              <a:latin typeface="微软雅黑" pitchFamily="34" charset="-122"/>
              <a:ea typeface="微软雅黑" pitchFamily="34" charset="-122"/>
            </a:endParaRPr>
          </a:p>
        </p:txBody>
      </p:sp>
      <p:pic>
        <p:nvPicPr>
          <p:cNvPr id="19461" name="Picture 5" descr="https://www.runoob.com/wp-content/uploads/2018/10/image0020619.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4747" y="2060849"/>
            <a:ext cx="3434507" cy="1476302"/>
          </a:xfrm>
          <a:prstGeom prst="rect">
            <a:avLst/>
          </a:prstGeom>
          <a:noFill/>
          <a:extLst>
            <a:ext uri="{909E8E84-426E-40DD-AFC4-6F175D3DCCD1}">
              <a14:hiddenFill xmlns:a14="http://schemas.microsoft.com/office/drawing/2010/main">
                <a:solidFill>
                  <a:srgbClr val="FFFFFF"/>
                </a:solidFill>
              </a14:hiddenFill>
            </a:ext>
          </a:extLst>
        </p:spPr>
      </p:pic>
      <p:pic>
        <p:nvPicPr>
          <p:cNvPr id="1946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7824" y="3723878"/>
            <a:ext cx="1488569" cy="1728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463"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0680" y="3723878"/>
            <a:ext cx="808665" cy="162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683568" y="5661248"/>
            <a:ext cx="5976664" cy="523220"/>
          </a:xfrm>
          <a:prstGeom prst="rect">
            <a:avLst/>
          </a:prstGeom>
          <a:ln>
            <a:noFill/>
          </a:ln>
        </p:spPr>
        <p:style>
          <a:lnRef idx="3">
            <a:schemeClr val="lt1"/>
          </a:lnRef>
          <a:fillRef idx="1">
            <a:schemeClr val="accent3"/>
          </a:fillRef>
          <a:effectRef idx="1">
            <a:schemeClr val="accent3"/>
          </a:effectRef>
          <a:fontRef idx="minor">
            <a:schemeClr val="lt1"/>
          </a:fontRef>
        </p:style>
        <p:txBody>
          <a:bodyPr wrap="square" rtlCol="0">
            <a:spAutoFit/>
          </a:bodyPr>
          <a:lstStyle/>
          <a:p>
            <a:r>
              <a:rPr lang="zh-CN" altLang="en-US" sz="1400" smtClean="0">
                <a:latin typeface="微软雅黑" pitchFamily="34" charset="-122"/>
                <a:ea typeface="微软雅黑" pitchFamily="34" charset="-122"/>
              </a:rPr>
              <a:t>注：</a:t>
            </a:r>
            <a:r>
              <a:rPr lang="en-US" altLang="zh-CN" sz="1400">
                <a:latin typeface="微软雅黑" pitchFamily="34" charset="-122"/>
                <a:ea typeface="微软雅黑" pitchFamily="34" charset="-122"/>
              </a:rPr>
              <a:t>tile() </a:t>
            </a:r>
            <a:r>
              <a:rPr lang="zh-CN" altLang="en-US" sz="1400" smtClean="0">
                <a:latin typeface="微软雅黑" pitchFamily="34" charset="-122"/>
                <a:ea typeface="微软雅黑" pitchFamily="34" charset="-122"/>
              </a:rPr>
              <a:t>函数作用是</a:t>
            </a:r>
            <a:r>
              <a:rPr lang="zh-CN" altLang="en-US" sz="1400">
                <a:latin typeface="微软雅黑" pitchFamily="34" charset="-122"/>
                <a:ea typeface="微软雅黑" pitchFamily="34" charset="-122"/>
              </a:rPr>
              <a:t>将原矩阵横向、纵向地复制</a:t>
            </a:r>
            <a:r>
              <a:rPr lang="zh-CN" altLang="en-US" sz="1400" smtClean="0">
                <a:latin typeface="微软雅黑" pitchFamily="34" charset="-122"/>
                <a:ea typeface="微软雅黑" pitchFamily="34" charset="-122"/>
              </a:rPr>
              <a:t>。</a:t>
            </a:r>
            <a:r>
              <a:rPr lang="en-US" altLang="zh-CN" sz="1400">
                <a:latin typeface="微软雅黑" pitchFamily="34" charset="-122"/>
                <a:ea typeface="微软雅黑" pitchFamily="34" charset="-122"/>
              </a:rPr>
              <a:t>np.ones((2,3)) </a:t>
            </a:r>
            <a:r>
              <a:rPr lang="zh-CN" altLang="en-US" sz="1400">
                <a:latin typeface="微软雅黑" pitchFamily="34" charset="-122"/>
                <a:ea typeface="微软雅黑" pitchFamily="34" charset="-122"/>
              </a:rPr>
              <a:t>等效于 </a:t>
            </a:r>
            <a:r>
              <a:rPr lang="en-US" altLang="zh-CN" sz="1400">
                <a:latin typeface="微软雅黑" pitchFamily="34" charset="-122"/>
                <a:ea typeface="微软雅黑" pitchFamily="34" charset="-122"/>
              </a:rPr>
              <a:t>np.tile(1., (2,3</a:t>
            </a:r>
            <a:r>
              <a:rPr lang="en-US" altLang="zh-CN" sz="1400" smtClean="0">
                <a:latin typeface="微软雅黑" pitchFamily="34" charset="-122"/>
                <a:ea typeface="微软雅黑" pitchFamily="34" charset="-122"/>
              </a:rPr>
              <a:t>))</a:t>
            </a:r>
            <a:r>
              <a:rPr lang="zh-CN" altLang="en-US" sz="1400" smtClean="0">
                <a:latin typeface="微软雅黑" pitchFamily="34" charset="-122"/>
                <a:ea typeface="微软雅黑" pitchFamily="34" charset="-122"/>
              </a:rPr>
              <a:t>；</a:t>
            </a:r>
            <a:r>
              <a:rPr lang="en-US" altLang="zh-CN" sz="1400" smtClean="0">
                <a:latin typeface="微软雅黑" pitchFamily="34" charset="-122"/>
                <a:ea typeface="微软雅黑" pitchFamily="34" charset="-122"/>
              </a:rPr>
              <a:t>np.zeros</a:t>
            </a:r>
            <a:r>
              <a:rPr lang="en-US" altLang="zh-CN" sz="1400">
                <a:latin typeface="微软雅黑" pitchFamily="34" charset="-122"/>
                <a:ea typeface="微软雅黑" pitchFamily="34" charset="-122"/>
              </a:rPr>
              <a:t>((2,3)) </a:t>
            </a:r>
            <a:r>
              <a:rPr lang="zh-CN" altLang="en-US" sz="1400">
                <a:latin typeface="微软雅黑" pitchFamily="34" charset="-122"/>
                <a:ea typeface="微软雅黑" pitchFamily="34" charset="-122"/>
              </a:rPr>
              <a:t>等效于 </a:t>
            </a:r>
            <a:r>
              <a:rPr lang="en-US" altLang="zh-CN" sz="1400">
                <a:latin typeface="微软雅黑" pitchFamily="34" charset="-122"/>
                <a:ea typeface="微软雅黑" pitchFamily="34" charset="-122"/>
              </a:rPr>
              <a:t>np.tile(0., (2,3)) </a:t>
            </a: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3281800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9461"/>
                                        </p:tgtEl>
                                        <p:attrNameLst>
                                          <p:attrName>style.visibility</p:attrName>
                                        </p:attrNameLst>
                                      </p:cBhvr>
                                      <p:to>
                                        <p:strVal val="visible"/>
                                      </p:to>
                                    </p:set>
                                    <p:anim calcmode="lin" valueType="num">
                                      <p:cBhvr>
                                        <p:cTn id="17" dur="500" fill="hold"/>
                                        <p:tgtEl>
                                          <p:spTgt spid="19461"/>
                                        </p:tgtEl>
                                        <p:attrNameLst>
                                          <p:attrName>ppt_w</p:attrName>
                                        </p:attrNameLst>
                                      </p:cBhvr>
                                      <p:tavLst>
                                        <p:tav tm="0">
                                          <p:val>
                                            <p:fltVal val="0"/>
                                          </p:val>
                                        </p:tav>
                                        <p:tav tm="100000">
                                          <p:val>
                                            <p:strVal val="#ppt_w"/>
                                          </p:val>
                                        </p:tav>
                                      </p:tavLst>
                                    </p:anim>
                                    <p:anim calcmode="lin" valueType="num">
                                      <p:cBhvr>
                                        <p:cTn id="18" dur="500" fill="hold"/>
                                        <p:tgtEl>
                                          <p:spTgt spid="19461"/>
                                        </p:tgtEl>
                                        <p:attrNameLst>
                                          <p:attrName>ppt_h</p:attrName>
                                        </p:attrNameLst>
                                      </p:cBhvr>
                                      <p:tavLst>
                                        <p:tav tm="0">
                                          <p:val>
                                            <p:fltVal val="0"/>
                                          </p:val>
                                        </p:tav>
                                        <p:tav tm="100000">
                                          <p:val>
                                            <p:strVal val="#ppt_h"/>
                                          </p:val>
                                        </p:tav>
                                      </p:tavLst>
                                    </p:anim>
                                    <p:animEffect transition="in" filter="fade">
                                      <p:cBhvr>
                                        <p:cTn id="19" dur="500"/>
                                        <p:tgtEl>
                                          <p:spTgt spid="19461"/>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19462"/>
                                        </p:tgtEl>
                                        <p:attrNameLst>
                                          <p:attrName>style.visibility</p:attrName>
                                        </p:attrNameLst>
                                      </p:cBhvr>
                                      <p:to>
                                        <p:strVal val="visible"/>
                                      </p:to>
                                    </p:set>
                                    <p:anim calcmode="lin" valueType="num">
                                      <p:cBhvr>
                                        <p:cTn id="24" dur="500" fill="hold"/>
                                        <p:tgtEl>
                                          <p:spTgt spid="19462"/>
                                        </p:tgtEl>
                                        <p:attrNameLst>
                                          <p:attrName>ppt_w</p:attrName>
                                        </p:attrNameLst>
                                      </p:cBhvr>
                                      <p:tavLst>
                                        <p:tav tm="0">
                                          <p:val>
                                            <p:fltVal val="0"/>
                                          </p:val>
                                        </p:tav>
                                        <p:tav tm="100000">
                                          <p:val>
                                            <p:strVal val="#ppt_w"/>
                                          </p:val>
                                        </p:tav>
                                      </p:tavLst>
                                    </p:anim>
                                    <p:anim calcmode="lin" valueType="num">
                                      <p:cBhvr>
                                        <p:cTn id="25" dur="500" fill="hold"/>
                                        <p:tgtEl>
                                          <p:spTgt spid="19462"/>
                                        </p:tgtEl>
                                        <p:attrNameLst>
                                          <p:attrName>ppt_h</p:attrName>
                                        </p:attrNameLst>
                                      </p:cBhvr>
                                      <p:tavLst>
                                        <p:tav tm="0">
                                          <p:val>
                                            <p:fltVal val="0"/>
                                          </p:val>
                                        </p:tav>
                                        <p:tav tm="100000">
                                          <p:val>
                                            <p:strVal val="#ppt_h"/>
                                          </p:val>
                                        </p:tav>
                                      </p:tavLst>
                                    </p:anim>
                                    <p:animEffect transition="in" filter="fade">
                                      <p:cBhvr>
                                        <p:cTn id="26" dur="500"/>
                                        <p:tgtEl>
                                          <p:spTgt spid="19462"/>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19463"/>
                                        </p:tgtEl>
                                        <p:attrNameLst>
                                          <p:attrName>style.visibility</p:attrName>
                                        </p:attrNameLst>
                                      </p:cBhvr>
                                      <p:to>
                                        <p:strVal val="visible"/>
                                      </p:to>
                                    </p:set>
                                    <p:anim calcmode="lin" valueType="num">
                                      <p:cBhvr>
                                        <p:cTn id="31" dur="500" fill="hold"/>
                                        <p:tgtEl>
                                          <p:spTgt spid="19463"/>
                                        </p:tgtEl>
                                        <p:attrNameLst>
                                          <p:attrName>ppt_w</p:attrName>
                                        </p:attrNameLst>
                                      </p:cBhvr>
                                      <p:tavLst>
                                        <p:tav tm="0">
                                          <p:val>
                                            <p:fltVal val="0"/>
                                          </p:val>
                                        </p:tav>
                                        <p:tav tm="100000">
                                          <p:val>
                                            <p:strVal val="#ppt_w"/>
                                          </p:val>
                                        </p:tav>
                                      </p:tavLst>
                                    </p:anim>
                                    <p:anim calcmode="lin" valueType="num">
                                      <p:cBhvr>
                                        <p:cTn id="32" dur="500" fill="hold"/>
                                        <p:tgtEl>
                                          <p:spTgt spid="19463"/>
                                        </p:tgtEl>
                                        <p:attrNameLst>
                                          <p:attrName>ppt_h</p:attrName>
                                        </p:attrNameLst>
                                      </p:cBhvr>
                                      <p:tavLst>
                                        <p:tav tm="0">
                                          <p:val>
                                            <p:fltVal val="0"/>
                                          </p:val>
                                        </p:tav>
                                        <p:tav tm="100000">
                                          <p:val>
                                            <p:strVal val="#ppt_h"/>
                                          </p:val>
                                        </p:tav>
                                      </p:tavLst>
                                    </p:anim>
                                    <p:animEffect transition="in" filter="fade">
                                      <p:cBhvr>
                                        <p:cTn id="33" dur="500"/>
                                        <p:tgtEl>
                                          <p:spTgt spid="19463"/>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wipe(down)">
                                      <p:cBhvr>
                                        <p:cTn id="3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a:solidFill>
                  <a:schemeClr val="accent5">
                    <a:lumMod val="75000"/>
                  </a:schemeClr>
                </a:solidFill>
                <a:latin typeface="微软雅黑" pitchFamily="34" charset="-122"/>
                <a:ea typeface="微软雅黑" pitchFamily="34" charset="-122"/>
              </a:rPr>
              <a:t>Numpy </a:t>
            </a:r>
            <a:r>
              <a:rPr lang="zh-CN" altLang="en-US" sz="1600">
                <a:solidFill>
                  <a:schemeClr val="accent5">
                    <a:lumMod val="75000"/>
                  </a:schemeClr>
                </a:solidFill>
                <a:latin typeface="微软雅黑" pitchFamily="34" charset="-122"/>
                <a:ea typeface="微软雅黑" pitchFamily="34" charset="-122"/>
              </a:rPr>
              <a:t>中包含了一些函数用于处理数组，大概可分为以下几类</a:t>
            </a:r>
            <a:r>
              <a:rPr lang="zh-CN" altLang="en-US" sz="1600" smtClean="0">
                <a:solidFill>
                  <a:schemeClr val="accent5">
                    <a:lumMod val="75000"/>
                  </a:schemeClr>
                </a:solidFill>
                <a:latin typeface="微软雅黑" pitchFamily="34" charset="-122"/>
                <a:ea typeface="微软雅黑" pitchFamily="34" charset="-122"/>
              </a:rPr>
              <a:t>：</a:t>
            </a:r>
            <a:endParaRPr lang="zh-CN" altLang="en-US" sz="1600">
              <a:solidFill>
                <a:schemeClr val="accent5">
                  <a:lumMod val="75000"/>
                </a:schemeClr>
              </a:solidFill>
              <a:latin typeface="微软雅黑" pitchFamily="34" charset="-122"/>
              <a:ea typeface="微软雅黑" pitchFamily="34" charset="-122"/>
            </a:endParaRPr>
          </a:p>
          <a:p>
            <a:pPr marL="74295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修改数组形状</a:t>
            </a:r>
          </a:p>
          <a:p>
            <a:pPr marL="74295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翻转数组</a:t>
            </a:r>
          </a:p>
          <a:p>
            <a:pPr marL="74295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修改数组维度</a:t>
            </a:r>
          </a:p>
          <a:p>
            <a:pPr marL="74295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连接数组</a:t>
            </a:r>
          </a:p>
          <a:p>
            <a:pPr marL="74295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分割数组</a:t>
            </a:r>
          </a:p>
          <a:p>
            <a:pPr marL="74295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数组元素的添加与</a:t>
            </a:r>
            <a:r>
              <a:rPr lang="zh-CN" altLang="en-US" sz="1600" smtClean="0">
                <a:solidFill>
                  <a:schemeClr val="accent5">
                    <a:lumMod val="75000"/>
                  </a:schemeClr>
                </a:solidFill>
                <a:latin typeface="微软雅黑" pitchFamily="34" charset="-122"/>
                <a:ea typeface="微软雅黑" pitchFamily="34" charset="-122"/>
              </a:rPr>
              <a:t>删除</a:t>
            </a:r>
            <a:endParaRPr lang="en-US" altLang="zh-CN"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00154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randombar(horizontal)">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修改数组形状</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a:solidFill>
                  <a:schemeClr val="accent5">
                    <a:lumMod val="75000"/>
                  </a:schemeClr>
                </a:solidFill>
                <a:latin typeface="微软雅黑" pitchFamily="34" charset="-122"/>
                <a:ea typeface="微软雅黑" pitchFamily="34" charset="-122"/>
              </a:rPr>
              <a:t>Numpy </a:t>
            </a:r>
            <a:r>
              <a:rPr lang="zh-CN" altLang="en-US" sz="1600" smtClean="0">
                <a:solidFill>
                  <a:schemeClr val="accent5">
                    <a:lumMod val="75000"/>
                  </a:schemeClr>
                </a:solidFill>
                <a:latin typeface="微软雅黑" pitchFamily="34" charset="-122"/>
                <a:ea typeface="微软雅黑" pitchFamily="34" charset="-122"/>
              </a:rPr>
              <a:t>数组形状的修改函数主要有</a:t>
            </a:r>
            <a:r>
              <a:rPr lang="en-US" altLang="zh-CN" sz="1600" smtClean="0">
                <a:solidFill>
                  <a:schemeClr val="accent5">
                    <a:lumMod val="75000"/>
                  </a:schemeClr>
                </a:solidFill>
                <a:latin typeface="微软雅黑" pitchFamily="34" charset="-122"/>
                <a:ea typeface="微软雅黑" pitchFamily="34" charset="-122"/>
              </a:rPr>
              <a:t>reshape</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flat</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flatten</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ravel</a:t>
            </a:r>
            <a:r>
              <a:rPr lang="zh-CN" altLang="en-US" sz="1600" smtClean="0">
                <a:solidFill>
                  <a:schemeClr val="accent5">
                    <a:lumMod val="75000"/>
                  </a:schemeClr>
                </a:solidFill>
                <a:latin typeface="微软雅黑" pitchFamily="34" charset="-122"/>
                <a:ea typeface="微软雅黑" pitchFamily="34" charset="-122"/>
              </a:rPr>
              <a:t>，各自功能分别如下：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5848" y="2175148"/>
            <a:ext cx="3452304" cy="1389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437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1506"/>
                                        </p:tgtEl>
                                        <p:attrNameLst>
                                          <p:attrName>style.visibility</p:attrName>
                                        </p:attrNameLst>
                                      </p:cBhvr>
                                      <p:to>
                                        <p:strVal val="visible"/>
                                      </p:to>
                                    </p:set>
                                    <p:anim calcmode="lin" valueType="num">
                                      <p:cBhvr>
                                        <p:cTn id="17" dur="500" fill="hold"/>
                                        <p:tgtEl>
                                          <p:spTgt spid="21506"/>
                                        </p:tgtEl>
                                        <p:attrNameLst>
                                          <p:attrName>ppt_w</p:attrName>
                                        </p:attrNameLst>
                                      </p:cBhvr>
                                      <p:tavLst>
                                        <p:tav tm="0">
                                          <p:val>
                                            <p:fltVal val="0"/>
                                          </p:val>
                                        </p:tav>
                                        <p:tav tm="100000">
                                          <p:val>
                                            <p:strVal val="#ppt_w"/>
                                          </p:val>
                                        </p:tav>
                                      </p:tavLst>
                                    </p:anim>
                                    <p:anim calcmode="lin" valueType="num">
                                      <p:cBhvr>
                                        <p:cTn id="18" dur="500" fill="hold"/>
                                        <p:tgtEl>
                                          <p:spTgt spid="21506"/>
                                        </p:tgtEl>
                                        <p:attrNameLst>
                                          <p:attrName>ppt_h</p:attrName>
                                        </p:attrNameLst>
                                      </p:cBhvr>
                                      <p:tavLst>
                                        <p:tav tm="0">
                                          <p:val>
                                            <p:fltVal val="0"/>
                                          </p:val>
                                        </p:tav>
                                        <p:tav tm="100000">
                                          <p:val>
                                            <p:strVal val="#ppt_h"/>
                                          </p:val>
                                        </p:tav>
                                      </p:tavLst>
                                    </p:anim>
                                    <p:animEffect transition="in" filter="fade">
                                      <p:cBhvr>
                                        <p:cTn id="19" dur="500"/>
                                        <p:tgtEl>
                                          <p:spTgt spid="215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修改数组</a:t>
            </a:r>
            <a:r>
              <a:rPr lang="zh-CN" altLang="en-US" b="1" smtClean="0">
                <a:solidFill>
                  <a:schemeClr val="accent5">
                    <a:lumMod val="50000"/>
                  </a:schemeClr>
                </a:solidFill>
                <a:latin typeface="微软雅黑" pitchFamily="34" charset="-122"/>
                <a:ea typeface="微软雅黑" pitchFamily="34" charset="-122"/>
              </a:rPr>
              <a:t>形状</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03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4843" y="1844824"/>
            <a:ext cx="3610159" cy="26640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5197" y="1844824"/>
            <a:ext cx="1947356" cy="3274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5731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30"/>
                                        </p:tgtEl>
                                        <p:attrNameLst>
                                          <p:attrName>style.visibility</p:attrName>
                                        </p:attrNameLst>
                                      </p:cBhvr>
                                      <p:to>
                                        <p:strVal val="visible"/>
                                      </p:to>
                                    </p:set>
                                    <p:anim calcmode="lin" valueType="num">
                                      <p:cBhvr>
                                        <p:cTn id="12" dur="500" fill="hold"/>
                                        <p:tgtEl>
                                          <p:spTgt spid="1030"/>
                                        </p:tgtEl>
                                        <p:attrNameLst>
                                          <p:attrName>ppt_w</p:attrName>
                                        </p:attrNameLst>
                                      </p:cBhvr>
                                      <p:tavLst>
                                        <p:tav tm="0">
                                          <p:val>
                                            <p:fltVal val="0"/>
                                          </p:val>
                                        </p:tav>
                                        <p:tav tm="100000">
                                          <p:val>
                                            <p:strVal val="#ppt_w"/>
                                          </p:val>
                                        </p:tav>
                                      </p:tavLst>
                                    </p:anim>
                                    <p:anim calcmode="lin" valueType="num">
                                      <p:cBhvr>
                                        <p:cTn id="13" dur="500" fill="hold"/>
                                        <p:tgtEl>
                                          <p:spTgt spid="1030"/>
                                        </p:tgtEl>
                                        <p:attrNameLst>
                                          <p:attrName>ppt_h</p:attrName>
                                        </p:attrNameLst>
                                      </p:cBhvr>
                                      <p:tavLst>
                                        <p:tav tm="0">
                                          <p:val>
                                            <p:fltVal val="0"/>
                                          </p:val>
                                        </p:tav>
                                        <p:tav tm="100000">
                                          <p:val>
                                            <p:strVal val="#ppt_h"/>
                                          </p:val>
                                        </p:tav>
                                      </p:tavLst>
                                    </p:anim>
                                    <p:animEffect transition="in" filter="fade">
                                      <p:cBhvr>
                                        <p:cTn id="14" dur="500"/>
                                        <p:tgtEl>
                                          <p:spTgt spid="103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031"/>
                                        </p:tgtEl>
                                        <p:attrNameLst>
                                          <p:attrName>style.visibility</p:attrName>
                                        </p:attrNameLst>
                                      </p:cBhvr>
                                      <p:to>
                                        <p:strVal val="visible"/>
                                      </p:to>
                                    </p:set>
                                    <p:anim calcmode="lin" valueType="num">
                                      <p:cBhvr>
                                        <p:cTn id="19" dur="500" fill="hold"/>
                                        <p:tgtEl>
                                          <p:spTgt spid="1031"/>
                                        </p:tgtEl>
                                        <p:attrNameLst>
                                          <p:attrName>ppt_w</p:attrName>
                                        </p:attrNameLst>
                                      </p:cBhvr>
                                      <p:tavLst>
                                        <p:tav tm="0">
                                          <p:val>
                                            <p:fltVal val="0"/>
                                          </p:val>
                                        </p:tav>
                                        <p:tav tm="100000">
                                          <p:val>
                                            <p:strVal val="#ppt_w"/>
                                          </p:val>
                                        </p:tav>
                                      </p:tavLst>
                                    </p:anim>
                                    <p:anim calcmode="lin" valueType="num">
                                      <p:cBhvr>
                                        <p:cTn id="20" dur="500" fill="hold"/>
                                        <p:tgtEl>
                                          <p:spTgt spid="1031"/>
                                        </p:tgtEl>
                                        <p:attrNameLst>
                                          <p:attrName>ppt_h</p:attrName>
                                        </p:attrNameLst>
                                      </p:cBhvr>
                                      <p:tavLst>
                                        <p:tav tm="0">
                                          <p:val>
                                            <p:fltVal val="0"/>
                                          </p:val>
                                        </p:tav>
                                        <p:tav tm="100000">
                                          <p:val>
                                            <p:strVal val="#ppt_h"/>
                                          </p:val>
                                        </p:tav>
                                      </p:tavLst>
                                    </p:anim>
                                    <p:animEffect transition="in" filter="fade">
                                      <p:cBhvr>
                                        <p:cTn id="21" dur="500"/>
                                        <p:tgtEl>
                                          <p:spTgt spid="10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翻转数组</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a:solidFill>
                  <a:schemeClr val="accent5">
                    <a:lumMod val="75000"/>
                  </a:schemeClr>
                </a:solidFill>
                <a:latin typeface="微软雅黑" pitchFamily="34" charset="-122"/>
                <a:ea typeface="微软雅黑" pitchFamily="34" charset="-122"/>
              </a:rPr>
              <a:t>Numpy </a:t>
            </a:r>
            <a:r>
              <a:rPr lang="zh-CN" altLang="en-US" sz="1600" smtClean="0">
                <a:solidFill>
                  <a:schemeClr val="accent5">
                    <a:lumMod val="75000"/>
                  </a:schemeClr>
                </a:solidFill>
                <a:latin typeface="微软雅黑" pitchFamily="34" charset="-122"/>
                <a:ea typeface="微软雅黑" pitchFamily="34" charset="-122"/>
              </a:rPr>
              <a:t>数组反转的函数主要有</a:t>
            </a:r>
            <a:r>
              <a:rPr lang="en-US" altLang="zh-CN" sz="1600">
                <a:solidFill>
                  <a:schemeClr val="accent5">
                    <a:lumMod val="75000"/>
                  </a:schemeClr>
                </a:solidFill>
                <a:latin typeface="微软雅黑" pitchFamily="34" charset="-122"/>
                <a:ea typeface="微软雅黑" pitchFamily="34" charset="-122"/>
              </a:rPr>
              <a:t>transpose</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ndarray.T</a:t>
            </a:r>
            <a:r>
              <a:rPr lang="zh-CN" altLang="en-US" sz="1600" smtClean="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同</a:t>
            </a:r>
            <a:r>
              <a:rPr lang="en-US" altLang="zh-CN" sz="1600" smtClean="0">
                <a:solidFill>
                  <a:schemeClr val="accent5">
                    <a:lumMod val="75000"/>
                  </a:schemeClr>
                </a:solidFill>
                <a:latin typeface="微软雅黑" pitchFamily="34" charset="-122"/>
                <a:ea typeface="微软雅黑" pitchFamily="34" charset="-122"/>
              </a:rPr>
              <a:t>self.transpose()</a:t>
            </a:r>
            <a:r>
              <a:rPr lang="zh-CN" altLang="en-US" sz="1600" smtClean="0">
                <a:solidFill>
                  <a:schemeClr val="accent5">
                    <a:lumMod val="75000"/>
                  </a:schemeClr>
                </a:solidFill>
                <a:latin typeface="微软雅黑" pitchFamily="34" charset="-122"/>
                <a:ea typeface="微软雅黑" pitchFamily="34" charset="-122"/>
              </a:rPr>
              <a:t> ）</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rollaxis</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swapaxes	</a:t>
            </a:r>
            <a:r>
              <a:rPr lang="zh-CN" altLang="en-US" sz="1600" smtClean="0">
                <a:solidFill>
                  <a:schemeClr val="accent5">
                    <a:lumMod val="75000"/>
                  </a:schemeClr>
                </a:solidFill>
                <a:latin typeface="微软雅黑" pitchFamily="34" charset="-122"/>
                <a:ea typeface="微软雅黑" pitchFamily="34" charset="-122"/>
              </a:rPr>
              <a:t>，各自功能分别如下：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53532" y="2420888"/>
            <a:ext cx="3036937" cy="1340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0700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anim calcmode="lin" valueType="num">
                                      <p:cBhvr>
                                        <p:cTn id="17" dur="500" fill="hold"/>
                                        <p:tgtEl>
                                          <p:spTgt spid="2050"/>
                                        </p:tgtEl>
                                        <p:attrNameLst>
                                          <p:attrName>ppt_w</p:attrName>
                                        </p:attrNameLst>
                                      </p:cBhvr>
                                      <p:tavLst>
                                        <p:tav tm="0">
                                          <p:val>
                                            <p:fltVal val="0"/>
                                          </p:val>
                                        </p:tav>
                                        <p:tav tm="100000">
                                          <p:val>
                                            <p:strVal val="#ppt_w"/>
                                          </p:val>
                                        </p:tav>
                                      </p:tavLst>
                                    </p:anim>
                                    <p:anim calcmode="lin" valueType="num">
                                      <p:cBhvr>
                                        <p:cTn id="18" dur="500" fill="hold"/>
                                        <p:tgtEl>
                                          <p:spTgt spid="2050"/>
                                        </p:tgtEl>
                                        <p:attrNameLst>
                                          <p:attrName>ppt_h</p:attrName>
                                        </p:attrNameLst>
                                      </p:cBhvr>
                                      <p:tavLst>
                                        <p:tav tm="0">
                                          <p:val>
                                            <p:fltVal val="0"/>
                                          </p:val>
                                        </p:tav>
                                        <p:tav tm="100000">
                                          <p:val>
                                            <p:strVal val="#ppt_h"/>
                                          </p:val>
                                        </p:tav>
                                      </p:tavLst>
                                    </p:anim>
                                    <p:animEffect transition="in" filter="fade">
                                      <p:cBhvr>
                                        <p:cTn id="19"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翻转数组</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27984" y="1824549"/>
            <a:ext cx="3884683" cy="39673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1844824"/>
            <a:ext cx="3196631"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971600" y="6021288"/>
            <a:ext cx="4752528" cy="307777"/>
          </a:xfrm>
          <a:prstGeom prst="rect">
            <a:avLst/>
          </a:prstGeom>
          <a:ln>
            <a:noFill/>
          </a:ln>
        </p:spPr>
        <p:style>
          <a:lnRef idx="3">
            <a:schemeClr val="lt1"/>
          </a:lnRef>
          <a:fillRef idx="1">
            <a:schemeClr val="accent3"/>
          </a:fillRef>
          <a:effectRef idx="1">
            <a:schemeClr val="accent3"/>
          </a:effectRef>
          <a:fontRef idx="minor">
            <a:schemeClr val="lt1"/>
          </a:fontRef>
        </p:style>
        <p:txBody>
          <a:bodyPr wrap="square" rtlCol="0">
            <a:spAutoFit/>
          </a:bodyPr>
          <a:lstStyle/>
          <a:p>
            <a:r>
              <a:rPr lang="zh-CN" altLang="en-US" sz="1400" smtClean="0">
                <a:latin typeface="微软雅黑" pitchFamily="34" charset="-122"/>
                <a:ea typeface="微软雅黑" pitchFamily="34" charset="-122"/>
              </a:rPr>
              <a:t>注：这里</a:t>
            </a:r>
            <a:r>
              <a:rPr lang="en-US" altLang="zh-CN" sz="1400" smtClean="0">
                <a:latin typeface="微软雅黑" pitchFamily="34" charset="-122"/>
                <a:ea typeface="微软雅黑" pitchFamily="34" charset="-122"/>
              </a:rPr>
              <a:t>NumPy</a:t>
            </a:r>
            <a:r>
              <a:rPr lang="zh-CN" altLang="en-US" sz="1400" smtClean="0">
                <a:latin typeface="微软雅黑" pitchFamily="34" charset="-122"/>
                <a:ea typeface="微软雅黑" pitchFamily="34" charset="-122"/>
              </a:rPr>
              <a:t>的</a:t>
            </a:r>
            <a:r>
              <a:rPr lang="en-US" altLang="zh-CN" sz="1400" smtClean="0">
                <a:latin typeface="微软雅黑" pitchFamily="34" charset="-122"/>
                <a:ea typeface="微软雅黑" pitchFamily="34" charset="-122"/>
              </a:rPr>
              <a:t>where</a:t>
            </a:r>
            <a:r>
              <a:rPr lang="zh-CN" altLang="en-US" sz="1400" smtClean="0">
                <a:latin typeface="微软雅黑" pitchFamily="34" charset="-122"/>
                <a:ea typeface="微软雅黑" pitchFamily="34" charset="-122"/>
              </a:rPr>
              <a:t>函数用于返回满足条件的索引值。</a:t>
            </a:r>
            <a:r>
              <a:rPr lang="en-US" altLang="zh-CN" sz="1400" smtClean="0">
                <a:latin typeface="微软雅黑" pitchFamily="34" charset="-122"/>
                <a:ea typeface="微软雅黑" pitchFamily="34" charset="-122"/>
              </a:rPr>
              <a:t> </a:t>
            </a: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1371058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9"/>
                                        </p:tgtEl>
                                        <p:attrNameLst>
                                          <p:attrName>style.visibility</p:attrName>
                                        </p:attrNameLst>
                                      </p:cBhvr>
                                      <p:to>
                                        <p:strVal val="visible"/>
                                      </p:to>
                                    </p:set>
                                    <p:anim calcmode="lin" valueType="num">
                                      <p:cBhvr>
                                        <p:cTn id="12" dur="500" fill="hold"/>
                                        <p:tgtEl>
                                          <p:spTgt spid="1029"/>
                                        </p:tgtEl>
                                        <p:attrNameLst>
                                          <p:attrName>ppt_w</p:attrName>
                                        </p:attrNameLst>
                                      </p:cBhvr>
                                      <p:tavLst>
                                        <p:tav tm="0">
                                          <p:val>
                                            <p:fltVal val="0"/>
                                          </p:val>
                                        </p:tav>
                                        <p:tav tm="100000">
                                          <p:val>
                                            <p:strVal val="#ppt_w"/>
                                          </p:val>
                                        </p:tav>
                                      </p:tavLst>
                                    </p:anim>
                                    <p:anim calcmode="lin" valueType="num">
                                      <p:cBhvr>
                                        <p:cTn id="13" dur="500" fill="hold"/>
                                        <p:tgtEl>
                                          <p:spTgt spid="1029"/>
                                        </p:tgtEl>
                                        <p:attrNameLst>
                                          <p:attrName>ppt_h</p:attrName>
                                        </p:attrNameLst>
                                      </p:cBhvr>
                                      <p:tavLst>
                                        <p:tav tm="0">
                                          <p:val>
                                            <p:fltVal val="0"/>
                                          </p:val>
                                        </p:tav>
                                        <p:tav tm="100000">
                                          <p:val>
                                            <p:strVal val="#ppt_h"/>
                                          </p:val>
                                        </p:tav>
                                      </p:tavLst>
                                    </p:anim>
                                    <p:animEffect transition="in" filter="fade">
                                      <p:cBhvr>
                                        <p:cTn id="14" dur="500"/>
                                        <p:tgtEl>
                                          <p:spTgt spid="1029"/>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028"/>
                                        </p:tgtEl>
                                        <p:attrNameLst>
                                          <p:attrName>style.visibility</p:attrName>
                                        </p:attrNameLst>
                                      </p:cBhvr>
                                      <p:to>
                                        <p:strVal val="visible"/>
                                      </p:to>
                                    </p:set>
                                    <p:anim calcmode="lin" valueType="num">
                                      <p:cBhvr>
                                        <p:cTn id="19" dur="500" fill="hold"/>
                                        <p:tgtEl>
                                          <p:spTgt spid="1028"/>
                                        </p:tgtEl>
                                        <p:attrNameLst>
                                          <p:attrName>ppt_w</p:attrName>
                                        </p:attrNameLst>
                                      </p:cBhvr>
                                      <p:tavLst>
                                        <p:tav tm="0">
                                          <p:val>
                                            <p:fltVal val="0"/>
                                          </p:val>
                                        </p:tav>
                                        <p:tav tm="100000">
                                          <p:val>
                                            <p:strVal val="#ppt_w"/>
                                          </p:val>
                                        </p:tav>
                                      </p:tavLst>
                                    </p:anim>
                                    <p:anim calcmode="lin" valueType="num">
                                      <p:cBhvr>
                                        <p:cTn id="20" dur="500" fill="hold"/>
                                        <p:tgtEl>
                                          <p:spTgt spid="1028"/>
                                        </p:tgtEl>
                                        <p:attrNameLst>
                                          <p:attrName>ppt_h</p:attrName>
                                        </p:attrNameLst>
                                      </p:cBhvr>
                                      <p:tavLst>
                                        <p:tav tm="0">
                                          <p:val>
                                            <p:fltVal val="0"/>
                                          </p:val>
                                        </p:tav>
                                        <p:tav tm="100000">
                                          <p:val>
                                            <p:strVal val="#ppt_h"/>
                                          </p:val>
                                        </p:tav>
                                      </p:tavLst>
                                    </p:anim>
                                    <p:animEffect transition="in" filter="fade">
                                      <p:cBhvr>
                                        <p:cTn id="21" dur="500"/>
                                        <p:tgtEl>
                                          <p:spTgt spid="1028"/>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down)">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修改数组</a:t>
            </a:r>
            <a:r>
              <a:rPr lang="zh-CN" altLang="en-US" b="1" smtClean="0">
                <a:solidFill>
                  <a:schemeClr val="accent5">
                    <a:lumMod val="50000"/>
                  </a:schemeClr>
                </a:solidFill>
                <a:latin typeface="微软雅黑" pitchFamily="34" charset="-122"/>
                <a:ea typeface="微软雅黑" pitchFamily="34" charset="-122"/>
              </a:rPr>
              <a:t>维度</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Numpy </a:t>
            </a:r>
            <a:r>
              <a:rPr lang="zh-CN" altLang="en-US" sz="1600" smtClean="0">
                <a:solidFill>
                  <a:schemeClr val="accent5">
                    <a:lumMod val="75000"/>
                  </a:schemeClr>
                </a:solidFill>
                <a:latin typeface="微软雅黑" pitchFamily="34" charset="-122"/>
                <a:ea typeface="微软雅黑" pitchFamily="34" charset="-122"/>
              </a:rPr>
              <a:t>修改数组维度的函数主要有</a:t>
            </a:r>
            <a:r>
              <a:rPr lang="en-US" altLang="zh-CN" sz="1600">
                <a:solidFill>
                  <a:schemeClr val="accent5">
                    <a:lumMod val="75000"/>
                  </a:schemeClr>
                </a:solidFill>
                <a:latin typeface="微软雅黑" pitchFamily="34" charset="-122"/>
                <a:ea typeface="微软雅黑" pitchFamily="34" charset="-122"/>
              </a:rPr>
              <a:t>broadcast</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broadcast_to</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expand_dims</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squeeze</a:t>
            </a:r>
            <a:r>
              <a:rPr lang="zh-CN" altLang="en-US" sz="1600" smtClean="0">
                <a:solidFill>
                  <a:schemeClr val="accent5">
                    <a:lumMod val="75000"/>
                  </a:schemeClr>
                </a:solidFill>
                <a:latin typeface="微软雅黑" pitchFamily="34" charset="-122"/>
                <a:ea typeface="微软雅黑" pitchFamily="34" charset="-122"/>
              </a:rPr>
              <a:t>，各自功能分别如下：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79812" y="2348880"/>
            <a:ext cx="3384376" cy="1353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16291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098"/>
                                        </p:tgtEl>
                                        <p:attrNameLst>
                                          <p:attrName>style.visibility</p:attrName>
                                        </p:attrNameLst>
                                      </p:cBhvr>
                                      <p:to>
                                        <p:strVal val="visible"/>
                                      </p:to>
                                    </p:set>
                                    <p:anim calcmode="lin" valueType="num">
                                      <p:cBhvr>
                                        <p:cTn id="17" dur="500" fill="hold"/>
                                        <p:tgtEl>
                                          <p:spTgt spid="4098"/>
                                        </p:tgtEl>
                                        <p:attrNameLst>
                                          <p:attrName>ppt_w</p:attrName>
                                        </p:attrNameLst>
                                      </p:cBhvr>
                                      <p:tavLst>
                                        <p:tav tm="0">
                                          <p:val>
                                            <p:fltVal val="0"/>
                                          </p:val>
                                        </p:tav>
                                        <p:tav tm="100000">
                                          <p:val>
                                            <p:strVal val="#ppt_w"/>
                                          </p:val>
                                        </p:tav>
                                      </p:tavLst>
                                    </p:anim>
                                    <p:anim calcmode="lin" valueType="num">
                                      <p:cBhvr>
                                        <p:cTn id="18" dur="500" fill="hold"/>
                                        <p:tgtEl>
                                          <p:spTgt spid="4098"/>
                                        </p:tgtEl>
                                        <p:attrNameLst>
                                          <p:attrName>ppt_h</p:attrName>
                                        </p:attrNameLst>
                                      </p:cBhvr>
                                      <p:tavLst>
                                        <p:tav tm="0">
                                          <p:val>
                                            <p:fltVal val="0"/>
                                          </p:val>
                                        </p:tav>
                                        <p:tav tm="100000">
                                          <p:val>
                                            <p:strVal val="#ppt_h"/>
                                          </p:val>
                                        </p:tav>
                                      </p:tavLst>
                                    </p:anim>
                                    <p:animEffect transition="in" filter="fade">
                                      <p:cBhvr>
                                        <p:cTn id="19"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Course\Python\Python-Data-Analysis\image\issu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2596" y="649832"/>
            <a:ext cx="6418808" cy="5558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2059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p:cTn id="7" dur="500" fill="hold"/>
                                        <p:tgtEl>
                                          <p:spTgt spid="2050"/>
                                        </p:tgtEl>
                                        <p:attrNameLst>
                                          <p:attrName>ppt_w</p:attrName>
                                        </p:attrNameLst>
                                      </p:cBhvr>
                                      <p:tavLst>
                                        <p:tav tm="0">
                                          <p:val>
                                            <p:fltVal val="0"/>
                                          </p:val>
                                        </p:tav>
                                        <p:tav tm="100000">
                                          <p:val>
                                            <p:strVal val="#ppt_w"/>
                                          </p:val>
                                        </p:tav>
                                      </p:tavLst>
                                    </p:anim>
                                    <p:anim calcmode="lin" valueType="num">
                                      <p:cBhvr>
                                        <p:cTn id="8" dur="500" fill="hold"/>
                                        <p:tgtEl>
                                          <p:spTgt spid="2050"/>
                                        </p:tgtEl>
                                        <p:attrNameLst>
                                          <p:attrName>ppt_h</p:attrName>
                                        </p:attrNameLst>
                                      </p:cBhvr>
                                      <p:tavLst>
                                        <p:tav tm="0">
                                          <p:val>
                                            <p:fltVal val="0"/>
                                          </p:val>
                                        </p:tav>
                                        <p:tav tm="100000">
                                          <p:val>
                                            <p:strVal val="#ppt_h"/>
                                          </p:val>
                                        </p:tav>
                                      </p:tavLst>
                                    </p:anim>
                                    <p:animEffect transition="in" filter="fade">
                                      <p:cBhvr>
                                        <p:cTn id="9"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修改数组维度</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205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0160" y="1665337"/>
            <a:ext cx="3423680" cy="44279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4309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052"/>
                                        </p:tgtEl>
                                        <p:attrNameLst>
                                          <p:attrName>style.visibility</p:attrName>
                                        </p:attrNameLst>
                                      </p:cBhvr>
                                      <p:to>
                                        <p:strVal val="visible"/>
                                      </p:to>
                                    </p:set>
                                    <p:anim calcmode="lin" valueType="num">
                                      <p:cBhvr>
                                        <p:cTn id="12" dur="500" fill="hold"/>
                                        <p:tgtEl>
                                          <p:spTgt spid="2052"/>
                                        </p:tgtEl>
                                        <p:attrNameLst>
                                          <p:attrName>ppt_w</p:attrName>
                                        </p:attrNameLst>
                                      </p:cBhvr>
                                      <p:tavLst>
                                        <p:tav tm="0">
                                          <p:val>
                                            <p:fltVal val="0"/>
                                          </p:val>
                                        </p:tav>
                                        <p:tav tm="100000">
                                          <p:val>
                                            <p:strVal val="#ppt_w"/>
                                          </p:val>
                                        </p:tav>
                                      </p:tavLst>
                                    </p:anim>
                                    <p:anim calcmode="lin" valueType="num">
                                      <p:cBhvr>
                                        <p:cTn id="13" dur="500" fill="hold"/>
                                        <p:tgtEl>
                                          <p:spTgt spid="2052"/>
                                        </p:tgtEl>
                                        <p:attrNameLst>
                                          <p:attrName>ppt_h</p:attrName>
                                        </p:attrNameLst>
                                      </p:cBhvr>
                                      <p:tavLst>
                                        <p:tav tm="0">
                                          <p:val>
                                            <p:fltVal val="0"/>
                                          </p:val>
                                        </p:tav>
                                        <p:tav tm="100000">
                                          <p:val>
                                            <p:strVal val="#ppt_h"/>
                                          </p:val>
                                        </p:tav>
                                      </p:tavLst>
                                    </p:anim>
                                    <p:animEffect transition="in" filter="fade">
                                      <p:cBhvr>
                                        <p:cTn id="14"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连接数组</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Numpy </a:t>
            </a:r>
            <a:r>
              <a:rPr lang="zh-CN" altLang="en-US" sz="1600" smtClean="0">
                <a:solidFill>
                  <a:schemeClr val="accent5">
                    <a:lumMod val="75000"/>
                  </a:schemeClr>
                </a:solidFill>
                <a:latin typeface="微软雅黑" pitchFamily="34" charset="-122"/>
                <a:ea typeface="微软雅黑" pitchFamily="34" charset="-122"/>
              </a:rPr>
              <a:t>连接数组的函数主要有</a:t>
            </a:r>
            <a:r>
              <a:rPr lang="en-US" altLang="zh-CN" sz="1600">
                <a:solidFill>
                  <a:schemeClr val="accent5">
                    <a:lumMod val="75000"/>
                  </a:schemeClr>
                </a:solidFill>
                <a:latin typeface="微软雅黑" pitchFamily="34" charset="-122"/>
                <a:ea typeface="微软雅黑" pitchFamily="34" charset="-122"/>
              </a:rPr>
              <a:t>concatenate</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stack</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hstack</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vstack</a:t>
            </a:r>
            <a:r>
              <a:rPr lang="zh-CN" altLang="en-US" sz="1600" smtClean="0">
                <a:solidFill>
                  <a:schemeClr val="accent5">
                    <a:lumMod val="75000"/>
                  </a:schemeClr>
                </a:solidFill>
                <a:latin typeface="微软雅黑" pitchFamily="34" charset="-122"/>
                <a:ea typeface="微软雅黑" pitchFamily="34" charset="-122"/>
              </a:rPr>
              <a:t>，各自功能分别如下：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0775" y="2530460"/>
            <a:ext cx="4362450" cy="179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3560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p:cTn id="17" dur="500" fill="hold"/>
                                        <p:tgtEl>
                                          <p:spTgt spid="1026"/>
                                        </p:tgtEl>
                                        <p:attrNameLst>
                                          <p:attrName>ppt_w</p:attrName>
                                        </p:attrNameLst>
                                      </p:cBhvr>
                                      <p:tavLst>
                                        <p:tav tm="0">
                                          <p:val>
                                            <p:fltVal val="0"/>
                                          </p:val>
                                        </p:tav>
                                        <p:tav tm="100000">
                                          <p:val>
                                            <p:strVal val="#ppt_w"/>
                                          </p:val>
                                        </p:tav>
                                      </p:tavLst>
                                    </p:anim>
                                    <p:anim calcmode="lin" valueType="num">
                                      <p:cBhvr>
                                        <p:cTn id="18" dur="500" fill="hold"/>
                                        <p:tgtEl>
                                          <p:spTgt spid="1026"/>
                                        </p:tgtEl>
                                        <p:attrNameLst>
                                          <p:attrName>ppt_h</p:attrName>
                                        </p:attrNameLst>
                                      </p:cBhvr>
                                      <p:tavLst>
                                        <p:tav tm="0">
                                          <p:val>
                                            <p:fltVal val="0"/>
                                          </p:val>
                                        </p:tav>
                                        <p:tav tm="100000">
                                          <p:val>
                                            <p:strVal val="#ppt_h"/>
                                          </p:val>
                                        </p:tav>
                                      </p:tavLst>
                                    </p:anim>
                                    <p:animEffect transition="in" filter="fade">
                                      <p:cBhvr>
                                        <p:cTn id="19"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连接数组</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672" y="1844824"/>
            <a:ext cx="3554363" cy="2196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8091" y="1844824"/>
            <a:ext cx="1651726" cy="3277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73590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2053"/>
                                        </p:tgtEl>
                                        <p:attrNameLst>
                                          <p:attrName>style.visibility</p:attrName>
                                        </p:attrNameLst>
                                      </p:cBhvr>
                                      <p:to>
                                        <p:strVal val="visible"/>
                                      </p:to>
                                    </p:set>
                                    <p:anim calcmode="lin" valueType="num">
                                      <p:cBhvr>
                                        <p:cTn id="19" dur="500" fill="hold"/>
                                        <p:tgtEl>
                                          <p:spTgt spid="2053"/>
                                        </p:tgtEl>
                                        <p:attrNameLst>
                                          <p:attrName>ppt_w</p:attrName>
                                        </p:attrNameLst>
                                      </p:cBhvr>
                                      <p:tavLst>
                                        <p:tav tm="0">
                                          <p:val>
                                            <p:fltVal val="0"/>
                                          </p:val>
                                        </p:tav>
                                        <p:tav tm="100000">
                                          <p:val>
                                            <p:strVal val="#ppt_w"/>
                                          </p:val>
                                        </p:tav>
                                      </p:tavLst>
                                    </p:anim>
                                    <p:anim calcmode="lin" valueType="num">
                                      <p:cBhvr>
                                        <p:cTn id="20" dur="500" fill="hold"/>
                                        <p:tgtEl>
                                          <p:spTgt spid="2053"/>
                                        </p:tgtEl>
                                        <p:attrNameLst>
                                          <p:attrName>ppt_h</p:attrName>
                                        </p:attrNameLst>
                                      </p:cBhvr>
                                      <p:tavLst>
                                        <p:tav tm="0">
                                          <p:val>
                                            <p:fltVal val="0"/>
                                          </p:val>
                                        </p:tav>
                                        <p:tav tm="100000">
                                          <p:val>
                                            <p:strVal val="#ppt_h"/>
                                          </p:val>
                                        </p:tav>
                                      </p:tavLst>
                                    </p:anim>
                                    <p:animEffect transition="in" filter="fade">
                                      <p:cBhvr>
                                        <p:cTn id="21" dur="500"/>
                                        <p:tgtEl>
                                          <p:spTgt spid="20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分割数组</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Numpy </a:t>
            </a:r>
            <a:r>
              <a:rPr lang="zh-CN" altLang="en-US" sz="1600" smtClean="0">
                <a:solidFill>
                  <a:schemeClr val="accent5">
                    <a:lumMod val="75000"/>
                  </a:schemeClr>
                </a:solidFill>
                <a:latin typeface="微软雅黑" pitchFamily="34" charset="-122"/>
                <a:ea typeface="微软雅黑" pitchFamily="34" charset="-122"/>
              </a:rPr>
              <a:t>分割数组的函数主要有</a:t>
            </a:r>
            <a:r>
              <a:rPr lang="en-US" altLang="zh-CN" sz="1600">
                <a:solidFill>
                  <a:schemeClr val="accent5">
                    <a:lumMod val="75000"/>
                  </a:schemeClr>
                </a:solidFill>
                <a:latin typeface="微软雅黑" pitchFamily="34" charset="-122"/>
                <a:ea typeface="微软雅黑" pitchFamily="34" charset="-122"/>
              </a:rPr>
              <a:t>split</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hsplit</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vsplit</a:t>
            </a:r>
            <a:r>
              <a:rPr lang="zh-CN" altLang="en-US" sz="1600" smtClean="0">
                <a:solidFill>
                  <a:schemeClr val="accent5">
                    <a:lumMod val="75000"/>
                  </a:schemeClr>
                </a:solidFill>
                <a:latin typeface="微软雅黑" pitchFamily="34" charset="-122"/>
                <a:ea typeface="微软雅黑" pitchFamily="34" charset="-122"/>
              </a:rPr>
              <a:t>，各自功能分别如下：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5816" y="2204864"/>
            <a:ext cx="3312368" cy="1226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38199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 calcmode="lin" valueType="num">
                                      <p:cBhvr>
                                        <p:cTn id="17" dur="500" fill="hold"/>
                                        <p:tgtEl>
                                          <p:spTgt spid="3074"/>
                                        </p:tgtEl>
                                        <p:attrNameLst>
                                          <p:attrName>ppt_w</p:attrName>
                                        </p:attrNameLst>
                                      </p:cBhvr>
                                      <p:tavLst>
                                        <p:tav tm="0">
                                          <p:val>
                                            <p:fltVal val="0"/>
                                          </p:val>
                                        </p:tav>
                                        <p:tav tm="100000">
                                          <p:val>
                                            <p:strVal val="#ppt_w"/>
                                          </p:val>
                                        </p:tav>
                                      </p:tavLst>
                                    </p:anim>
                                    <p:anim calcmode="lin" valueType="num">
                                      <p:cBhvr>
                                        <p:cTn id="18" dur="500" fill="hold"/>
                                        <p:tgtEl>
                                          <p:spTgt spid="3074"/>
                                        </p:tgtEl>
                                        <p:attrNameLst>
                                          <p:attrName>ppt_h</p:attrName>
                                        </p:attrNameLst>
                                      </p:cBhvr>
                                      <p:tavLst>
                                        <p:tav tm="0">
                                          <p:val>
                                            <p:fltVal val="0"/>
                                          </p:val>
                                        </p:tav>
                                        <p:tav tm="100000">
                                          <p:val>
                                            <p:strVal val="#ppt_h"/>
                                          </p:val>
                                        </p:tav>
                                      </p:tavLst>
                                    </p:anim>
                                    <p:animEffect transition="in" filter="fade">
                                      <p:cBhvr>
                                        <p:cTn id="19"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分割数组</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9320" y="1772816"/>
            <a:ext cx="2746655" cy="22356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8024" y="1772816"/>
            <a:ext cx="2664296" cy="196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59757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4098"/>
                                        </p:tgtEl>
                                        <p:attrNameLst>
                                          <p:attrName>style.visibility</p:attrName>
                                        </p:attrNameLst>
                                      </p:cBhvr>
                                      <p:to>
                                        <p:strVal val="visible"/>
                                      </p:to>
                                    </p:set>
                                    <p:anim calcmode="lin" valueType="num">
                                      <p:cBhvr>
                                        <p:cTn id="12" dur="500" fill="hold"/>
                                        <p:tgtEl>
                                          <p:spTgt spid="4098"/>
                                        </p:tgtEl>
                                        <p:attrNameLst>
                                          <p:attrName>ppt_w</p:attrName>
                                        </p:attrNameLst>
                                      </p:cBhvr>
                                      <p:tavLst>
                                        <p:tav tm="0">
                                          <p:val>
                                            <p:fltVal val="0"/>
                                          </p:val>
                                        </p:tav>
                                        <p:tav tm="100000">
                                          <p:val>
                                            <p:strVal val="#ppt_w"/>
                                          </p:val>
                                        </p:tav>
                                      </p:tavLst>
                                    </p:anim>
                                    <p:anim calcmode="lin" valueType="num">
                                      <p:cBhvr>
                                        <p:cTn id="13" dur="500" fill="hold"/>
                                        <p:tgtEl>
                                          <p:spTgt spid="4098"/>
                                        </p:tgtEl>
                                        <p:attrNameLst>
                                          <p:attrName>ppt_h</p:attrName>
                                        </p:attrNameLst>
                                      </p:cBhvr>
                                      <p:tavLst>
                                        <p:tav tm="0">
                                          <p:val>
                                            <p:fltVal val="0"/>
                                          </p:val>
                                        </p:tav>
                                        <p:tav tm="100000">
                                          <p:val>
                                            <p:strVal val="#ppt_h"/>
                                          </p:val>
                                        </p:tav>
                                      </p:tavLst>
                                    </p:anim>
                                    <p:animEffect transition="in" filter="fade">
                                      <p:cBhvr>
                                        <p:cTn id="14" dur="500"/>
                                        <p:tgtEl>
                                          <p:spTgt spid="4098"/>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4099"/>
                                        </p:tgtEl>
                                        <p:attrNameLst>
                                          <p:attrName>style.visibility</p:attrName>
                                        </p:attrNameLst>
                                      </p:cBhvr>
                                      <p:to>
                                        <p:strVal val="visible"/>
                                      </p:to>
                                    </p:set>
                                    <p:anim calcmode="lin" valueType="num">
                                      <p:cBhvr>
                                        <p:cTn id="19" dur="500" fill="hold"/>
                                        <p:tgtEl>
                                          <p:spTgt spid="4099"/>
                                        </p:tgtEl>
                                        <p:attrNameLst>
                                          <p:attrName>ppt_w</p:attrName>
                                        </p:attrNameLst>
                                      </p:cBhvr>
                                      <p:tavLst>
                                        <p:tav tm="0">
                                          <p:val>
                                            <p:fltVal val="0"/>
                                          </p:val>
                                        </p:tav>
                                        <p:tav tm="100000">
                                          <p:val>
                                            <p:strVal val="#ppt_w"/>
                                          </p:val>
                                        </p:tav>
                                      </p:tavLst>
                                    </p:anim>
                                    <p:anim calcmode="lin" valueType="num">
                                      <p:cBhvr>
                                        <p:cTn id="20" dur="500" fill="hold"/>
                                        <p:tgtEl>
                                          <p:spTgt spid="4099"/>
                                        </p:tgtEl>
                                        <p:attrNameLst>
                                          <p:attrName>ppt_h</p:attrName>
                                        </p:attrNameLst>
                                      </p:cBhvr>
                                      <p:tavLst>
                                        <p:tav tm="0">
                                          <p:val>
                                            <p:fltVal val="0"/>
                                          </p:val>
                                        </p:tav>
                                        <p:tav tm="100000">
                                          <p:val>
                                            <p:strVal val="#ppt_h"/>
                                          </p:val>
                                        </p:tav>
                                      </p:tavLst>
                                    </p:anim>
                                    <p:animEffect transition="in" filter="fade">
                                      <p:cBhvr>
                                        <p:cTn id="21" dur="500"/>
                                        <p:tgtEl>
                                          <p:spTgt spid="40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数组的添加与删除</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Numpy </a:t>
            </a:r>
            <a:r>
              <a:rPr lang="zh-CN" altLang="en-US" sz="1600" smtClean="0">
                <a:solidFill>
                  <a:schemeClr val="accent5">
                    <a:lumMod val="75000"/>
                  </a:schemeClr>
                </a:solidFill>
                <a:latin typeface="微软雅黑" pitchFamily="34" charset="-122"/>
                <a:ea typeface="微软雅黑" pitchFamily="34" charset="-122"/>
              </a:rPr>
              <a:t>数组添加与删除的函数主要有</a:t>
            </a:r>
            <a:r>
              <a:rPr lang="en-US" altLang="zh-CN" sz="1600">
                <a:solidFill>
                  <a:schemeClr val="accent5">
                    <a:lumMod val="75000"/>
                  </a:schemeClr>
                </a:solidFill>
                <a:latin typeface="微软雅黑" pitchFamily="34" charset="-122"/>
                <a:ea typeface="微软雅黑" pitchFamily="34" charset="-122"/>
              </a:rPr>
              <a:t>resize</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append</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insert</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delete</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unique</a:t>
            </a:r>
            <a:r>
              <a:rPr lang="zh-CN" altLang="en-US" sz="1600" smtClean="0">
                <a:solidFill>
                  <a:schemeClr val="accent5">
                    <a:lumMod val="75000"/>
                  </a:schemeClr>
                </a:solidFill>
                <a:latin typeface="微软雅黑" pitchFamily="34" charset="-122"/>
                <a:ea typeface="微软雅黑" pitchFamily="34" charset="-122"/>
              </a:rPr>
              <a:t>，各自功能分别如下：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1238" y="2348880"/>
            <a:ext cx="3181524" cy="17726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43716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5122"/>
                                        </p:tgtEl>
                                        <p:attrNameLst>
                                          <p:attrName>style.visibility</p:attrName>
                                        </p:attrNameLst>
                                      </p:cBhvr>
                                      <p:to>
                                        <p:strVal val="visible"/>
                                      </p:to>
                                    </p:set>
                                    <p:anim calcmode="lin" valueType="num">
                                      <p:cBhvr>
                                        <p:cTn id="17" dur="500" fill="hold"/>
                                        <p:tgtEl>
                                          <p:spTgt spid="5122"/>
                                        </p:tgtEl>
                                        <p:attrNameLst>
                                          <p:attrName>ppt_w</p:attrName>
                                        </p:attrNameLst>
                                      </p:cBhvr>
                                      <p:tavLst>
                                        <p:tav tm="0">
                                          <p:val>
                                            <p:fltVal val="0"/>
                                          </p:val>
                                        </p:tav>
                                        <p:tav tm="100000">
                                          <p:val>
                                            <p:strVal val="#ppt_w"/>
                                          </p:val>
                                        </p:tav>
                                      </p:tavLst>
                                    </p:anim>
                                    <p:anim calcmode="lin" valueType="num">
                                      <p:cBhvr>
                                        <p:cTn id="18" dur="500" fill="hold"/>
                                        <p:tgtEl>
                                          <p:spTgt spid="5122"/>
                                        </p:tgtEl>
                                        <p:attrNameLst>
                                          <p:attrName>ppt_h</p:attrName>
                                        </p:attrNameLst>
                                      </p:cBhvr>
                                      <p:tavLst>
                                        <p:tav tm="0">
                                          <p:val>
                                            <p:fltVal val="0"/>
                                          </p:val>
                                        </p:tav>
                                        <p:tav tm="100000">
                                          <p:val>
                                            <p:strVal val="#ppt_h"/>
                                          </p:val>
                                        </p:tav>
                                      </p:tavLst>
                                    </p:anim>
                                    <p:animEffect transition="in" filter="fade">
                                      <p:cBhvr>
                                        <p:cTn id="19"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数组的添加与删除</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5273" y="1700808"/>
            <a:ext cx="4248472" cy="35090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1777" y="1700808"/>
            <a:ext cx="2244599" cy="3882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52700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 calcmode="lin" valueType="num">
                                      <p:cBhvr>
                                        <p:cTn id="12" dur="500" fill="hold"/>
                                        <p:tgtEl>
                                          <p:spTgt spid="1026"/>
                                        </p:tgtEl>
                                        <p:attrNameLst>
                                          <p:attrName>ppt_w</p:attrName>
                                        </p:attrNameLst>
                                      </p:cBhvr>
                                      <p:tavLst>
                                        <p:tav tm="0">
                                          <p:val>
                                            <p:fltVal val="0"/>
                                          </p:val>
                                        </p:tav>
                                        <p:tav tm="100000">
                                          <p:val>
                                            <p:strVal val="#ppt_w"/>
                                          </p:val>
                                        </p:tav>
                                      </p:tavLst>
                                    </p:anim>
                                    <p:anim calcmode="lin" valueType="num">
                                      <p:cBhvr>
                                        <p:cTn id="13" dur="500" fill="hold"/>
                                        <p:tgtEl>
                                          <p:spTgt spid="1026"/>
                                        </p:tgtEl>
                                        <p:attrNameLst>
                                          <p:attrName>ppt_h</p:attrName>
                                        </p:attrNameLst>
                                      </p:cBhvr>
                                      <p:tavLst>
                                        <p:tav tm="0">
                                          <p:val>
                                            <p:fltVal val="0"/>
                                          </p:val>
                                        </p:tav>
                                        <p:tav tm="100000">
                                          <p:val>
                                            <p:strVal val="#ppt_h"/>
                                          </p:val>
                                        </p:tav>
                                      </p:tavLst>
                                    </p:anim>
                                    <p:animEffect transition="in" filter="fade">
                                      <p:cBhvr>
                                        <p:cTn id="14" dur="500"/>
                                        <p:tgtEl>
                                          <p:spTgt spid="102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027"/>
                                        </p:tgtEl>
                                        <p:attrNameLst>
                                          <p:attrName>style.visibility</p:attrName>
                                        </p:attrNameLst>
                                      </p:cBhvr>
                                      <p:to>
                                        <p:strVal val="visible"/>
                                      </p:to>
                                    </p:set>
                                    <p:anim calcmode="lin" valueType="num">
                                      <p:cBhvr>
                                        <p:cTn id="19" dur="500" fill="hold"/>
                                        <p:tgtEl>
                                          <p:spTgt spid="1027"/>
                                        </p:tgtEl>
                                        <p:attrNameLst>
                                          <p:attrName>ppt_w</p:attrName>
                                        </p:attrNameLst>
                                      </p:cBhvr>
                                      <p:tavLst>
                                        <p:tav tm="0">
                                          <p:val>
                                            <p:fltVal val="0"/>
                                          </p:val>
                                        </p:tav>
                                        <p:tav tm="100000">
                                          <p:val>
                                            <p:strVal val="#ppt_w"/>
                                          </p:val>
                                        </p:tav>
                                      </p:tavLst>
                                    </p:anim>
                                    <p:anim calcmode="lin" valueType="num">
                                      <p:cBhvr>
                                        <p:cTn id="20" dur="500" fill="hold"/>
                                        <p:tgtEl>
                                          <p:spTgt spid="1027"/>
                                        </p:tgtEl>
                                        <p:attrNameLst>
                                          <p:attrName>ppt_h</p:attrName>
                                        </p:attrNameLst>
                                      </p:cBhvr>
                                      <p:tavLst>
                                        <p:tav tm="0">
                                          <p:val>
                                            <p:fltVal val="0"/>
                                          </p:val>
                                        </p:tav>
                                        <p:tav tm="100000">
                                          <p:val>
                                            <p:strVal val="#ppt_h"/>
                                          </p:val>
                                        </p:tav>
                                      </p:tavLst>
                                    </p:anim>
                                    <p:animEffect transition="in" filter="fade">
                                      <p:cBhvr>
                                        <p:cTn id="21"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数组操作</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数组的添加与删除</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续</a:t>
            </a:r>
            <a:endParaRPr lang="en-US" altLang="zh-CN" b="1" smtClean="0">
              <a:solidFill>
                <a:schemeClr val="accent5">
                  <a:lumMod val="50000"/>
                </a:schemeClr>
              </a:solidFill>
              <a:latin typeface="微软雅黑" pitchFamily="34" charset="-122"/>
              <a:ea typeface="微软雅黑" pitchFamily="34" charset="-122"/>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0032" y="1772816"/>
            <a:ext cx="1296144" cy="13981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4787" y="1772816"/>
            <a:ext cx="2107213" cy="231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4221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051"/>
                                        </p:tgtEl>
                                        <p:attrNameLst>
                                          <p:attrName>style.visibility</p:attrName>
                                        </p:attrNameLst>
                                      </p:cBhvr>
                                      <p:to>
                                        <p:strVal val="visible"/>
                                      </p:to>
                                    </p:set>
                                    <p:anim calcmode="lin" valueType="num">
                                      <p:cBhvr>
                                        <p:cTn id="12" dur="500" fill="hold"/>
                                        <p:tgtEl>
                                          <p:spTgt spid="2051"/>
                                        </p:tgtEl>
                                        <p:attrNameLst>
                                          <p:attrName>ppt_w</p:attrName>
                                        </p:attrNameLst>
                                      </p:cBhvr>
                                      <p:tavLst>
                                        <p:tav tm="0">
                                          <p:val>
                                            <p:fltVal val="0"/>
                                          </p:val>
                                        </p:tav>
                                        <p:tav tm="100000">
                                          <p:val>
                                            <p:strVal val="#ppt_w"/>
                                          </p:val>
                                        </p:tav>
                                      </p:tavLst>
                                    </p:anim>
                                    <p:anim calcmode="lin" valueType="num">
                                      <p:cBhvr>
                                        <p:cTn id="13" dur="500" fill="hold"/>
                                        <p:tgtEl>
                                          <p:spTgt spid="2051"/>
                                        </p:tgtEl>
                                        <p:attrNameLst>
                                          <p:attrName>ppt_h</p:attrName>
                                        </p:attrNameLst>
                                      </p:cBhvr>
                                      <p:tavLst>
                                        <p:tav tm="0">
                                          <p:val>
                                            <p:fltVal val="0"/>
                                          </p:val>
                                        </p:tav>
                                        <p:tav tm="100000">
                                          <p:val>
                                            <p:strVal val="#ppt_h"/>
                                          </p:val>
                                        </p:tav>
                                      </p:tavLst>
                                    </p:anim>
                                    <p:animEffect transition="in" filter="fade">
                                      <p:cBhvr>
                                        <p:cTn id="14" dur="500"/>
                                        <p:tgtEl>
                                          <p:spTgt spid="2051"/>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2050"/>
                                        </p:tgtEl>
                                        <p:attrNameLst>
                                          <p:attrName>style.visibility</p:attrName>
                                        </p:attrNameLst>
                                      </p:cBhvr>
                                      <p:to>
                                        <p:strVal val="visible"/>
                                      </p:to>
                                    </p:set>
                                    <p:anim calcmode="lin" valueType="num">
                                      <p:cBhvr>
                                        <p:cTn id="19" dur="500" fill="hold"/>
                                        <p:tgtEl>
                                          <p:spTgt spid="2050"/>
                                        </p:tgtEl>
                                        <p:attrNameLst>
                                          <p:attrName>ppt_w</p:attrName>
                                        </p:attrNameLst>
                                      </p:cBhvr>
                                      <p:tavLst>
                                        <p:tav tm="0">
                                          <p:val>
                                            <p:fltVal val="0"/>
                                          </p:val>
                                        </p:tav>
                                        <p:tav tm="100000">
                                          <p:val>
                                            <p:strVal val="#ppt_w"/>
                                          </p:val>
                                        </p:tav>
                                      </p:tavLst>
                                    </p:anim>
                                    <p:anim calcmode="lin" valueType="num">
                                      <p:cBhvr>
                                        <p:cTn id="20" dur="500" fill="hold"/>
                                        <p:tgtEl>
                                          <p:spTgt spid="2050"/>
                                        </p:tgtEl>
                                        <p:attrNameLst>
                                          <p:attrName>ppt_h</p:attrName>
                                        </p:attrNameLst>
                                      </p:cBhvr>
                                      <p:tavLst>
                                        <p:tav tm="0">
                                          <p:val>
                                            <p:fltVal val="0"/>
                                          </p:val>
                                        </p:tav>
                                        <p:tav tm="100000">
                                          <p:val>
                                            <p:strVal val="#ppt_h"/>
                                          </p:val>
                                        </p:tav>
                                      </p:tavLst>
                                    </p:anim>
                                    <p:animEffect transition="in" filter="fade">
                                      <p:cBhvr>
                                        <p:cTn id="21"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a:t>
            </a:r>
            <a:r>
              <a:rPr lang="zh-CN" altLang="en-US" sz="3200" b="1">
                <a:solidFill>
                  <a:schemeClr val="accent5">
                    <a:lumMod val="50000"/>
                  </a:schemeClr>
                </a:solidFill>
                <a:latin typeface="微软雅黑" pitchFamily="34" charset="-122"/>
                <a:ea typeface="微软雅黑" pitchFamily="34" charset="-122"/>
                <a:cs typeface="Arial" pitchFamily="34" charset="0"/>
              </a:rPr>
              <a:t>三</a:t>
            </a:r>
            <a:r>
              <a:rPr lang="zh-CN" altLang="en-US" sz="3200" b="1" smtClean="0">
                <a:solidFill>
                  <a:schemeClr val="accent5">
                    <a:lumMod val="50000"/>
                  </a:schemeClr>
                </a:solidFill>
                <a:latin typeface="微软雅黑" pitchFamily="34" charset="-122"/>
                <a:ea typeface="微软雅黑" pitchFamily="34" charset="-122"/>
                <a:cs typeface="Arial" pitchFamily="34" charset="0"/>
              </a:rPr>
              <a:t>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4708981"/>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 </a:t>
            </a:r>
            <a:r>
              <a:rPr lang="zh-CN" altLang="en-US" sz="1600" smtClean="0">
                <a:solidFill>
                  <a:schemeClr val="accent5">
                    <a:lumMod val="75000"/>
                  </a:schemeClr>
                </a:solidFill>
                <a:latin typeface="微软雅黑" pitchFamily="34" charset="-122"/>
                <a:ea typeface="微软雅黑" pitchFamily="34" charset="-122"/>
              </a:rPr>
              <a:t>基本介绍</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 </a:t>
            </a:r>
            <a:r>
              <a:rPr lang="zh-CN" altLang="en-US" sz="1600" smtClean="0">
                <a:solidFill>
                  <a:schemeClr val="accent5">
                    <a:lumMod val="75000"/>
                  </a:schemeClr>
                </a:solidFill>
                <a:latin typeface="微软雅黑" pitchFamily="34" charset="-122"/>
                <a:ea typeface="微软雅黑" pitchFamily="34" charset="-122"/>
              </a:rPr>
              <a:t>数据结构</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 </a:t>
            </a:r>
            <a:r>
              <a:rPr lang="zh-CN" altLang="en-US" sz="1600" smtClean="0">
                <a:solidFill>
                  <a:schemeClr val="accent5">
                    <a:lumMod val="75000"/>
                  </a:schemeClr>
                </a:solidFill>
                <a:latin typeface="微软雅黑" pitchFamily="34" charset="-122"/>
                <a:ea typeface="微软雅黑" pitchFamily="34" charset="-122"/>
              </a:rPr>
              <a:t>系列（</a:t>
            </a:r>
            <a:r>
              <a:rPr lang="en-US" altLang="zh-CN" sz="1600">
                <a:solidFill>
                  <a:schemeClr val="accent5">
                    <a:lumMod val="75000"/>
                  </a:schemeClr>
                </a:solidFill>
                <a:latin typeface="微软雅黑" pitchFamily="34" charset="-122"/>
                <a:ea typeface="微软雅黑" pitchFamily="34" charset="-122"/>
              </a:rPr>
              <a:t>Series</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 </a:t>
            </a:r>
            <a:r>
              <a:rPr lang="zh-CN" altLang="en-US" sz="1600" smtClean="0">
                <a:solidFill>
                  <a:schemeClr val="accent5">
                    <a:lumMod val="75000"/>
                  </a:schemeClr>
                </a:solidFill>
                <a:latin typeface="微软雅黑" pitchFamily="34" charset="-122"/>
                <a:ea typeface="微软雅黑" pitchFamily="34" charset="-122"/>
              </a:rPr>
              <a:t>数据框（</a:t>
            </a:r>
            <a:r>
              <a:rPr lang="en-US" altLang="zh-CN" sz="1600" smtClean="0">
                <a:solidFill>
                  <a:schemeClr val="accent5">
                    <a:lumMod val="75000"/>
                  </a:schemeClr>
                </a:solidFill>
                <a:latin typeface="微软雅黑" pitchFamily="34" charset="-122"/>
                <a:ea typeface="微软雅黑" pitchFamily="34" charset="-122"/>
              </a:rPr>
              <a:t>DataFrame</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 </a:t>
            </a:r>
            <a:r>
              <a:rPr lang="zh-CN" altLang="en-US" sz="1600" smtClean="0">
                <a:solidFill>
                  <a:schemeClr val="accent5">
                    <a:lumMod val="75000"/>
                  </a:schemeClr>
                </a:solidFill>
                <a:latin typeface="微软雅黑" pitchFamily="34" charset="-122"/>
                <a:ea typeface="微软雅黑" pitchFamily="34" charset="-122"/>
              </a:rPr>
              <a:t>统计分析函数</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 </a:t>
            </a:r>
            <a:r>
              <a:rPr lang="en-US" altLang="zh-CN" sz="1600" smtClean="0">
                <a:solidFill>
                  <a:schemeClr val="accent5">
                    <a:lumMod val="75000"/>
                  </a:schemeClr>
                </a:solidFill>
                <a:latin typeface="微软雅黑" pitchFamily="34" charset="-122"/>
                <a:ea typeface="微软雅黑" pitchFamily="34" charset="-122"/>
              </a:rPr>
              <a:t>I/O</a:t>
            </a:r>
            <a:r>
              <a:rPr lang="zh-CN" altLang="en-US" sz="1600" smtClean="0">
                <a:solidFill>
                  <a:schemeClr val="accent5">
                    <a:lumMod val="75000"/>
                  </a:schemeClr>
                </a:solidFill>
                <a:latin typeface="微软雅黑" pitchFamily="34" charset="-122"/>
                <a:ea typeface="微软雅黑" pitchFamily="34" charset="-122"/>
              </a:rPr>
              <a:t>操作</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 </a:t>
            </a:r>
            <a:r>
              <a:rPr lang="zh-CN" altLang="en-US" sz="1600" smtClean="0">
                <a:solidFill>
                  <a:schemeClr val="accent5">
                    <a:lumMod val="75000"/>
                  </a:schemeClr>
                </a:solidFill>
                <a:latin typeface="微软雅黑" pitchFamily="34" charset="-122"/>
                <a:ea typeface="微软雅黑" pitchFamily="34" charset="-122"/>
              </a:rPr>
              <a:t>数据框串联与附加</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 </a:t>
            </a:r>
            <a:r>
              <a:rPr lang="zh-CN" altLang="en-US" sz="1600" smtClean="0">
                <a:solidFill>
                  <a:schemeClr val="accent5">
                    <a:lumMod val="75000"/>
                  </a:schemeClr>
                </a:solidFill>
                <a:latin typeface="微软雅黑" pitchFamily="34" charset="-122"/>
                <a:ea typeface="微软雅黑" pitchFamily="34" charset="-122"/>
              </a:rPr>
              <a:t>数据框分组与聚合</a:t>
            </a: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日期序列</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 </a:t>
            </a:r>
            <a:r>
              <a:rPr lang="zh-CN" altLang="en-US" sz="1600" smtClean="0">
                <a:solidFill>
                  <a:schemeClr val="accent5">
                    <a:lumMod val="75000"/>
                  </a:schemeClr>
                </a:solidFill>
                <a:latin typeface="微软雅黑" pitchFamily="34" charset="-122"/>
                <a:ea typeface="微软雅黑" pitchFamily="34" charset="-122"/>
              </a:rPr>
              <a:t>时间差</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Pandas </a:t>
            </a:r>
            <a:r>
              <a:rPr lang="zh-CN" altLang="en-US" sz="1600" smtClean="0">
                <a:solidFill>
                  <a:schemeClr val="accent5">
                    <a:lumMod val="75000"/>
                  </a:schemeClr>
                </a:solidFill>
                <a:latin typeface="微软雅黑" pitchFamily="34" charset="-122"/>
                <a:ea typeface="微软雅黑" pitchFamily="34" charset="-122"/>
              </a:rPr>
              <a:t>缺失数据处理</a:t>
            </a:r>
          </a:p>
        </p:txBody>
      </p:sp>
    </p:spTree>
    <p:extLst>
      <p:ext uri="{BB962C8B-B14F-4D97-AF65-F5344CB8AC3E}">
        <p14:creationId xmlns:p14="http://schemas.microsoft.com/office/powerpoint/2010/main" val="2681815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816977"/>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基本介绍</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en-US" altLang="zh-CN" sz="1600">
                <a:solidFill>
                  <a:schemeClr val="accent5">
                    <a:lumMod val="75000"/>
                  </a:schemeClr>
                </a:solidFill>
                <a:latin typeface="微软雅黑" pitchFamily="34" charset="-122"/>
                <a:ea typeface="微软雅黑" pitchFamily="34" charset="-122"/>
              </a:rPr>
              <a:t>Pandas </a:t>
            </a:r>
            <a:r>
              <a:rPr lang="zh-CN" altLang="en-US" sz="1600">
                <a:solidFill>
                  <a:schemeClr val="accent5">
                    <a:lumMod val="75000"/>
                  </a:schemeClr>
                </a:solidFill>
                <a:latin typeface="微软雅黑" pitchFamily="34" charset="-122"/>
                <a:ea typeface="微软雅黑" pitchFamily="34" charset="-122"/>
              </a:rPr>
              <a:t>即</a:t>
            </a:r>
            <a:r>
              <a:rPr lang="en-US" altLang="zh-CN" sz="1600">
                <a:solidFill>
                  <a:schemeClr val="accent5">
                    <a:lumMod val="75000"/>
                  </a:schemeClr>
                </a:solidFill>
                <a:latin typeface="微软雅黑" pitchFamily="34" charset="-122"/>
                <a:ea typeface="微软雅黑" pitchFamily="34" charset="-122"/>
              </a:rPr>
              <a:t>Panel Data </a:t>
            </a:r>
            <a:r>
              <a:rPr lang="en-US" altLang="zh-CN" sz="1600" smtClean="0">
                <a:solidFill>
                  <a:schemeClr val="accent5">
                    <a:lumMod val="75000"/>
                  </a:schemeClr>
                </a:solidFill>
                <a:latin typeface="微软雅黑" pitchFamily="34" charset="-122"/>
                <a:ea typeface="微软雅黑" pitchFamily="34" charset="-122"/>
              </a:rPr>
              <a:t>- </a:t>
            </a:r>
            <a:r>
              <a:rPr lang="zh-CN" altLang="en-US" sz="1600" smtClean="0">
                <a:solidFill>
                  <a:schemeClr val="accent5">
                    <a:lumMod val="75000"/>
                  </a:schemeClr>
                </a:solidFill>
                <a:latin typeface="微软雅黑" pitchFamily="34" charset="-122"/>
                <a:ea typeface="微软雅黑" pitchFamily="34" charset="-122"/>
              </a:rPr>
              <a:t>面</a:t>
            </a:r>
            <a:r>
              <a:rPr lang="zh-CN" altLang="en-US" sz="1600">
                <a:solidFill>
                  <a:schemeClr val="accent5">
                    <a:lumMod val="75000"/>
                  </a:schemeClr>
                </a:solidFill>
                <a:latin typeface="微软雅黑" pitchFamily="34" charset="-122"/>
                <a:ea typeface="微软雅黑" pitchFamily="34" charset="-122"/>
              </a:rPr>
              <a:t>板</a:t>
            </a:r>
            <a:r>
              <a:rPr lang="zh-CN" altLang="en-US" sz="1600" smtClean="0">
                <a:solidFill>
                  <a:schemeClr val="accent5">
                    <a:lumMod val="75000"/>
                  </a:schemeClr>
                </a:solidFill>
                <a:latin typeface="微软雅黑" pitchFamily="34" charset="-122"/>
                <a:ea typeface="微软雅黑" pitchFamily="34" charset="-122"/>
              </a:rPr>
              <a:t>数据（一</a:t>
            </a:r>
            <a:r>
              <a:rPr lang="zh-CN" altLang="en-US" sz="1600">
                <a:solidFill>
                  <a:schemeClr val="accent5">
                    <a:lumMod val="75000"/>
                  </a:schemeClr>
                </a:solidFill>
                <a:latin typeface="微软雅黑" pitchFamily="34" charset="-122"/>
                <a:ea typeface="微软雅黑" pitchFamily="34" charset="-122"/>
              </a:rPr>
              <a:t>个计量经济学</a:t>
            </a:r>
            <a:r>
              <a:rPr lang="zh-CN" altLang="en-US" sz="1600" smtClean="0">
                <a:solidFill>
                  <a:schemeClr val="accent5">
                    <a:lumMod val="75000"/>
                  </a:schemeClr>
                </a:solidFill>
                <a:latin typeface="微软雅黑" pitchFamily="34" charset="-122"/>
                <a:ea typeface="微软雅黑" pitchFamily="34" charset="-122"/>
              </a:rPr>
              <a:t>名词）。它是</a:t>
            </a:r>
            <a:r>
              <a:rPr lang="zh-CN" altLang="en-US" sz="1600">
                <a:solidFill>
                  <a:schemeClr val="accent5">
                    <a:lumMod val="75000"/>
                  </a:schemeClr>
                </a:solidFill>
                <a:latin typeface="微软雅黑" pitchFamily="34" charset="-122"/>
                <a:ea typeface="微软雅黑" pitchFamily="34" charset="-122"/>
              </a:rPr>
              <a:t>一款</a:t>
            </a:r>
            <a:r>
              <a:rPr lang="zh-CN" altLang="en-US" sz="1600" smtClean="0">
                <a:solidFill>
                  <a:schemeClr val="accent5">
                    <a:lumMod val="75000"/>
                  </a:schemeClr>
                </a:solidFill>
                <a:latin typeface="微软雅黑" pitchFamily="34" charset="-122"/>
                <a:ea typeface="微软雅黑" pitchFamily="34" charset="-122"/>
              </a:rPr>
              <a:t>开源的</a:t>
            </a:r>
            <a:r>
              <a:rPr lang="en-US" altLang="zh-CN" sz="1600">
                <a:solidFill>
                  <a:schemeClr val="accent5">
                    <a:lumMod val="75000"/>
                  </a:schemeClr>
                </a:solidFill>
                <a:latin typeface="微软雅黑" pitchFamily="34" charset="-122"/>
                <a:ea typeface="微软雅黑" pitchFamily="34" charset="-122"/>
              </a:rPr>
              <a:t>BSD</a:t>
            </a:r>
            <a:r>
              <a:rPr lang="zh-CN" altLang="en-US" sz="1600">
                <a:solidFill>
                  <a:schemeClr val="accent5">
                    <a:lumMod val="75000"/>
                  </a:schemeClr>
                </a:solidFill>
                <a:latin typeface="微软雅黑" pitchFamily="34" charset="-122"/>
                <a:ea typeface="微软雅黑" pitchFamily="34" charset="-122"/>
              </a:rPr>
              <a:t>许可的</a:t>
            </a:r>
            <a:r>
              <a:rPr lang="en-US" altLang="zh-CN" sz="160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库，为</a:t>
            </a:r>
            <a:r>
              <a:rPr lang="en-US" altLang="zh-CN" sz="160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编程语言提供了高性能，易于使用的数据结构和数据分析</a:t>
            </a:r>
            <a:r>
              <a:rPr lang="zh-CN" altLang="en-US" sz="1600" smtClean="0">
                <a:solidFill>
                  <a:schemeClr val="accent5">
                    <a:lumMod val="75000"/>
                  </a:schemeClr>
                </a:solidFill>
                <a:latin typeface="微软雅黑" pitchFamily="34" charset="-122"/>
                <a:ea typeface="微软雅黑" pitchFamily="34" charset="-122"/>
              </a:rPr>
              <a:t>工具。</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a:solidFill>
                  <a:schemeClr val="accent5">
                    <a:lumMod val="75000"/>
                  </a:schemeClr>
                </a:solidFill>
                <a:latin typeface="微软雅黑" pitchFamily="34" charset="-122"/>
                <a:ea typeface="微软雅黑" pitchFamily="34" charset="-122"/>
              </a:rPr>
              <a:t>用于广泛的领域，包括金融，经济，统计，分析等学术和商业</a:t>
            </a:r>
            <a:r>
              <a:rPr lang="zh-CN" altLang="en-US" sz="1600" smtClean="0">
                <a:solidFill>
                  <a:schemeClr val="accent5">
                    <a:lumMod val="75000"/>
                  </a:schemeClr>
                </a:solidFill>
                <a:latin typeface="微软雅黑" pitchFamily="34" charset="-122"/>
                <a:ea typeface="微软雅黑" pitchFamily="34" charset="-122"/>
              </a:rPr>
              <a:t>领域。</a:t>
            </a:r>
            <a:endParaRPr lang="en-US" altLang="zh-CN" sz="1600" smtClean="0">
              <a:solidFill>
                <a:schemeClr val="accent5">
                  <a:lumMod val="75000"/>
                </a:schemeClr>
              </a:solidFill>
              <a:latin typeface="微软雅黑" pitchFamily="34" charset="-122"/>
              <a:ea typeface="微软雅黑" pitchFamily="34" charset="-122"/>
            </a:endParaRPr>
          </a:p>
          <a:p>
            <a:pPr indent="403225" latinLnBrk="0">
              <a:lnSpc>
                <a:spcPct val="150000"/>
              </a:lnSpc>
            </a:pPr>
            <a:r>
              <a:rPr lang="en-US" altLang="zh-CN" sz="1600">
                <a:solidFill>
                  <a:schemeClr val="accent5">
                    <a:lumMod val="75000"/>
                  </a:schemeClr>
                </a:solidFill>
                <a:latin typeface="微软雅黑" pitchFamily="34" charset="-122"/>
                <a:ea typeface="微软雅黑" pitchFamily="34" charset="-122"/>
              </a:rPr>
              <a:t>Pandas</a:t>
            </a:r>
            <a:r>
              <a:rPr lang="zh-CN" altLang="en-US" sz="1600">
                <a:solidFill>
                  <a:schemeClr val="accent5">
                    <a:lumMod val="75000"/>
                  </a:schemeClr>
                </a:solidFill>
                <a:latin typeface="微软雅黑" pitchFamily="34" charset="-122"/>
                <a:ea typeface="微软雅黑" pitchFamily="34" charset="-122"/>
              </a:rPr>
              <a:t>的主要</a:t>
            </a:r>
            <a:r>
              <a:rPr lang="zh-CN" altLang="en-US" sz="1600" smtClean="0">
                <a:solidFill>
                  <a:schemeClr val="accent5">
                    <a:lumMod val="75000"/>
                  </a:schemeClr>
                </a:solidFill>
                <a:latin typeface="微软雅黑" pitchFamily="34" charset="-122"/>
                <a:ea typeface="微软雅黑" pitchFamily="34" charset="-122"/>
              </a:rPr>
              <a:t>特点如下：</a:t>
            </a:r>
            <a:endParaRPr lang="en-US" altLang="zh-CN" sz="1600" smtClean="0">
              <a:solidFill>
                <a:schemeClr val="accent5">
                  <a:lumMod val="75000"/>
                </a:schemeClr>
              </a:solidFill>
              <a:latin typeface="微软雅黑" pitchFamily="34" charset="-122"/>
              <a:ea typeface="微软雅黑" pitchFamily="34" charset="-122"/>
            </a:endParaRPr>
          </a:p>
          <a:p>
            <a:pPr marL="746125" indent="-342900" latinLnBrk="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快速高效的</a:t>
            </a:r>
            <a:r>
              <a:rPr lang="en-US" altLang="zh-CN" sz="1600">
                <a:solidFill>
                  <a:schemeClr val="accent5">
                    <a:lumMod val="75000"/>
                  </a:schemeClr>
                </a:solidFill>
                <a:latin typeface="微软雅黑" pitchFamily="34" charset="-122"/>
                <a:ea typeface="微软雅黑" pitchFamily="34" charset="-122"/>
              </a:rPr>
              <a:t>DataFrame</a:t>
            </a:r>
            <a:r>
              <a:rPr lang="zh-CN" altLang="en-US" sz="1600">
                <a:solidFill>
                  <a:schemeClr val="accent5">
                    <a:lumMod val="75000"/>
                  </a:schemeClr>
                </a:solidFill>
                <a:latin typeface="微软雅黑" pitchFamily="34" charset="-122"/>
                <a:ea typeface="微软雅黑" pitchFamily="34" charset="-122"/>
              </a:rPr>
              <a:t>对象，具有默认和自定义的索引。</a:t>
            </a:r>
          </a:p>
          <a:p>
            <a:pPr marL="746125" indent="-342900" latinLnBrk="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将数据从不同文件格式加载到内存中的数据对象的工具。</a:t>
            </a:r>
          </a:p>
          <a:p>
            <a:pPr marL="746125" indent="-342900" latinLnBrk="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丢失数据的数据对齐和综合处理</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marL="746125" indent="-342900" latinLnBrk="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重组</a:t>
            </a:r>
            <a:r>
              <a:rPr lang="zh-CN" altLang="en-US" sz="1600">
                <a:solidFill>
                  <a:schemeClr val="accent5">
                    <a:lumMod val="75000"/>
                  </a:schemeClr>
                </a:solidFill>
                <a:latin typeface="微软雅黑" pitchFamily="34" charset="-122"/>
                <a:ea typeface="微软雅黑" pitchFamily="34" charset="-122"/>
              </a:rPr>
              <a:t>和摆动日期集。</a:t>
            </a:r>
          </a:p>
          <a:p>
            <a:pPr marL="746125" indent="-342900" latinLnBrk="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基于标签的切片，索引和大数据集的子集。</a:t>
            </a:r>
          </a:p>
          <a:p>
            <a:pPr marL="746125" indent="-342900" latinLnBrk="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可以删除或插入来自数据结构的列。</a:t>
            </a:r>
          </a:p>
          <a:p>
            <a:pPr marL="746125" indent="-342900" latinLnBrk="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按数据分组进行聚合和转换。</a:t>
            </a:r>
          </a:p>
          <a:p>
            <a:pPr marL="746125" indent="-342900" latinLnBrk="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高性能合并和数据加入。</a:t>
            </a:r>
          </a:p>
          <a:p>
            <a:pPr marL="746125" indent="-342900" latinLnBrk="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时间序列</a:t>
            </a:r>
            <a:r>
              <a:rPr lang="zh-CN" altLang="en-US" sz="1600" smtClean="0">
                <a:solidFill>
                  <a:schemeClr val="accent5">
                    <a:lumMod val="75000"/>
                  </a:schemeClr>
                </a:solidFill>
                <a:latin typeface="微软雅黑" pitchFamily="34" charset="-122"/>
                <a:ea typeface="微软雅黑" pitchFamily="34" charset="-122"/>
              </a:rPr>
              <a:t>功能。</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666354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randombar(horizontal)">
                                      <p:cBhvr>
                                        <p:cTn id="42" dur="500"/>
                                        <p:tgtEl>
                                          <p:spTgt spid="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5">
                                            <p:txEl>
                                              <p:pRg st="8" end="8"/>
                                            </p:txEl>
                                          </p:spTgt>
                                        </p:tgtEl>
                                        <p:attrNameLst>
                                          <p:attrName>style.visibility</p:attrName>
                                        </p:attrNameLst>
                                      </p:cBhvr>
                                      <p:to>
                                        <p:strVal val="visible"/>
                                      </p:to>
                                    </p:set>
                                    <p:animEffect transition="in" filter="randombar(horizontal)">
                                      <p:cBhvr>
                                        <p:cTn id="47" dur="500"/>
                                        <p:tgtEl>
                                          <p:spTgt spid="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nodeType="clickEffect">
                                  <p:stCondLst>
                                    <p:cond delay="0"/>
                                  </p:stCondLst>
                                  <p:childTnLst>
                                    <p:set>
                                      <p:cBhvr>
                                        <p:cTn id="51" dur="1" fill="hold">
                                          <p:stCondLst>
                                            <p:cond delay="0"/>
                                          </p:stCondLst>
                                        </p:cTn>
                                        <p:tgtEl>
                                          <p:spTgt spid="5">
                                            <p:txEl>
                                              <p:pRg st="9" end="9"/>
                                            </p:txEl>
                                          </p:spTgt>
                                        </p:tgtEl>
                                        <p:attrNameLst>
                                          <p:attrName>style.visibility</p:attrName>
                                        </p:attrNameLst>
                                      </p:cBhvr>
                                      <p:to>
                                        <p:strVal val="visible"/>
                                      </p:to>
                                    </p:set>
                                    <p:animEffect transition="in" filter="randombar(horizontal)">
                                      <p:cBhvr>
                                        <p:cTn id="52" dur="500"/>
                                        <p:tgtEl>
                                          <p:spTgt spid="5">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nodeType="clickEffect">
                                  <p:stCondLst>
                                    <p:cond delay="0"/>
                                  </p:stCondLst>
                                  <p:childTnLst>
                                    <p:set>
                                      <p:cBhvr>
                                        <p:cTn id="56" dur="1" fill="hold">
                                          <p:stCondLst>
                                            <p:cond delay="0"/>
                                          </p:stCondLst>
                                        </p:cTn>
                                        <p:tgtEl>
                                          <p:spTgt spid="5">
                                            <p:txEl>
                                              <p:pRg st="10" end="10"/>
                                            </p:txEl>
                                          </p:spTgt>
                                        </p:tgtEl>
                                        <p:attrNameLst>
                                          <p:attrName>style.visibility</p:attrName>
                                        </p:attrNameLst>
                                      </p:cBhvr>
                                      <p:to>
                                        <p:strVal val="visible"/>
                                      </p:to>
                                    </p:set>
                                    <p:animEffect transition="in" filter="randombar(horizontal)">
                                      <p:cBhvr>
                                        <p:cTn id="57" dur="500"/>
                                        <p:tgtEl>
                                          <p:spTgt spid="5">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4" presetClass="entr" presetSubtype="10" fill="hold" nodeType="clickEffect">
                                  <p:stCondLst>
                                    <p:cond delay="0"/>
                                  </p:stCondLst>
                                  <p:childTnLst>
                                    <p:set>
                                      <p:cBhvr>
                                        <p:cTn id="61" dur="1" fill="hold">
                                          <p:stCondLst>
                                            <p:cond delay="0"/>
                                          </p:stCondLst>
                                        </p:cTn>
                                        <p:tgtEl>
                                          <p:spTgt spid="5">
                                            <p:txEl>
                                              <p:pRg st="11" end="11"/>
                                            </p:txEl>
                                          </p:spTgt>
                                        </p:tgtEl>
                                        <p:attrNameLst>
                                          <p:attrName>style.visibility</p:attrName>
                                        </p:attrNameLst>
                                      </p:cBhvr>
                                      <p:to>
                                        <p:strVal val="visible"/>
                                      </p:to>
                                    </p:set>
                                    <p:animEffect transition="in" filter="randombar(horizontal)">
                                      <p:cBhvr>
                                        <p:cTn id="62" dur="500"/>
                                        <p:tgtEl>
                                          <p:spTgt spid="5">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考核</a:t>
            </a:r>
            <a:r>
              <a:rPr lang="zh-CN" altLang="en-US" b="1">
                <a:solidFill>
                  <a:schemeClr val="accent5">
                    <a:lumMod val="50000"/>
                  </a:schemeClr>
                </a:solidFill>
                <a:latin typeface="微软雅黑" pitchFamily="34" charset="-122"/>
                <a:ea typeface="微软雅黑" pitchFamily="34" charset="-122"/>
              </a:rPr>
              <a:t>形式</a:t>
            </a:r>
          </a:p>
          <a:p>
            <a:pPr>
              <a:lnSpc>
                <a:spcPct val="150000"/>
              </a:lnSpc>
            </a:pPr>
            <a:r>
              <a:rPr lang="zh-CN" altLang="en-US" sz="1600">
                <a:solidFill>
                  <a:schemeClr val="accent5">
                    <a:lumMod val="75000"/>
                  </a:schemeClr>
                </a:solidFill>
                <a:latin typeface="微软雅黑" pitchFamily="34" charset="-122"/>
                <a:ea typeface="微软雅黑" pitchFamily="34" charset="-122"/>
              </a:rPr>
              <a:t>期末成绩 </a:t>
            </a:r>
            <a:r>
              <a:rPr lang="en-US" altLang="zh-CN" sz="1600">
                <a:solidFill>
                  <a:schemeClr val="accent5">
                    <a:lumMod val="75000"/>
                  </a:schemeClr>
                </a:solidFill>
                <a:latin typeface="微软雅黑" pitchFamily="34" charset="-122"/>
                <a:ea typeface="微软雅黑" pitchFamily="34" charset="-122"/>
              </a:rPr>
              <a:t>= </a:t>
            </a:r>
            <a:r>
              <a:rPr lang="zh-CN" altLang="en-US" sz="1600">
                <a:solidFill>
                  <a:schemeClr val="accent5">
                    <a:lumMod val="75000"/>
                  </a:schemeClr>
                </a:solidFill>
                <a:latin typeface="微软雅黑" pitchFamily="34" charset="-122"/>
                <a:ea typeface="微软雅黑" pitchFamily="34" charset="-122"/>
              </a:rPr>
              <a:t>（不定期考勤点名 </a:t>
            </a:r>
            <a:r>
              <a:rPr lang="en-US" altLang="zh-CN" sz="1600">
                <a:solidFill>
                  <a:schemeClr val="accent5">
                    <a:lumMod val="75000"/>
                  </a:schemeClr>
                </a:solidFill>
                <a:latin typeface="微软雅黑" pitchFamily="34" charset="-122"/>
                <a:ea typeface="微软雅黑" pitchFamily="34" charset="-122"/>
              </a:rPr>
              <a:t>+ </a:t>
            </a:r>
            <a:r>
              <a:rPr lang="zh-CN" altLang="en-US" sz="1600">
                <a:solidFill>
                  <a:schemeClr val="accent5">
                    <a:lumMod val="75000"/>
                  </a:schemeClr>
                </a:solidFill>
                <a:latin typeface="微软雅黑" pitchFamily="34" charset="-122"/>
                <a:ea typeface="微软雅黑" pitchFamily="34" charset="-122"/>
              </a:rPr>
              <a:t>课堂作业成绩 </a:t>
            </a:r>
            <a:r>
              <a:rPr lang="en-US" altLang="zh-CN" sz="1600">
                <a:solidFill>
                  <a:schemeClr val="accent5">
                    <a:lumMod val="75000"/>
                  </a:schemeClr>
                </a:solidFill>
                <a:latin typeface="微软雅黑" pitchFamily="34" charset="-122"/>
                <a:ea typeface="微软雅黑" pitchFamily="34" charset="-122"/>
              </a:rPr>
              <a:t>+ </a:t>
            </a:r>
            <a:r>
              <a:rPr lang="zh-CN" altLang="en-US" sz="1600">
                <a:solidFill>
                  <a:schemeClr val="accent5">
                    <a:lumMod val="75000"/>
                  </a:schemeClr>
                </a:solidFill>
                <a:latin typeface="微软雅黑" pitchFamily="34" charset="-122"/>
                <a:ea typeface="微软雅黑" pitchFamily="34" charset="-122"/>
              </a:rPr>
              <a:t>考卷分数）按比计算</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685645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数据结构</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库包括以下两种数据结构：</a:t>
            </a:r>
            <a:endParaRPr lang="en-US" altLang="zh-CN" sz="1600">
              <a:solidFill>
                <a:schemeClr val="accent5">
                  <a:lumMod val="75000"/>
                </a:schemeClr>
              </a:solidFill>
              <a:latin typeface="微软雅黑" pitchFamily="34" charset="-122"/>
              <a:ea typeface="微软雅黑" pitchFamily="34" charset="-122"/>
            </a:endParaRPr>
          </a:p>
          <a:p>
            <a:pPr marL="746125" indent="-342900">
              <a:lnSpc>
                <a:spcPct val="150000"/>
              </a:lnSpc>
              <a:buAutoNum type="arabicPeriod"/>
            </a:pPr>
            <a:r>
              <a:rPr lang="zh-CN" altLang="en-US" sz="1600" b="1" smtClean="0">
                <a:solidFill>
                  <a:schemeClr val="accent5">
                    <a:lumMod val="75000"/>
                  </a:schemeClr>
                </a:solidFill>
                <a:latin typeface="微软雅黑" pitchFamily="34" charset="-122"/>
                <a:ea typeface="微软雅黑" pitchFamily="34" charset="-122"/>
              </a:rPr>
              <a:t>系列</a:t>
            </a:r>
            <a:r>
              <a:rPr lang="en-US" altLang="zh-CN" sz="1600" b="1">
                <a:solidFill>
                  <a:schemeClr val="accent5">
                    <a:lumMod val="75000"/>
                  </a:schemeClr>
                </a:solidFill>
                <a:latin typeface="微软雅黑" pitchFamily="34" charset="-122"/>
                <a:ea typeface="微软雅黑" pitchFamily="34" charset="-122"/>
              </a:rPr>
              <a:t>(Series</a:t>
            </a:r>
            <a:r>
              <a:rPr lang="en-US" altLang="zh-CN" sz="1600" b="1" smtClean="0">
                <a:solidFill>
                  <a:schemeClr val="accent5">
                    <a:lumMod val="75000"/>
                  </a:schemeClr>
                </a:solidFill>
                <a:latin typeface="微软雅黑" pitchFamily="34" charset="-122"/>
                <a:ea typeface="微软雅黑" pitchFamily="34" charset="-122"/>
              </a:rPr>
              <a:t>)—</a:t>
            </a:r>
            <a:r>
              <a:rPr lang="zh-CN" altLang="en-US" sz="1600" b="1" smtClean="0">
                <a:solidFill>
                  <a:schemeClr val="accent5">
                    <a:lumMod val="75000"/>
                  </a:schemeClr>
                </a:solidFill>
                <a:latin typeface="微软雅黑" pitchFamily="34" charset="-122"/>
                <a:ea typeface="微软雅黑" pitchFamily="34" charset="-122"/>
              </a:rPr>
              <a:t>一维数组</a:t>
            </a:r>
            <a:endParaRPr lang="en-US" altLang="zh-CN" sz="1600" b="1" smtClean="0">
              <a:solidFill>
                <a:schemeClr val="accent5">
                  <a:lumMod val="75000"/>
                </a:schemeClr>
              </a:solidFill>
              <a:latin typeface="微软雅黑" pitchFamily="34" charset="-122"/>
              <a:ea typeface="微软雅黑" pitchFamily="34" charset="-122"/>
            </a:endParaRPr>
          </a:p>
          <a:p>
            <a:pPr marL="746125" indent="-342900">
              <a:lnSpc>
                <a:spcPct val="150000"/>
              </a:lnSpc>
              <a:buAutoNum type="arabicPeriod"/>
            </a:pPr>
            <a:r>
              <a:rPr lang="zh-CN" altLang="en-US" sz="1600" b="1" smtClean="0">
                <a:solidFill>
                  <a:schemeClr val="accent5">
                    <a:lumMod val="75000"/>
                  </a:schemeClr>
                </a:solidFill>
                <a:latin typeface="微软雅黑" pitchFamily="34" charset="-122"/>
                <a:ea typeface="微软雅黑" pitchFamily="34" charset="-122"/>
              </a:rPr>
              <a:t>数据框</a:t>
            </a:r>
            <a:r>
              <a:rPr lang="en-US" altLang="zh-CN" sz="1600" b="1" smtClean="0">
                <a:solidFill>
                  <a:schemeClr val="accent5">
                    <a:lumMod val="75000"/>
                  </a:schemeClr>
                </a:solidFill>
                <a:latin typeface="微软雅黑" pitchFamily="34" charset="-122"/>
                <a:ea typeface="微软雅黑" pitchFamily="34" charset="-122"/>
              </a:rPr>
              <a:t>(</a:t>
            </a:r>
            <a:r>
              <a:rPr lang="en-US" altLang="zh-CN" sz="1600" b="1">
                <a:solidFill>
                  <a:schemeClr val="accent5">
                    <a:lumMod val="75000"/>
                  </a:schemeClr>
                </a:solidFill>
                <a:latin typeface="微软雅黑" pitchFamily="34" charset="-122"/>
                <a:ea typeface="微软雅黑" pitchFamily="34" charset="-122"/>
              </a:rPr>
              <a:t>DataFrame</a:t>
            </a:r>
            <a:r>
              <a:rPr lang="en-US" altLang="zh-CN" sz="1600" b="1" smtClean="0">
                <a:solidFill>
                  <a:schemeClr val="accent5">
                    <a:lumMod val="75000"/>
                  </a:schemeClr>
                </a:solidFill>
                <a:latin typeface="微软雅黑" pitchFamily="34" charset="-122"/>
                <a:ea typeface="微软雅黑" pitchFamily="34" charset="-122"/>
              </a:rPr>
              <a:t>)—</a:t>
            </a:r>
            <a:r>
              <a:rPr lang="zh-CN" altLang="en-US" sz="1600" b="1">
                <a:solidFill>
                  <a:schemeClr val="accent5">
                    <a:lumMod val="75000"/>
                  </a:schemeClr>
                </a:solidFill>
                <a:latin typeface="微软雅黑" pitchFamily="34" charset="-122"/>
                <a:ea typeface="微软雅黑" pitchFamily="34" charset="-122"/>
              </a:rPr>
              <a:t>二</a:t>
            </a:r>
            <a:r>
              <a:rPr lang="zh-CN" altLang="en-US" sz="1600" b="1" smtClean="0">
                <a:solidFill>
                  <a:schemeClr val="accent5">
                    <a:lumMod val="75000"/>
                  </a:schemeClr>
                </a:solidFill>
                <a:latin typeface="微软雅黑" pitchFamily="34" charset="-122"/>
                <a:ea typeface="微软雅黑" pitchFamily="34" charset="-122"/>
              </a:rPr>
              <a:t>维</a:t>
            </a:r>
            <a:r>
              <a:rPr lang="zh-CN" altLang="en-US" sz="1600" b="1">
                <a:solidFill>
                  <a:schemeClr val="accent5">
                    <a:lumMod val="75000"/>
                  </a:schemeClr>
                </a:solidFill>
                <a:latin typeface="微软雅黑" pitchFamily="34" charset="-122"/>
                <a:ea typeface="微软雅黑" pitchFamily="34" charset="-122"/>
              </a:rPr>
              <a:t>数组</a:t>
            </a:r>
            <a:endParaRPr lang="en-US" altLang="zh-CN" sz="1600" b="1"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它们均建立在</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数组之上，意味着它们的性能较好</a:t>
            </a:r>
            <a:r>
              <a:rPr lang="zh-CN" altLang="en-US" sz="1600" smtClean="0">
                <a:solidFill>
                  <a:schemeClr val="accent5">
                    <a:lumMod val="75000"/>
                  </a:schemeClr>
                </a:solidFill>
                <a:latin typeface="微软雅黑" pitchFamily="34" charset="-122"/>
                <a:ea typeface="微软雅黑" pitchFamily="34" charset="-122"/>
              </a:rPr>
              <a:t>。另外还有一种叫</a:t>
            </a:r>
            <a:r>
              <a:rPr lang="en-US" altLang="zh-CN" sz="1600" smtClean="0">
                <a:solidFill>
                  <a:schemeClr val="accent5">
                    <a:lumMod val="75000"/>
                  </a:schemeClr>
                </a:solidFill>
                <a:latin typeface="微软雅黑" pitchFamily="34" charset="-122"/>
                <a:ea typeface="微软雅黑" pitchFamily="34" charset="-122"/>
              </a:rPr>
              <a:t>Panel</a:t>
            </a:r>
            <a:r>
              <a:rPr lang="zh-CN" altLang="en-US" sz="1600" smtClean="0">
                <a:solidFill>
                  <a:schemeClr val="accent5">
                    <a:lumMod val="75000"/>
                  </a:schemeClr>
                </a:solidFill>
                <a:latin typeface="微软雅黑" pitchFamily="34" charset="-122"/>
                <a:ea typeface="微软雅黑" pitchFamily="34" charset="-122"/>
              </a:rPr>
              <a:t>的三维结构，因为使用场景很少，</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开发者会在下个版本将其移除，这里就不作介绍。</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49300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系列</a:t>
            </a:r>
            <a:r>
              <a:rPr lang="en-US" altLang="zh-CN" b="1">
                <a:solidFill>
                  <a:schemeClr val="accent5">
                    <a:lumMod val="50000"/>
                  </a:schemeClr>
                </a:solidFill>
                <a:latin typeface="微软雅黑" pitchFamily="34" charset="-122"/>
                <a:ea typeface="微软雅黑" pitchFamily="34" charset="-122"/>
              </a:rPr>
              <a:t>(Series)</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a:solidFill>
                  <a:schemeClr val="accent5">
                    <a:lumMod val="75000"/>
                  </a:schemeClr>
                </a:solidFill>
                <a:latin typeface="微软雅黑" pitchFamily="34" charset="-122"/>
                <a:ea typeface="微软雅黑" pitchFamily="34" charset="-122"/>
              </a:rPr>
              <a:t>系列</a:t>
            </a:r>
            <a:r>
              <a:rPr lang="en-US" altLang="zh-CN" sz="1600">
                <a:solidFill>
                  <a:schemeClr val="accent5">
                    <a:lumMod val="75000"/>
                  </a:schemeClr>
                </a:solidFill>
                <a:latin typeface="微软雅黑" pitchFamily="34" charset="-122"/>
                <a:ea typeface="微软雅黑" pitchFamily="34" charset="-122"/>
              </a:rPr>
              <a:t>(Series)</a:t>
            </a:r>
            <a:r>
              <a:rPr lang="zh-CN" altLang="en-US" sz="1600">
                <a:solidFill>
                  <a:schemeClr val="accent5">
                    <a:lumMod val="75000"/>
                  </a:schemeClr>
                </a:solidFill>
                <a:latin typeface="微软雅黑" pitchFamily="34" charset="-122"/>
                <a:ea typeface="微软雅黑" pitchFamily="34" charset="-122"/>
              </a:rPr>
              <a:t>是能够保存任何类型的数据</a:t>
            </a:r>
            <a:r>
              <a:rPr lang="en-US" altLang="zh-CN" sz="160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整数，字符串，浮点数，</a:t>
            </a:r>
            <a:r>
              <a:rPr lang="en-US" altLang="zh-CN" sz="160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对象等</a:t>
            </a:r>
            <a:r>
              <a:rPr lang="en-US" altLang="zh-CN" sz="160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的一维标记</a:t>
            </a:r>
            <a:r>
              <a:rPr lang="zh-CN" altLang="en-US" sz="1600" smtClean="0">
                <a:solidFill>
                  <a:schemeClr val="accent5">
                    <a:lumMod val="75000"/>
                  </a:schemeClr>
                </a:solidFill>
                <a:latin typeface="微软雅黑" pitchFamily="34" charset="-122"/>
                <a:ea typeface="微软雅黑" pitchFamily="34" charset="-122"/>
              </a:rPr>
              <a:t>数组，轴</a:t>
            </a:r>
            <a:r>
              <a:rPr lang="zh-CN" altLang="en-US" sz="1600">
                <a:solidFill>
                  <a:schemeClr val="accent5">
                    <a:lumMod val="75000"/>
                  </a:schemeClr>
                </a:solidFill>
                <a:latin typeface="微软雅黑" pitchFamily="34" charset="-122"/>
                <a:ea typeface="微软雅黑" pitchFamily="34" charset="-122"/>
              </a:rPr>
              <a:t>标签统称为</a:t>
            </a:r>
            <a:r>
              <a:rPr lang="zh-CN" altLang="en-US" sz="1600" smtClean="0">
                <a:solidFill>
                  <a:schemeClr val="accent5">
                    <a:lumMod val="75000"/>
                  </a:schemeClr>
                </a:solidFill>
                <a:latin typeface="微软雅黑" pitchFamily="34" charset="-122"/>
                <a:ea typeface="微软雅黑" pitchFamily="34" charset="-122"/>
              </a:rPr>
              <a:t>索引。</a:t>
            </a:r>
            <a:endParaRPr lang="en-US" altLang="zh-CN" sz="1600">
              <a:solidFill>
                <a:schemeClr val="accent5">
                  <a:lumMod val="75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Series</a:t>
            </a:r>
            <a:r>
              <a:rPr lang="zh-CN" altLang="en-US" sz="1600" smtClean="0">
                <a:solidFill>
                  <a:schemeClr val="accent5">
                    <a:lumMod val="75000"/>
                  </a:schemeClr>
                </a:solidFill>
                <a:latin typeface="微软雅黑" pitchFamily="34" charset="-122"/>
                <a:ea typeface="微软雅黑" pitchFamily="34" charset="-122"/>
              </a:rPr>
              <a:t>的构造函数及函数参数描述如下：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624" y="2808126"/>
            <a:ext cx="2808312" cy="2608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3370435"/>
            <a:ext cx="5543638" cy="1391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87408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2050"/>
                                        </p:tgtEl>
                                        <p:attrNameLst>
                                          <p:attrName>style.visibility</p:attrName>
                                        </p:attrNameLst>
                                      </p:cBhvr>
                                      <p:to>
                                        <p:strVal val="visible"/>
                                      </p:to>
                                    </p:set>
                                    <p:anim calcmode="lin" valueType="num">
                                      <p:cBhvr>
                                        <p:cTn id="22" dur="500" fill="hold"/>
                                        <p:tgtEl>
                                          <p:spTgt spid="2050"/>
                                        </p:tgtEl>
                                        <p:attrNameLst>
                                          <p:attrName>ppt_w</p:attrName>
                                        </p:attrNameLst>
                                      </p:cBhvr>
                                      <p:tavLst>
                                        <p:tav tm="0">
                                          <p:val>
                                            <p:fltVal val="0"/>
                                          </p:val>
                                        </p:tav>
                                        <p:tav tm="100000">
                                          <p:val>
                                            <p:strVal val="#ppt_w"/>
                                          </p:val>
                                        </p:tav>
                                      </p:tavLst>
                                    </p:anim>
                                    <p:anim calcmode="lin" valueType="num">
                                      <p:cBhvr>
                                        <p:cTn id="23" dur="500" fill="hold"/>
                                        <p:tgtEl>
                                          <p:spTgt spid="2050"/>
                                        </p:tgtEl>
                                        <p:attrNameLst>
                                          <p:attrName>ppt_h</p:attrName>
                                        </p:attrNameLst>
                                      </p:cBhvr>
                                      <p:tavLst>
                                        <p:tav tm="0">
                                          <p:val>
                                            <p:fltVal val="0"/>
                                          </p:val>
                                        </p:tav>
                                        <p:tav tm="100000">
                                          <p:val>
                                            <p:strVal val="#ppt_h"/>
                                          </p:val>
                                        </p:tav>
                                      </p:tavLst>
                                    </p:anim>
                                    <p:animEffect transition="in" filter="fade">
                                      <p:cBhvr>
                                        <p:cTn id="24" dur="500"/>
                                        <p:tgtEl>
                                          <p:spTgt spid="2050"/>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2051"/>
                                        </p:tgtEl>
                                        <p:attrNameLst>
                                          <p:attrName>style.visibility</p:attrName>
                                        </p:attrNameLst>
                                      </p:cBhvr>
                                      <p:to>
                                        <p:strVal val="visible"/>
                                      </p:to>
                                    </p:set>
                                    <p:anim calcmode="lin" valueType="num">
                                      <p:cBhvr>
                                        <p:cTn id="29" dur="500" fill="hold"/>
                                        <p:tgtEl>
                                          <p:spTgt spid="2051"/>
                                        </p:tgtEl>
                                        <p:attrNameLst>
                                          <p:attrName>ppt_w</p:attrName>
                                        </p:attrNameLst>
                                      </p:cBhvr>
                                      <p:tavLst>
                                        <p:tav tm="0">
                                          <p:val>
                                            <p:fltVal val="0"/>
                                          </p:val>
                                        </p:tav>
                                        <p:tav tm="100000">
                                          <p:val>
                                            <p:strVal val="#ppt_w"/>
                                          </p:val>
                                        </p:tav>
                                      </p:tavLst>
                                    </p:anim>
                                    <p:anim calcmode="lin" valueType="num">
                                      <p:cBhvr>
                                        <p:cTn id="30" dur="500" fill="hold"/>
                                        <p:tgtEl>
                                          <p:spTgt spid="2051"/>
                                        </p:tgtEl>
                                        <p:attrNameLst>
                                          <p:attrName>ppt_h</p:attrName>
                                        </p:attrNameLst>
                                      </p:cBhvr>
                                      <p:tavLst>
                                        <p:tav tm="0">
                                          <p:val>
                                            <p:fltVal val="0"/>
                                          </p:val>
                                        </p:tav>
                                        <p:tav tm="100000">
                                          <p:val>
                                            <p:strVal val="#ppt_h"/>
                                          </p:val>
                                        </p:tav>
                                      </p:tavLst>
                                    </p:anim>
                                    <p:animEffect transition="in" filter="fade">
                                      <p:cBhvr>
                                        <p:cTn id="31"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系列</a:t>
            </a:r>
            <a:r>
              <a:rPr lang="en-US" altLang="zh-CN" b="1">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68083" y="908719"/>
            <a:ext cx="3257922" cy="52079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568" y="3861048"/>
            <a:ext cx="507293"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2104" y="1916833"/>
            <a:ext cx="582393" cy="2340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568" y="1916833"/>
            <a:ext cx="1783582" cy="1728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39932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074"/>
                                        </p:tgtEl>
                                        <p:attrNameLst>
                                          <p:attrName>style.visibility</p:attrName>
                                        </p:attrNameLst>
                                      </p:cBhvr>
                                      <p:to>
                                        <p:strVal val="visible"/>
                                      </p:to>
                                    </p:set>
                                    <p:anim calcmode="lin" valueType="num">
                                      <p:cBhvr>
                                        <p:cTn id="12" dur="500" fill="hold"/>
                                        <p:tgtEl>
                                          <p:spTgt spid="3074"/>
                                        </p:tgtEl>
                                        <p:attrNameLst>
                                          <p:attrName>ppt_w</p:attrName>
                                        </p:attrNameLst>
                                      </p:cBhvr>
                                      <p:tavLst>
                                        <p:tav tm="0">
                                          <p:val>
                                            <p:fltVal val="0"/>
                                          </p:val>
                                        </p:tav>
                                        <p:tav tm="100000">
                                          <p:val>
                                            <p:strVal val="#ppt_w"/>
                                          </p:val>
                                        </p:tav>
                                      </p:tavLst>
                                    </p:anim>
                                    <p:anim calcmode="lin" valueType="num">
                                      <p:cBhvr>
                                        <p:cTn id="13" dur="500" fill="hold"/>
                                        <p:tgtEl>
                                          <p:spTgt spid="3074"/>
                                        </p:tgtEl>
                                        <p:attrNameLst>
                                          <p:attrName>ppt_h</p:attrName>
                                        </p:attrNameLst>
                                      </p:cBhvr>
                                      <p:tavLst>
                                        <p:tav tm="0">
                                          <p:val>
                                            <p:fltVal val="0"/>
                                          </p:val>
                                        </p:tav>
                                        <p:tav tm="100000">
                                          <p:val>
                                            <p:strVal val="#ppt_h"/>
                                          </p:val>
                                        </p:tav>
                                      </p:tavLst>
                                    </p:anim>
                                    <p:animEffect transition="in" filter="fade">
                                      <p:cBhvr>
                                        <p:cTn id="14" dur="500"/>
                                        <p:tgtEl>
                                          <p:spTgt spid="3074"/>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3078"/>
                                        </p:tgtEl>
                                        <p:attrNameLst>
                                          <p:attrName>style.visibility</p:attrName>
                                        </p:attrNameLst>
                                      </p:cBhvr>
                                      <p:to>
                                        <p:strVal val="visible"/>
                                      </p:to>
                                    </p:set>
                                    <p:anim calcmode="lin" valueType="num">
                                      <p:cBhvr>
                                        <p:cTn id="19" dur="500" fill="hold"/>
                                        <p:tgtEl>
                                          <p:spTgt spid="3078"/>
                                        </p:tgtEl>
                                        <p:attrNameLst>
                                          <p:attrName>ppt_w</p:attrName>
                                        </p:attrNameLst>
                                      </p:cBhvr>
                                      <p:tavLst>
                                        <p:tav tm="0">
                                          <p:val>
                                            <p:fltVal val="0"/>
                                          </p:val>
                                        </p:tav>
                                        <p:tav tm="100000">
                                          <p:val>
                                            <p:strVal val="#ppt_w"/>
                                          </p:val>
                                        </p:tav>
                                      </p:tavLst>
                                    </p:anim>
                                    <p:anim calcmode="lin" valueType="num">
                                      <p:cBhvr>
                                        <p:cTn id="20" dur="500" fill="hold"/>
                                        <p:tgtEl>
                                          <p:spTgt spid="3078"/>
                                        </p:tgtEl>
                                        <p:attrNameLst>
                                          <p:attrName>ppt_h</p:attrName>
                                        </p:attrNameLst>
                                      </p:cBhvr>
                                      <p:tavLst>
                                        <p:tav tm="0">
                                          <p:val>
                                            <p:fltVal val="0"/>
                                          </p:val>
                                        </p:tav>
                                        <p:tav tm="100000">
                                          <p:val>
                                            <p:strVal val="#ppt_h"/>
                                          </p:val>
                                        </p:tav>
                                      </p:tavLst>
                                    </p:anim>
                                    <p:animEffect transition="in" filter="fade">
                                      <p:cBhvr>
                                        <p:cTn id="21" dur="500"/>
                                        <p:tgtEl>
                                          <p:spTgt spid="3078"/>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3076"/>
                                        </p:tgtEl>
                                        <p:attrNameLst>
                                          <p:attrName>style.visibility</p:attrName>
                                        </p:attrNameLst>
                                      </p:cBhvr>
                                      <p:to>
                                        <p:strVal val="visible"/>
                                      </p:to>
                                    </p:set>
                                    <p:anim calcmode="lin" valueType="num">
                                      <p:cBhvr>
                                        <p:cTn id="26" dur="500" fill="hold"/>
                                        <p:tgtEl>
                                          <p:spTgt spid="3076"/>
                                        </p:tgtEl>
                                        <p:attrNameLst>
                                          <p:attrName>ppt_w</p:attrName>
                                        </p:attrNameLst>
                                      </p:cBhvr>
                                      <p:tavLst>
                                        <p:tav tm="0">
                                          <p:val>
                                            <p:fltVal val="0"/>
                                          </p:val>
                                        </p:tav>
                                        <p:tav tm="100000">
                                          <p:val>
                                            <p:strVal val="#ppt_w"/>
                                          </p:val>
                                        </p:tav>
                                      </p:tavLst>
                                    </p:anim>
                                    <p:anim calcmode="lin" valueType="num">
                                      <p:cBhvr>
                                        <p:cTn id="27" dur="500" fill="hold"/>
                                        <p:tgtEl>
                                          <p:spTgt spid="3076"/>
                                        </p:tgtEl>
                                        <p:attrNameLst>
                                          <p:attrName>ppt_h</p:attrName>
                                        </p:attrNameLst>
                                      </p:cBhvr>
                                      <p:tavLst>
                                        <p:tav tm="0">
                                          <p:val>
                                            <p:fltVal val="0"/>
                                          </p:val>
                                        </p:tav>
                                        <p:tav tm="100000">
                                          <p:val>
                                            <p:strVal val="#ppt_h"/>
                                          </p:val>
                                        </p:tav>
                                      </p:tavLst>
                                    </p:anim>
                                    <p:animEffect transition="in" filter="fade">
                                      <p:cBhvr>
                                        <p:cTn id="28" dur="500"/>
                                        <p:tgtEl>
                                          <p:spTgt spid="3076"/>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nodeType="clickEffect">
                                  <p:stCondLst>
                                    <p:cond delay="0"/>
                                  </p:stCondLst>
                                  <p:childTnLst>
                                    <p:set>
                                      <p:cBhvr>
                                        <p:cTn id="32" dur="1" fill="hold">
                                          <p:stCondLst>
                                            <p:cond delay="0"/>
                                          </p:stCondLst>
                                        </p:cTn>
                                        <p:tgtEl>
                                          <p:spTgt spid="3077"/>
                                        </p:tgtEl>
                                        <p:attrNameLst>
                                          <p:attrName>style.visibility</p:attrName>
                                        </p:attrNameLst>
                                      </p:cBhvr>
                                      <p:to>
                                        <p:strVal val="visible"/>
                                      </p:to>
                                    </p:set>
                                    <p:anim calcmode="lin" valueType="num">
                                      <p:cBhvr>
                                        <p:cTn id="33" dur="500" fill="hold"/>
                                        <p:tgtEl>
                                          <p:spTgt spid="3077"/>
                                        </p:tgtEl>
                                        <p:attrNameLst>
                                          <p:attrName>ppt_w</p:attrName>
                                        </p:attrNameLst>
                                      </p:cBhvr>
                                      <p:tavLst>
                                        <p:tav tm="0">
                                          <p:val>
                                            <p:fltVal val="0"/>
                                          </p:val>
                                        </p:tav>
                                        <p:tav tm="100000">
                                          <p:val>
                                            <p:strVal val="#ppt_w"/>
                                          </p:val>
                                        </p:tav>
                                      </p:tavLst>
                                    </p:anim>
                                    <p:anim calcmode="lin" valueType="num">
                                      <p:cBhvr>
                                        <p:cTn id="34" dur="500" fill="hold"/>
                                        <p:tgtEl>
                                          <p:spTgt spid="3077"/>
                                        </p:tgtEl>
                                        <p:attrNameLst>
                                          <p:attrName>ppt_h</p:attrName>
                                        </p:attrNameLst>
                                      </p:cBhvr>
                                      <p:tavLst>
                                        <p:tav tm="0">
                                          <p:val>
                                            <p:fltVal val="0"/>
                                          </p:val>
                                        </p:tav>
                                        <p:tav tm="100000">
                                          <p:val>
                                            <p:strVal val="#ppt_h"/>
                                          </p:val>
                                        </p:tav>
                                      </p:tavLst>
                                    </p:anim>
                                    <p:animEffect transition="in" filter="fade">
                                      <p:cBhvr>
                                        <p:cTn id="35" dur="500"/>
                                        <p:tgtEl>
                                          <p:spTgt spid="30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系列</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属性及方法</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在了解系列创建过程之后，我们再来看有关系列对象的属性和方法。下表展示了系列对象的常用属性及方法：</a:t>
            </a:r>
            <a:endParaRPr lang="en-US" altLang="zh-CN" sz="1600">
              <a:solidFill>
                <a:schemeClr val="accent5">
                  <a:lumMod val="75000"/>
                </a:schemeClr>
              </a:solidFill>
              <a:latin typeface="微软雅黑" pitchFamily="34" charset="-122"/>
              <a:ea typeface="微软雅黑" pitchFamily="34" charset="-122"/>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62114" y="2348880"/>
            <a:ext cx="2619772" cy="2202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33559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9218"/>
                                        </p:tgtEl>
                                        <p:attrNameLst>
                                          <p:attrName>style.visibility</p:attrName>
                                        </p:attrNameLst>
                                      </p:cBhvr>
                                      <p:to>
                                        <p:strVal val="visible"/>
                                      </p:to>
                                    </p:set>
                                    <p:anim calcmode="lin" valueType="num">
                                      <p:cBhvr>
                                        <p:cTn id="17" dur="500" fill="hold"/>
                                        <p:tgtEl>
                                          <p:spTgt spid="9218"/>
                                        </p:tgtEl>
                                        <p:attrNameLst>
                                          <p:attrName>ppt_w</p:attrName>
                                        </p:attrNameLst>
                                      </p:cBhvr>
                                      <p:tavLst>
                                        <p:tav tm="0">
                                          <p:val>
                                            <p:fltVal val="0"/>
                                          </p:val>
                                        </p:tav>
                                        <p:tav tm="100000">
                                          <p:val>
                                            <p:strVal val="#ppt_w"/>
                                          </p:val>
                                        </p:tav>
                                      </p:tavLst>
                                    </p:anim>
                                    <p:anim calcmode="lin" valueType="num">
                                      <p:cBhvr>
                                        <p:cTn id="18" dur="500" fill="hold"/>
                                        <p:tgtEl>
                                          <p:spTgt spid="9218"/>
                                        </p:tgtEl>
                                        <p:attrNameLst>
                                          <p:attrName>ppt_h</p:attrName>
                                        </p:attrNameLst>
                                      </p:cBhvr>
                                      <p:tavLst>
                                        <p:tav tm="0">
                                          <p:val>
                                            <p:fltVal val="0"/>
                                          </p:val>
                                        </p:tav>
                                        <p:tav tm="100000">
                                          <p:val>
                                            <p:strVal val="#ppt_h"/>
                                          </p:val>
                                        </p:tav>
                                      </p:tavLst>
                                    </p:anim>
                                    <p:animEffect transition="in" filter="fade">
                                      <p:cBhvr>
                                        <p:cTn id="19"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a:solidFill>
                  <a:schemeClr val="accent5">
                    <a:lumMod val="50000"/>
                  </a:schemeClr>
                </a:solidFill>
                <a:latin typeface="微软雅黑" pitchFamily="34" charset="-122"/>
                <a:ea typeface="微软雅黑" pitchFamily="34" charset="-122"/>
              </a:rPr>
              <a:t>系列</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属性及方法</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7305" y="1555051"/>
            <a:ext cx="1901752" cy="32421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9992" y="1550487"/>
            <a:ext cx="2232248" cy="20279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24388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42"/>
                                        </p:tgtEl>
                                        <p:attrNameLst>
                                          <p:attrName>style.visibility</p:attrName>
                                        </p:attrNameLst>
                                      </p:cBhvr>
                                      <p:to>
                                        <p:strVal val="visible"/>
                                      </p:to>
                                    </p:set>
                                    <p:anim calcmode="lin" valueType="num">
                                      <p:cBhvr>
                                        <p:cTn id="12" dur="500" fill="hold"/>
                                        <p:tgtEl>
                                          <p:spTgt spid="10242"/>
                                        </p:tgtEl>
                                        <p:attrNameLst>
                                          <p:attrName>ppt_w</p:attrName>
                                        </p:attrNameLst>
                                      </p:cBhvr>
                                      <p:tavLst>
                                        <p:tav tm="0">
                                          <p:val>
                                            <p:fltVal val="0"/>
                                          </p:val>
                                        </p:tav>
                                        <p:tav tm="100000">
                                          <p:val>
                                            <p:strVal val="#ppt_w"/>
                                          </p:val>
                                        </p:tav>
                                      </p:tavLst>
                                    </p:anim>
                                    <p:anim calcmode="lin" valueType="num">
                                      <p:cBhvr>
                                        <p:cTn id="13" dur="500" fill="hold"/>
                                        <p:tgtEl>
                                          <p:spTgt spid="10242"/>
                                        </p:tgtEl>
                                        <p:attrNameLst>
                                          <p:attrName>ppt_h</p:attrName>
                                        </p:attrNameLst>
                                      </p:cBhvr>
                                      <p:tavLst>
                                        <p:tav tm="0">
                                          <p:val>
                                            <p:fltVal val="0"/>
                                          </p:val>
                                        </p:tav>
                                        <p:tav tm="100000">
                                          <p:val>
                                            <p:strVal val="#ppt_h"/>
                                          </p:val>
                                        </p:tav>
                                      </p:tavLst>
                                    </p:anim>
                                    <p:animEffect transition="in" filter="fade">
                                      <p:cBhvr>
                                        <p:cTn id="14" dur="500"/>
                                        <p:tgtEl>
                                          <p:spTgt spid="1024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0243"/>
                                        </p:tgtEl>
                                        <p:attrNameLst>
                                          <p:attrName>style.visibility</p:attrName>
                                        </p:attrNameLst>
                                      </p:cBhvr>
                                      <p:to>
                                        <p:strVal val="visible"/>
                                      </p:to>
                                    </p:set>
                                    <p:anim calcmode="lin" valueType="num">
                                      <p:cBhvr>
                                        <p:cTn id="19" dur="500" fill="hold"/>
                                        <p:tgtEl>
                                          <p:spTgt spid="10243"/>
                                        </p:tgtEl>
                                        <p:attrNameLst>
                                          <p:attrName>ppt_w</p:attrName>
                                        </p:attrNameLst>
                                      </p:cBhvr>
                                      <p:tavLst>
                                        <p:tav tm="0">
                                          <p:val>
                                            <p:fltVal val="0"/>
                                          </p:val>
                                        </p:tav>
                                        <p:tav tm="100000">
                                          <p:val>
                                            <p:strVal val="#ppt_w"/>
                                          </p:val>
                                        </p:tav>
                                      </p:tavLst>
                                    </p:anim>
                                    <p:anim calcmode="lin" valueType="num">
                                      <p:cBhvr>
                                        <p:cTn id="20" dur="500" fill="hold"/>
                                        <p:tgtEl>
                                          <p:spTgt spid="10243"/>
                                        </p:tgtEl>
                                        <p:attrNameLst>
                                          <p:attrName>ppt_h</p:attrName>
                                        </p:attrNameLst>
                                      </p:cBhvr>
                                      <p:tavLst>
                                        <p:tav tm="0">
                                          <p:val>
                                            <p:fltVal val="0"/>
                                          </p:val>
                                        </p:tav>
                                        <p:tav tm="100000">
                                          <p:val>
                                            <p:strVal val="#ppt_h"/>
                                          </p:val>
                                        </p:tav>
                                      </p:tavLst>
                                    </p:anim>
                                    <p:animEffect transition="in" filter="fade">
                                      <p:cBhvr>
                                        <p:cTn id="21" dur="500"/>
                                        <p:tgtEl>
                                          <p:spTgt spid="10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数据框</a:t>
            </a:r>
            <a:r>
              <a:rPr lang="en-US" altLang="zh-CN" b="1">
                <a:solidFill>
                  <a:schemeClr val="accent5">
                    <a:lumMod val="50000"/>
                  </a:schemeClr>
                </a:solidFill>
                <a:latin typeface="微软雅黑" pitchFamily="34" charset="-122"/>
                <a:ea typeface="微软雅黑" pitchFamily="34" charset="-122"/>
              </a:rPr>
              <a:t>(DataFrame)</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数据</a:t>
            </a:r>
            <a:r>
              <a:rPr lang="zh-CN" altLang="en-US" sz="1600">
                <a:solidFill>
                  <a:schemeClr val="accent5">
                    <a:lumMod val="75000"/>
                  </a:schemeClr>
                </a:solidFill>
                <a:latin typeface="微软雅黑" pitchFamily="34" charset="-122"/>
                <a:ea typeface="微软雅黑" pitchFamily="34" charset="-122"/>
              </a:rPr>
              <a:t>框</a:t>
            </a:r>
            <a:r>
              <a:rPr lang="en-US" altLang="zh-CN" sz="1600" smtClean="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DataFrame)</a:t>
            </a:r>
            <a:r>
              <a:rPr lang="zh-CN" altLang="en-US" sz="1600">
                <a:solidFill>
                  <a:schemeClr val="accent5">
                    <a:lumMod val="75000"/>
                  </a:schemeClr>
                </a:solidFill>
                <a:latin typeface="微软雅黑" pitchFamily="34" charset="-122"/>
                <a:ea typeface="微软雅黑" pitchFamily="34" charset="-122"/>
              </a:rPr>
              <a:t>是二维数据结构，即数据以行和列的表格方式</a:t>
            </a:r>
            <a:r>
              <a:rPr lang="zh-CN" altLang="en-US" sz="1600" smtClean="0">
                <a:solidFill>
                  <a:schemeClr val="accent5">
                    <a:lumMod val="75000"/>
                  </a:schemeClr>
                </a:solidFill>
                <a:latin typeface="微软雅黑" pitchFamily="34" charset="-122"/>
                <a:ea typeface="微软雅黑" pitchFamily="34" charset="-122"/>
              </a:rPr>
              <a:t>排列，类似于</a:t>
            </a:r>
            <a:r>
              <a:rPr lang="en-US" altLang="zh-CN" sz="1600" smtClean="0">
                <a:solidFill>
                  <a:schemeClr val="accent5">
                    <a:lumMod val="75000"/>
                  </a:schemeClr>
                </a:solidFill>
                <a:latin typeface="微软雅黑" pitchFamily="34" charset="-122"/>
                <a:ea typeface="微软雅黑" pitchFamily="34" charset="-122"/>
              </a:rPr>
              <a:t>Excel</a:t>
            </a:r>
            <a:r>
              <a:rPr lang="zh-CN" altLang="en-US" sz="1600" smtClean="0">
                <a:solidFill>
                  <a:schemeClr val="accent5">
                    <a:lumMod val="75000"/>
                  </a:schemeClr>
                </a:solidFill>
                <a:latin typeface="微软雅黑" pitchFamily="34" charset="-122"/>
                <a:ea typeface="微软雅黑" pitchFamily="34" charset="-122"/>
              </a:rPr>
              <a:t>表格和关系数据库中的数据表。</a:t>
            </a:r>
            <a:endParaRPr lang="zh-CN" altLang="en-US" sz="160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数据框</a:t>
            </a:r>
            <a:r>
              <a:rPr lang="en-US" altLang="zh-CN" sz="1600" smtClean="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DataFrame)</a:t>
            </a:r>
            <a:r>
              <a:rPr lang="zh-CN" altLang="en-US" sz="1600" smtClean="0">
                <a:solidFill>
                  <a:schemeClr val="accent5">
                    <a:lumMod val="75000"/>
                  </a:schemeClr>
                </a:solidFill>
                <a:latin typeface="微软雅黑" pitchFamily="34" charset="-122"/>
                <a:ea typeface="微软雅黑" pitchFamily="34" charset="-122"/>
              </a:rPr>
              <a:t>的具有以下</a:t>
            </a:r>
            <a:r>
              <a:rPr lang="zh-CN" altLang="en-US" sz="1600" b="1" smtClean="0">
                <a:solidFill>
                  <a:schemeClr val="accent5">
                    <a:lumMod val="75000"/>
                  </a:schemeClr>
                </a:solidFill>
                <a:latin typeface="微软雅黑" pitchFamily="34" charset="-122"/>
                <a:ea typeface="微软雅黑" pitchFamily="34" charset="-122"/>
              </a:rPr>
              <a:t>功能</a:t>
            </a:r>
            <a:r>
              <a:rPr lang="zh-CN" altLang="en-US" sz="1600" b="1">
                <a:solidFill>
                  <a:schemeClr val="accent5">
                    <a:lumMod val="75000"/>
                  </a:schemeClr>
                </a:solidFill>
                <a:latin typeface="微软雅黑" pitchFamily="34" charset="-122"/>
                <a:ea typeface="微软雅黑" pitchFamily="34" charset="-122"/>
              </a:rPr>
              <a:t>特点</a:t>
            </a:r>
            <a:r>
              <a:rPr lang="zh-CN" altLang="en-US" sz="1600">
                <a:solidFill>
                  <a:schemeClr val="accent5">
                    <a:lumMod val="75000"/>
                  </a:schemeClr>
                </a:solidFill>
                <a:latin typeface="微软雅黑" pitchFamily="34" charset="-122"/>
                <a:ea typeface="微软雅黑" pitchFamily="34" charset="-122"/>
              </a:rPr>
              <a:t>：</a:t>
            </a:r>
          </a:p>
          <a:p>
            <a:pPr marL="747713"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潜在</a:t>
            </a:r>
            <a:r>
              <a:rPr lang="zh-CN" altLang="en-US" sz="1600">
                <a:solidFill>
                  <a:schemeClr val="accent5">
                    <a:lumMod val="75000"/>
                  </a:schemeClr>
                </a:solidFill>
                <a:latin typeface="微软雅黑" pitchFamily="34" charset="-122"/>
                <a:ea typeface="微软雅黑" pitchFamily="34" charset="-122"/>
              </a:rPr>
              <a:t>的列是不同的类型</a:t>
            </a:r>
          </a:p>
          <a:p>
            <a:pPr marL="747713"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大小可变</a:t>
            </a:r>
          </a:p>
          <a:p>
            <a:pPr marL="747713"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标记轴</a:t>
            </a:r>
            <a:r>
              <a:rPr lang="en-US" altLang="zh-CN" sz="160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行和列</a:t>
            </a:r>
            <a:r>
              <a:rPr lang="en-US" altLang="zh-CN" sz="160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可以对行和列执行</a:t>
            </a:r>
            <a:r>
              <a:rPr lang="zh-CN" altLang="en-US" sz="1600" smtClean="0">
                <a:solidFill>
                  <a:schemeClr val="accent5">
                    <a:lumMod val="75000"/>
                  </a:schemeClr>
                </a:solidFill>
                <a:latin typeface="微软雅黑" pitchFamily="34" charset="-122"/>
                <a:ea typeface="微软雅黑" pitchFamily="34" charset="-122"/>
              </a:rPr>
              <a:t>算术运算</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DataFrame</a:t>
            </a:r>
            <a:r>
              <a:rPr lang="zh-CN" altLang="en-US" sz="1600" smtClean="0">
                <a:solidFill>
                  <a:schemeClr val="accent5">
                    <a:lumMod val="75000"/>
                  </a:schemeClr>
                </a:solidFill>
                <a:latin typeface="微软雅黑" pitchFamily="34" charset="-122"/>
                <a:ea typeface="微软雅黑" pitchFamily="34" charset="-122"/>
              </a:rPr>
              <a:t>的构造函数及函数参数描述如下：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624" y="4137941"/>
            <a:ext cx="2994075" cy="215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4537695"/>
            <a:ext cx="3023642" cy="19000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02947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randombar(horizontal)">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4098"/>
                                        </p:tgtEl>
                                        <p:attrNameLst>
                                          <p:attrName>style.visibility</p:attrName>
                                        </p:attrNameLst>
                                      </p:cBhvr>
                                      <p:to>
                                        <p:strVal val="visible"/>
                                      </p:to>
                                    </p:set>
                                    <p:anim calcmode="lin" valueType="num">
                                      <p:cBhvr>
                                        <p:cTn id="42" dur="500" fill="hold"/>
                                        <p:tgtEl>
                                          <p:spTgt spid="4098"/>
                                        </p:tgtEl>
                                        <p:attrNameLst>
                                          <p:attrName>ppt_w</p:attrName>
                                        </p:attrNameLst>
                                      </p:cBhvr>
                                      <p:tavLst>
                                        <p:tav tm="0">
                                          <p:val>
                                            <p:fltVal val="0"/>
                                          </p:val>
                                        </p:tav>
                                        <p:tav tm="100000">
                                          <p:val>
                                            <p:strVal val="#ppt_w"/>
                                          </p:val>
                                        </p:tav>
                                      </p:tavLst>
                                    </p:anim>
                                    <p:anim calcmode="lin" valueType="num">
                                      <p:cBhvr>
                                        <p:cTn id="43" dur="500" fill="hold"/>
                                        <p:tgtEl>
                                          <p:spTgt spid="4098"/>
                                        </p:tgtEl>
                                        <p:attrNameLst>
                                          <p:attrName>ppt_h</p:attrName>
                                        </p:attrNameLst>
                                      </p:cBhvr>
                                      <p:tavLst>
                                        <p:tav tm="0">
                                          <p:val>
                                            <p:fltVal val="0"/>
                                          </p:val>
                                        </p:tav>
                                        <p:tav tm="100000">
                                          <p:val>
                                            <p:strVal val="#ppt_h"/>
                                          </p:val>
                                        </p:tav>
                                      </p:tavLst>
                                    </p:anim>
                                    <p:animEffect transition="in" filter="fade">
                                      <p:cBhvr>
                                        <p:cTn id="44" dur="500"/>
                                        <p:tgtEl>
                                          <p:spTgt spid="4098"/>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4099"/>
                                        </p:tgtEl>
                                        <p:attrNameLst>
                                          <p:attrName>style.visibility</p:attrName>
                                        </p:attrNameLst>
                                      </p:cBhvr>
                                      <p:to>
                                        <p:strVal val="visible"/>
                                      </p:to>
                                    </p:set>
                                    <p:anim calcmode="lin" valueType="num">
                                      <p:cBhvr>
                                        <p:cTn id="49" dur="500" fill="hold"/>
                                        <p:tgtEl>
                                          <p:spTgt spid="4099"/>
                                        </p:tgtEl>
                                        <p:attrNameLst>
                                          <p:attrName>ppt_w</p:attrName>
                                        </p:attrNameLst>
                                      </p:cBhvr>
                                      <p:tavLst>
                                        <p:tav tm="0">
                                          <p:val>
                                            <p:fltVal val="0"/>
                                          </p:val>
                                        </p:tav>
                                        <p:tav tm="100000">
                                          <p:val>
                                            <p:strVal val="#ppt_w"/>
                                          </p:val>
                                        </p:tav>
                                      </p:tavLst>
                                    </p:anim>
                                    <p:anim calcmode="lin" valueType="num">
                                      <p:cBhvr>
                                        <p:cTn id="50" dur="500" fill="hold"/>
                                        <p:tgtEl>
                                          <p:spTgt spid="4099"/>
                                        </p:tgtEl>
                                        <p:attrNameLst>
                                          <p:attrName>ppt_h</p:attrName>
                                        </p:attrNameLst>
                                      </p:cBhvr>
                                      <p:tavLst>
                                        <p:tav tm="0">
                                          <p:val>
                                            <p:fltVal val="0"/>
                                          </p:val>
                                        </p:tav>
                                        <p:tav tm="100000">
                                          <p:val>
                                            <p:strVal val="#ppt_h"/>
                                          </p:val>
                                        </p:tav>
                                      </p:tavLst>
                                    </p:anim>
                                    <p:animEffect transition="in" filter="fade">
                                      <p:cBhvr>
                                        <p:cTn id="51" dur="500"/>
                                        <p:tgtEl>
                                          <p:spTgt spid="40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数据框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512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8586" y="1700808"/>
            <a:ext cx="3116472" cy="4310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2120" y="1700808"/>
            <a:ext cx="1368152" cy="4715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93651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124"/>
                                        </p:tgtEl>
                                        <p:attrNameLst>
                                          <p:attrName>style.visibility</p:attrName>
                                        </p:attrNameLst>
                                      </p:cBhvr>
                                      <p:to>
                                        <p:strVal val="visible"/>
                                      </p:to>
                                    </p:set>
                                    <p:anim calcmode="lin" valueType="num">
                                      <p:cBhvr>
                                        <p:cTn id="12" dur="500" fill="hold"/>
                                        <p:tgtEl>
                                          <p:spTgt spid="5124"/>
                                        </p:tgtEl>
                                        <p:attrNameLst>
                                          <p:attrName>ppt_w</p:attrName>
                                        </p:attrNameLst>
                                      </p:cBhvr>
                                      <p:tavLst>
                                        <p:tav tm="0">
                                          <p:val>
                                            <p:fltVal val="0"/>
                                          </p:val>
                                        </p:tav>
                                        <p:tav tm="100000">
                                          <p:val>
                                            <p:strVal val="#ppt_w"/>
                                          </p:val>
                                        </p:tav>
                                      </p:tavLst>
                                    </p:anim>
                                    <p:anim calcmode="lin" valueType="num">
                                      <p:cBhvr>
                                        <p:cTn id="13" dur="500" fill="hold"/>
                                        <p:tgtEl>
                                          <p:spTgt spid="5124"/>
                                        </p:tgtEl>
                                        <p:attrNameLst>
                                          <p:attrName>ppt_h</p:attrName>
                                        </p:attrNameLst>
                                      </p:cBhvr>
                                      <p:tavLst>
                                        <p:tav tm="0">
                                          <p:val>
                                            <p:fltVal val="0"/>
                                          </p:val>
                                        </p:tav>
                                        <p:tav tm="100000">
                                          <p:val>
                                            <p:strVal val="#ppt_h"/>
                                          </p:val>
                                        </p:tav>
                                      </p:tavLst>
                                    </p:anim>
                                    <p:animEffect transition="in" filter="fade">
                                      <p:cBhvr>
                                        <p:cTn id="14" dur="500"/>
                                        <p:tgtEl>
                                          <p:spTgt spid="5124"/>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125"/>
                                        </p:tgtEl>
                                        <p:attrNameLst>
                                          <p:attrName>style.visibility</p:attrName>
                                        </p:attrNameLst>
                                      </p:cBhvr>
                                      <p:to>
                                        <p:strVal val="visible"/>
                                      </p:to>
                                    </p:set>
                                    <p:anim calcmode="lin" valueType="num">
                                      <p:cBhvr>
                                        <p:cTn id="19" dur="500" fill="hold"/>
                                        <p:tgtEl>
                                          <p:spTgt spid="5125"/>
                                        </p:tgtEl>
                                        <p:attrNameLst>
                                          <p:attrName>ppt_w</p:attrName>
                                        </p:attrNameLst>
                                      </p:cBhvr>
                                      <p:tavLst>
                                        <p:tav tm="0">
                                          <p:val>
                                            <p:fltVal val="0"/>
                                          </p:val>
                                        </p:tav>
                                        <p:tav tm="100000">
                                          <p:val>
                                            <p:strVal val="#ppt_w"/>
                                          </p:val>
                                        </p:tav>
                                      </p:tavLst>
                                    </p:anim>
                                    <p:anim calcmode="lin" valueType="num">
                                      <p:cBhvr>
                                        <p:cTn id="20" dur="500" fill="hold"/>
                                        <p:tgtEl>
                                          <p:spTgt spid="5125"/>
                                        </p:tgtEl>
                                        <p:attrNameLst>
                                          <p:attrName>ppt_h</p:attrName>
                                        </p:attrNameLst>
                                      </p:cBhvr>
                                      <p:tavLst>
                                        <p:tav tm="0">
                                          <p:val>
                                            <p:fltVal val="0"/>
                                          </p:val>
                                        </p:tav>
                                        <p:tav tm="100000">
                                          <p:val>
                                            <p:strVal val="#ppt_h"/>
                                          </p:val>
                                        </p:tav>
                                      </p:tavLst>
                                    </p:anim>
                                    <p:animEffect transition="in" filter="fade">
                                      <p:cBhvr>
                                        <p:cTn id="21" dur="500"/>
                                        <p:tgtEl>
                                          <p:spTgt spid="5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数据框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728" y="1700808"/>
            <a:ext cx="3009702" cy="35221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1166" y="1700808"/>
            <a:ext cx="1166440" cy="4511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34841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147"/>
                                        </p:tgtEl>
                                        <p:attrNameLst>
                                          <p:attrName>style.visibility</p:attrName>
                                        </p:attrNameLst>
                                      </p:cBhvr>
                                      <p:to>
                                        <p:strVal val="visible"/>
                                      </p:to>
                                    </p:set>
                                    <p:anim calcmode="lin" valueType="num">
                                      <p:cBhvr>
                                        <p:cTn id="12" dur="500" fill="hold"/>
                                        <p:tgtEl>
                                          <p:spTgt spid="6147"/>
                                        </p:tgtEl>
                                        <p:attrNameLst>
                                          <p:attrName>ppt_w</p:attrName>
                                        </p:attrNameLst>
                                      </p:cBhvr>
                                      <p:tavLst>
                                        <p:tav tm="0">
                                          <p:val>
                                            <p:fltVal val="0"/>
                                          </p:val>
                                        </p:tav>
                                        <p:tav tm="100000">
                                          <p:val>
                                            <p:strVal val="#ppt_w"/>
                                          </p:val>
                                        </p:tav>
                                      </p:tavLst>
                                    </p:anim>
                                    <p:anim calcmode="lin" valueType="num">
                                      <p:cBhvr>
                                        <p:cTn id="13" dur="500" fill="hold"/>
                                        <p:tgtEl>
                                          <p:spTgt spid="6147"/>
                                        </p:tgtEl>
                                        <p:attrNameLst>
                                          <p:attrName>ppt_h</p:attrName>
                                        </p:attrNameLst>
                                      </p:cBhvr>
                                      <p:tavLst>
                                        <p:tav tm="0">
                                          <p:val>
                                            <p:fltVal val="0"/>
                                          </p:val>
                                        </p:tav>
                                        <p:tav tm="100000">
                                          <p:val>
                                            <p:strVal val="#ppt_h"/>
                                          </p:val>
                                        </p:tav>
                                      </p:tavLst>
                                    </p:anim>
                                    <p:animEffect transition="in" filter="fade">
                                      <p:cBhvr>
                                        <p:cTn id="14" dur="500"/>
                                        <p:tgtEl>
                                          <p:spTgt spid="6147"/>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6148"/>
                                        </p:tgtEl>
                                        <p:attrNameLst>
                                          <p:attrName>style.visibility</p:attrName>
                                        </p:attrNameLst>
                                      </p:cBhvr>
                                      <p:to>
                                        <p:strVal val="visible"/>
                                      </p:to>
                                    </p:set>
                                    <p:anim calcmode="lin" valueType="num">
                                      <p:cBhvr>
                                        <p:cTn id="19" dur="500" fill="hold"/>
                                        <p:tgtEl>
                                          <p:spTgt spid="6148"/>
                                        </p:tgtEl>
                                        <p:attrNameLst>
                                          <p:attrName>ppt_w</p:attrName>
                                        </p:attrNameLst>
                                      </p:cBhvr>
                                      <p:tavLst>
                                        <p:tav tm="0">
                                          <p:val>
                                            <p:fltVal val="0"/>
                                          </p:val>
                                        </p:tav>
                                        <p:tav tm="100000">
                                          <p:val>
                                            <p:strVal val="#ppt_w"/>
                                          </p:val>
                                        </p:tav>
                                      </p:tavLst>
                                    </p:anim>
                                    <p:anim calcmode="lin" valueType="num">
                                      <p:cBhvr>
                                        <p:cTn id="20" dur="500" fill="hold"/>
                                        <p:tgtEl>
                                          <p:spTgt spid="6148"/>
                                        </p:tgtEl>
                                        <p:attrNameLst>
                                          <p:attrName>ppt_h</p:attrName>
                                        </p:attrNameLst>
                                      </p:cBhvr>
                                      <p:tavLst>
                                        <p:tav tm="0">
                                          <p:val>
                                            <p:fltVal val="0"/>
                                          </p:val>
                                        </p:tav>
                                        <p:tav tm="100000">
                                          <p:val>
                                            <p:strVal val="#ppt_h"/>
                                          </p:val>
                                        </p:tav>
                                      </p:tavLst>
                                    </p:anim>
                                    <p:animEffect transition="in" filter="fade">
                                      <p:cBhvr>
                                        <p:cTn id="21" dur="500"/>
                                        <p:tgtEl>
                                          <p:spTgt spid="6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数据框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721" y="1700809"/>
            <a:ext cx="2922677" cy="3312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8531" y="1700809"/>
            <a:ext cx="1619733" cy="26642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683568" y="5455988"/>
            <a:ext cx="6264696" cy="523220"/>
          </a:xfrm>
          <a:prstGeom prst="rect">
            <a:avLst/>
          </a:prstGeom>
          <a:ln>
            <a:noFill/>
          </a:ln>
        </p:spPr>
        <p:style>
          <a:lnRef idx="3">
            <a:schemeClr val="lt1"/>
          </a:lnRef>
          <a:fillRef idx="1">
            <a:schemeClr val="accent3"/>
          </a:fillRef>
          <a:effectRef idx="1">
            <a:schemeClr val="accent3"/>
          </a:effectRef>
          <a:fontRef idx="minor">
            <a:schemeClr val="lt1"/>
          </a:fontRef>
        </p:style>
        <p:txBody>
          <a:bodyPr wrap="square" rtlCol="0">
            <a:spAutoFit/>
          </a:bodyPr>
          <a:lstStyle/>
          <a:p>
            <a:pPr latinLnBrk="0"/>
            <a:r>
              <a:rPr lang="zh-CN" altLang="en-US" sz="1400" smtClean="0">
                <a:latin typeface="微软雅黑" pitchFamily="34" charset="-122"/>
                <a:ea typeface="微软雅黑" pitchFamily="34" charset="-122"/>
              </a:rPr>
              <a:t>注：</a:t>
            </a:r>
            <a:r>
              <a:rPr lang="en-US" altLang="zh-CN" sz="1400" smtClean="0">
                <a:latin typeface="微软雅黑" pitchFamily="34" charset="-122"/>
                <a:ea typeface="微软雅黑" pitchFamily="34" charset="-122"/>
              </a:rPr>
              <a:t>Pandas</a:t>
            </a:r>
            <a:r>
              <a:rPr lang="zh-CN" altLang="en-US" sz="1400" smtClean="0">
                <a:latin typeface="微软雅黑" pitchFamily="34" charset="-122"/>
                <a:ea typeface="微软雅黑" pitchFamily="34" charset="-122"/>
              </a:rPr>
              <a:t>支持</a:t>
            </a:r>
            <a:r>
              <a:rPr lang="zh-CN" altLang="en-US" sz="1400">
                <a:latin typeface="微软雅黑" pitchFamily="34" charset="-122"/>
                <a:ea typeface="微软雅黑" pitchFamily="34" charset="-122"/>
              </a:rPr>
              <a:t>三种类型的多轴</a:t>
            </a:r>
            <a:r>
              <a:rPr lang="zh-CN" altLang="en-US" sz="1400" smtClean="0">
                <a:latin typeface="微软雅黑" pitchFamily="34" charset="-122"/>
                <a:ea typeface="微软雅黑" pitchFamily="34" charset="-122"/>
              </a:rPr>
              <a:t>索引</a:t>
            </a:r>
            <a:r>
              <a:rPr lang="en-US" altLang="zh-CN" sz="1400" smtClean="0">
                <a:latin typeface="微软雅黑" pitchFamily="34" charset="-122"/>
                <a:ea typeface="微软雅黑" pitchFamily="34" charset="-122"/>
              </a:rPr>
              <a:t>—loc</a:t>
            </a:r>
            <a:r>
              <a:rPr lang="en-US" altLang="zh-CN" sz="1400">
                <a:latin typeface="微软雅黑" pitchFamily="34" charset="-122"/>
                <a:ea typeface="微软雅黑" pitchFamily="34" charset="-122"/>
              </a:rPr>
              <a:t>()</a:t>
            </a:r>
            <a:r>
              <a:rPr lang="zh-CN" altLang="en-US" sz="1400">
                <a:latin typeface="微软雅黑" pitchFamily="34" charset="-122"/>
                <a:ea typeface="微软雅黑" pitchFamily="34" charset="-122"/>
              </a:rPr>
              <a:t>：基于标签；</a:t>
            </a:r>
            <a:r>
              <a:rPr lang="en-US" altLang="zh-CN" sz="1400">
                <a:latin typeface="微软雅黑" pitchFamily="34" charset="-122"/>
                <a:ea typeface="微软雅黑" pitchFamily="34" charset="-122"/>
              </a:rPr>
              <a:t>iloc()</a:t>
            </a:r>
            <a:r>
              <a:rPr lang="zh-CN" altLang="en-US" sz="1400">
                <a:latin typeface="微软雅黑" pitchFamily="34" charset="-122"/>
                <a:ea typeface="微软雅黑" pitchFamily="34" charset="-122"/>
              </a:rPr>
              <a:t>：基于整数；</a:t>
            </a:r>
            <a:r>
              <a:rPr lang="en-US" altLang="zh-CN" sz="1400">
                <a:latin typeface="微软雅黑" pitchFamily="34" charset="-122"/>
                <a:ea typeface="微软雅黑" pitchFamily="34" charset="-122"/>
              </a:rPr>
              <a:t>ix()</a:t>
            </a:r>
            <a:r>
              <a:rPr lang="zh-CN" altLang="en-US" sz="1400">
                <a:latin typeface="微软雅黑" pitchFamily="34" charset="-122"/>
                <a:ea typeface="微软雅黑" pitchFamily="34" charset="-122"/>
              </a:rPr>
              <a:t>：基于标签和</a:t>
            </a:r>
            <a:r>
              <a:rPr lang="zh-CN" altLang="en-US" sz="1400" smtClean="0">
                <a:latin typeface="微软雅黑" pitchFamily="34" charset="-122"/>
                <a:ea typeface="微软雅黑" pitchFamily="34" charset="-122"/>
              </a:rPr>
              <a:t>整数。</a:t>
            </a: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3334841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170"/>
                                        </p:tgtEl>
                                        <p:attrNameLst>
                                          <p:attrName>style.visibility</p:attrName>
                                        </p:attrNameLst>
                                      </p:cBhvr>
                                      <p:to>
                                        <p:strVal val="visible"/>
                                      </p:to>
                                    </p:set>
                                    <p:anim calcmode="lin" valueType="num">
                                      <p:cBhvr>
                                        <p:cTn id="12" dur="500" fill="hold"/>
                                        <p:tgtEl>
                                          <p:spTgt spid="7170"/>
                                        </p:tgtEl>
                                        <p:attrNameLst>
                                          <p:attrName>ppt_w</p:attrName>
                                        </p:attrNameLst>
                                      </p:cBhvr>
                                      <p:tavLst>
                                        <p:tav tm="0">
                                          <p:val>
                                            <p:fltVal val="0"/>
                                          </p:val>
                                        </p:tav>
                                        <p:tav tm="100000">
                                          <p:val>
                                            <p:strVal val="#ppt_w"/>
                                          </p:val>
                                        </p:tav>
                                      </p:tavLst>
                                    </p:anim>
                                    <p:anim calcmode="lin" valueType="num">
                                      <p:cBhvr>
                                        <p:cTn id="13" dur="500" fill="hold"/>
                                        <p:tgtEl>
                                          <p:spTgt spid="7170"/>
                                        </p:tgtEl>
                                        <p:attrNameLst>
                                          <p:attrName>ppt_h</p:attrName>
                                        </p:attrNameLst>
                                      </p:cBhvr>
                                      <p:tavLst>
                                        <p:tav tm="0">
                                          <p:val>
                                            <p:fltVal val="0"/>
                                          </p:val>
                                        </p:tav>
                                        <p:tav tm="100000">
                                          <p:val>
                                            <p:strVal val="#ppt_h"/>
                                          </p:val>
                                        </p:tav>
                                      </p:tavLst>
                                    </p:anim>
                                    <p:animEffect transition="in" filter="fade">
                                      <p:cBhvr>
                                        <p:cTn id="14" dur="500"/>
                                        <p:tgtEl>
                                          <p:spTgt spid="717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7171"/>
                                        </p:tgtEl>
                                        <p:attrNameLst>
                                          <p:attrName>style.visibility</p:attrName>
                                        </p:attrNameLst>
                                      </p:cBhvr>
                                      <p:to>
                                        <p:strVal val="visible"/>
                                      </p:to>
                                    </p:set>
                                    <p:anim calcmode="lin" valueType="num">
                                      <p:cBhvr>
                                        <p:cTn id="19" dur="500" fill="hold"/>
                                        <p:tgtEl>
                                          <p:spTgt spid="7171"/>
                                        </p:tgtEl>
                                        <p:attrNameLst>
                                          <p:attrName>ppt_w</p:attrName>
                                        </p:attrNameLst>
                                      </p:cBhvr>
                                      <p:tavLst>
                                        <p:tav tm="0">
                                          <p:val>
                                            <p:fltVal val="0"/>
                                          </p:val>
                                        </p:tav>
                                        <p:tav tm="100000">
                                          <p:val>
                                            <p:strVal val="#ppt_w"/>
                                          </p:val>
                                        </p:tav>
                                      </p:tavLst>
                                    </p:anim>
                                    <p:anim calcmode="lin" valueType="num">
                                      <p:cBhvr>
                                        <p:cTn id="20" dur="500" fill="hold"/>
                                        <p:tgtEl>
                                          <p:spTgt spid="7171"/>
                                        </p:tgtEl>
                                        <p:attrNameLst>
                                          <p:attrName>ppt_h</p:attrName>
                                        </p:attrNameLst>
                                      </p:cBhvr>
                                      <p:tavLst>
                                        <p:tav tm="0">
                                          <p:val>
                                            <p:fltVal val="0"/>
                                          </p:val>
                                        </p:tav>
                                        <p:tav tm="100000">
                                          <p:val>
                                            <p:strVal val="#ppt_h"/>
                                          </p:val>
                                        </p:tav>
                                      </p:tavLst>
                                    </p:anim>
                                    <p:animEffect transition="in" filter="fade">
                                      <p:cBhvr>
                                        <p:cTn id="21" dur="500"/>
                                        <p:tgtEl>
                                          <p:spTgt spid="7171"/>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数据框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属性及方法</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同样，了解数据框创建方式后，继续来看数据框对象的属性及方法。常见的数据框属性与方法如下表所示：</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7241" y="2382606"/>
            <a:ext cx="4309517" cy="27025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90651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1266"/>
                                        </p:tgtEl>
                                        <p:attrNameLst>
                                          <p:attrName>style.visibility</p:attrName>
                                        </p:attrNameLst>
                                      </p:cBhvr>
                                      <p:to>
                                        <p:strVal val="visible"/>
                                      </p:to>
                                    </p:set>
                                    <p:anim calcmode="lin" valueType="num">
                                      <p:cBhvr>
                                        <p:cTn id="17" dur="500" fill="hold"/>
                                        <p:tgtEl>
                                          <p:spTgt spid="11266"/>
                                        </p:tgtEl>
                                        <p:attrNameLst>
                                          <p:attrName>ppt_w</p:attrName>
                                        </p:attrNameLst>
                                      </p:cBhvr>
                                      <p:tavLst>
                                        <p:tav tm="0">
                                          <p:val>
                                            <p:fltVal val="0"/>
                                          </p:val>
                                        </p:tav>
                                        <p:tav tm="100000">
                                          <p:val>
                                            <p:strVal val="#ppt_w"/>
                                          </p:val>
                                        </p:tav>
                                      </p:tavLst>
                                    </p:anim>
                                    <p:anim calcmode="lin" valueType="num">
                                      <p:cBhvr>
                                        <p:cTn id="18" dur="500" fill="hold"/>
                                        <p:tgtEl>
                                          <p:spTgt spid="11266"/>
                                        </p:tgtEl>
                                        <p:attrNameLst>
                                          <p:attrName>ppt_h</p:attrName>
                                        </p:attrNameLst>
                                      </p:cBhvr>
                                      <p:tavLst>
                                        <p:tav tm="0">
                                          <p:val>
                                            <p:fltVal val="0"/>
                                          </p:val>
                                        </p:tav>
                                        <p:tav tm="100000">
                                          <p:val>
                                            <p:strVal val="#ppt_h"/>
                                          </p:val>
                                        </p:tav>
                                      </p:tavLst>
                                    </p:anim>
                                    <p:animEffect transition="in" filter="fade">
                                      <p:cBhvr>
                                        <p:cTn id="19" dur="500"/>
                                        <p:tgtEl>
                                          <p:spTgt spid="112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116781"/>
          </a:xfrm>
          <a:prstGeom prst="rect">
            <a:avLst/>
          </a:prstGeom>
          <a:noFill/>
        </p:spPr>
        <p:txBody>
          <a:bodyPr wrap="square" rtlCol="0">
            <a:spAutoFit/>
          </a:bodyPr>
          <a:lstStyle>
            <a:defPPr>
              <a:defRPr lang="ko-KR"/>
            </a:defPPr>
            <a:lvl1pPr>
              <a:lnSpc>
                <a:spcPct val="200000"/>
              </a:lnSpc>
              <a:defRPr b="1">
                <a:solidFill>
                  <a:schemeClr val="accent5">
                    <a:lumMod val="50000"/>
                  </a:schemeClr>
                </a:solidFill>
                <a:latin typeface="微软雅黑" pitchFamily="34" charset="-122"/>
                <a:ea typeface="微软雅黑" pitchFamily="34" charset="-122"/>
              </a:defRPr>
            </a:lvl1pPr>
          </a:lstStyle>
          <a:p>
            <a:r>
              <a:rPr lang="zh-CN" altLang="en-US"/>
              <a:t>安装数据分析库</a:t>
            </a:r>
          </a:p>
          <a:p>
            <a:endParaRPr lang="en-US" altLang="zh-CN"/>
          </a:p>
        </p:txBody>
      </p:sp>
      <p:sp>
        <p:nvSpPr>
          <p:cNvPr id="2" name="TextBox 1"/>
          <p:cNvSpPr txBox="1"/>
          <p:nvPr/>
        </p:nvSpPr>
        <p:spPr>
          <a:xfrm>
            <a:off x="683568" y="1681063"/>
            <a:ext cx="7323357" cy="307777"/>
          </a:xfrm>
          <a:prstGeom prst="rect">
            <a:avLst/>
          </a:prstGeom>
          <a:noFill/>
          <a:ln>
            <a:solidFill>
              <a:schemeClr val="bg2"/>
            </a:solidFill>
          </a:ln>
        </p:spPr>
        <p:txBody>
          <a:bodyPr wrap="square" rtlCol="0">
            <a:spAutoFit/>
          </a:bodyPr>
          <a:lstStyle/>
          <a:p>
            <a:r>
              <a:rPr lang="en-US" altLang="zh-CN" sz="1400">
                <a:solidFill>
                  <a:schemeClr val="accent5">
                    <a:lumMod val="20000"/>
                    <a:lumOff val="80000"/>
                  </a:schemeClr>
                </a:solidFill>
                <a:latin typeface="Consolas" pitchFamily="49" charset="0"/>
                <a:cs typeface="Consolas" pitchFamily="49" charset="0"/>
              </a:rPr>
              <a:t>pip3 install NumPy Pandas SciPy Matplotlib Jupyter Notebook </a:t>
            </a:r>
            <a:r>
              <a:rPr lang="en-US" altLang="zh-CN" sz="1400" smtClean="0">
                <a:solidFill>
                  <a:schemeClr val="accent5">
                    <a:lumMod val="20000"/>
                    <a:lumOff val="80000"/>
                  </a:schemeClr>
                </a:solidFill>
                <a:latin typeface="Consolas" pitchFamily="49" charset="0"/>
                <a:cs typeface="Consolas" pitchFamily="49" charset="0"/>
              </a:rPr>
              <a:t>scikit-learn</a:t>
            </a:r>
            <a:endParaRPr lang="en-US" altLang="zh-CN" sz="1400">
              <a:solidFill>
                <a:schemeClr val="accent5">
                  <a:lumMod val="20000"/>
                  <a:lumOff val="80000"/>
                </a:schemeClr>
              </a:solidFill>
              <a:latin typeface="Consolas" pitchFamily="49" charset="0"/>
              <a:cs typeface="Consolas" pitchFamily="49" charset="0"/>
            </a:endParaRPr>
          </a:p>
        </p:txBody>
      </p:sp>
    </p:spTree>
    <p:extLst>
      <p:ext uri="{BB962C8B-B14F-4D97-AF65-F5344CB8AC3E}">
        <p14:creationId xmlns:p14="http://schemas.microsoft.com/office/powerpoint/2010/main" val="1265832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统计分析函数</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下表列出了</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数据对象常见的统计分析方法：</a:t>
            </a:r>
            <a:endParaRPr lang="en-US" altLang="zh-CN" sz="1600" smtClean="0">
              <a:solidFill>
                <a:schemeClr val="accent5">
                  <a:lumMod val="75000"/>
                </a:schemeClr>
              </a:solidFill>
              <a:latin typeface="微软雅黑" pitchFamily="34" charset="-122"/>
              <a:ea typeface="微软雅黑"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1988315927"/>
              </p:ext>
            </p:extLst>
          </p:nvPr>
        </p:nvGraphicFramePr>
        <p:xfrm>
          <a:off x="2260600" y="2132856"/>
          <a:ext cx="4622800" cy="4200525"/>
        </p:xfrm>
        <a:graphic>
          <a:graphicData uri="http://schemas.openxmlformats.org/drawingml/2006/table">
            <a:tbl>
              <a:tblPr>
                <a:tableStyleId>{5C22544A-7EE6-4342-B048-85BDC9FD1C3A}</a:tableStyleId>
              </a:tblPr>
              <a:tblGrid>
                <a:gridCol w="749300"/>
                <a:gridCol w="3873500"/>
              </a:tblGrid>
              <a:tr h="219075">
                <a:tc>
                  <a:txBody>
                    <a:bodyPr/>
                    <a:lstStyle/>
                    <a:p>
                      <a:pPr algn="ctr" fontAlgn="ctr"/>
                      <a:r>
                        <a:rPr lang="zh-CN" altLang="en-US" sz="1200" u="none" strike="noStrike">
                          <a:effectLst/>
                        </a:rPr>
                        <a:t>方法</a:t>
                      </a:r>
                      <a:endParaRPr lang="zh-CN" altLang="en-US" sz="1200" b="0" i="0" u="none" strike="noStrike">
                        <a:solidFill>
                          <a:srgbClr val="000000"/>
                        </a:solidFill>
                        <a:effectLst/>
                        <a:latin typeface="微软雅黑"/>
                      </a:endParaRPr>
                    </a:p>
                  </a:txBody>
                  <a:tcPr marL="9525" marR="9525" marT="9525" marB="0" anchor="ctr"/>
                </a:tc>
                <a:tc>
                  <a:txBody>
                    <a:bodyPr/>
                    <a:lstStyle/>
                    <a:p>
                      <a:pPr algn="ctr" fontAlgn="ctr"/>
                      <a:r>
                        <a:rPr lang="zh-CN" altLang="en-US" sz="1200" u="none" strike="noStrike">
                          <a:effectLst/>
                        </a:rPr>
                        <a:t>说明</a:t>
                      </a:r>
                      <a:endParaRPr lang="zh-CN" altLang="en-US" sz="12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describe</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返回描述性统计信息</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count</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返回非</a:t>
                      </a:r>
                      <a:r>
                        <a:rPr lang="en-US" altLang="zh-CN" sz="1100" u="none" strike="noStrike">
                          <a:effectLst/>
                        </a:rPr>
                        <a:t>NaN</a:t>
                      </a:r>
                      <a:r>
                        <a:rPr lang="zh-CN" altLang="en-US" sz="1100" u="none" strike="noStrike">
                          <a:effectLst/>
                        </a:rPr>
                        <a:t>数据项的数量</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mad</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计算平均绝对偏差（类似于标准差）</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median</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返回中位数</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min</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返回最小值</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max</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返回最大值</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abs</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返回绝对值</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prod</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返回数组元素的乘积</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sum</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返回请求轴的值的总和</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cumsum</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返回累计总和</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cumprod</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返回累计乘积</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mode</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返回众数（出现频率最高者）</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std</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返回离散度的标准差，即方差的平方根</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var</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返回方差</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skew</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返回偏态系数，即数据分布的对称程度</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kurt</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返回峰态系数，即数据分布的顶端尖峭或扁平程度</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cov</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返回协方差</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corr</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返回两个数值</a:t>
                      </a:r>
                      <a:r>
                        <a:rPr lang="en-US" altLang="zh-CN" sz="1100" u="none" strike="noStrike">
                          <a:effectLst/>
                        </a:rPr>
                        <a:t>(</a:t>
                      </a:r>
                      <a:r>
                        <a:rPr lang="zh-CN" altLang="en-US" sz="1100" u="none" strike="noStrike">
                          <a:effectLst/>
                        </a:rPr>
                        <a:t>系列</a:t>
                      </a:r>
                      <a:r>
                        <a:rPr lang="en-US" altLang="zh-CN" sz="1100" u="none" strike="noStrike">
                          <a:effectLst/>
                        </a:rPr>
                        <a:t>)</a:t>
                      </a:r>
                      <a:r>
                        <a:rPr lang="zh-CN" altLang="en-US" sz="1100" u="none" strike="noStrike">
                          <a:effectLst/>
                        </a:rPr>
                        <a:t>之间的线性关系，即相关性</a:t>
                      </a:r>
                      <a:endParaRPr lang="zh-CN" altLang="en-US" sz="1100" b="0" i="0" u="none" strike="noStrike">
                        <a:solidFill>
                          <a:srgbClr val="000000"/>
                        </a:solidFill>
                        <a:effectLst/>
                        <a:latin typeface="微软雅黑"/>
                      </a:endParaRPr>
                    </a:p>
                  </a:txBody>
                  <a:tcPr marL="9525" marR="9525" marT="9525" marB="0" anchor="ctr"/>
                </a:tc>
              </a:tr>
              <a:tr h="209550">
                <a:tc>
                  <a:txBody>
                    <a:bodyPr/>
                    <a:lstStyle/>
                    <a:p>
                      <a:pPr algn="l" fontAlgn="ctr"/>
                      <a:r>
                        <a:rPr lang="en-US" sz="1100" u="none" strike="noStrike">
                          <a:effectLst/>
                        </a:rPr>
                        <a:t>rank</a:t>
                      </a:r>
                      <a:endParaRPr lang="en-US" sz="1100" b="0" i="0" u="none" strike="noStrike">
                        <a:solidFill>
                          <a:srgbClr val="000000"/>
                        </a:solidFill>
                        <a:effectLst/>
                        <a:latin typeface="微软雅黑"/>
                      </a:endParaRPr>
                    </a:p>
                  </a:txBody>
                  <a:tcPr marL="9525" marR="9525" marT="9525" marB="0" anchor="ctr"/>
                </a:tc>
                <a:tc>
                  <a:txBody>
                    <a:bodyPr/>
                    <a:lstStyle/>
                    <a:p>
                      <a:pPr algn="l" fontAlgn="ctr"/>
                      <a:r>
                        <a:rPr lang="zh-CN" altLang="en-US" sz="1100" u="none" strike="noStrike">
                          <a:effectLst/>
                        </a:rPr>
                        <a:t>按指定规则返回排名（规则有</a:t>
                      </a:r>
                      <a:r>
                        <a:rPr lang="en-US" sz="1100" u="none" strike="noStrike">
                          <a:effectLst/>
                        </a:rPr>
                        <a:t>average、min、max、first）</a:t>
                      </a:r>
                      <a:endParaRPr lang="en-US" sz="1100" b="0" i="0" u="none" strike="noStrike">
                        <a:solidFill>
                          <a:srgbClr val="000000"/>
                        </a:solidFill>
                        <a:effectLst/>
                        <a:latin typeface="微软雅黑"/>
                      </a:endParaRPr>
                    </a:p>
                  </a:txBody>
                  <a:tcPr marL="9525" marR="9525" marT="9525" marB="0" anchor="ctr"/>
                </a:tc>
              </a:tr>
            </a:tbl>
          </a:graphicData>
        </a:graphic>
      </p:graphicFrame>
    </p:spTree>
    <p:extLst>
      <p:ext uri="{BB962C8B-B14F-4D97-AF65-F5344CB8AC3E}">
        <p14:creationId xmlns:p14="http://schemas.microsoft.com/office/powerpoint/2010/main" val="1041533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a:t>
            </a:r>
            <a:r>
              <a:rPr lang="zh-CN" altLang="en-US" b="1" smtClean="0">
                <a:solidFill>
                  <a:schemeClr val="accent5">
                    <a:lumMod val="50000"/>
                  </a:schemeClr>
                </a:solidFill>
                <a:latin typeface="微软雅黑" pitchFamily="34" charset="-122"/>
                <a:ea typeface="微软雅黑" pitchFamily="34" charset="-122"/>
              </a:rPr>
              <a:t>统计分析函数</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7618" y="1785012"/>
            <a:ext cx="5268764" cy="1211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7941" y="3356992"/>
            <a:ext cx="5608117" cy="24524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2935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3314"/>
                                        </p:tgtEl>
                                        <p:attrNameLst>
                                          <p:attrName>style.visibility</p:attrName>
                                        </p:attrNameLst>
                                      </p:cBhvr>
                                      <p:to>
                                        <p:strVal val="visible"/>
                                      </p:to>
                                    </p:set>
                                    <p:anim calcmode="lin" valueType="num">
                                      <p:cBhvr>
                                        <p:cTn id="12" dur="500" fill="hold"/>
                                        <p:tgtEl>
                                          <p:spTgt spid="13314"/>
                                        </p:tgtEl>
                                        <p:attrNameLst>
                                          <p:attrName>ppt_w</p:attrName>
                                        </p:attrNameLst>
                                      </p:cBhvr>
                                      <p:tavLst>
                                        <p:tav tm="0">
                                          <p:val>
                                            <p:fltVal val="0"/>
                                          </p:val>
                                        </p:tav>
                                        <p:tav tm="100000">
                                          <p:val>
                                            <p:strVal val="#ppt_w"/>
                                          </p:val>
                                        </p:tav>
                                      </p:tavLst>
                                    </p:anim>
                                    <p:anim calcmode="lin" valueType="num">
                                      <p:cBhvr>
                                        <p:cTn id="13" dur="500" fill="hold"/>
                                        <p:tgtEl>
                                          <p:spTgt spid="13314"/>
                                        </p:tgtEl>
                                        <p:attrNameLst>
                                          <p:attrName>ppt_h</p:attrName>
                                        </p:attrNameLst>
                                      </p:cBhvr>
                                      <p:tavLst>
                                        <p:tav tm="0">
                                          <p:val>
                                            <p:fltVal val="0"/>
                                          </p:val>
                                        </p:tav>
                                        <p:tav tm="100000">
                                          <p:val>
                                            <p:strVal val="#ppt_h"/>
                                          </p:val>
                                        </p:tav>
                                      </p:tavLst>
                                    </p:anim>
                                    <p:animEffect transition="in" filter="fade">
                                      <p:cBhvr>
                                        <p:cTn id="14" dur="500"/>
                                        <p:tgtEl>
                                          <p:spTgt spid="13314"/>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3315"/>
                                        </p:tgtEl>
                                        <p:attrNameLst>
                                          <p:attrName>style.visibility</p:attrName>
                                        </p:attrNameLst>
                                      </p:cBhvr>
                                      <p:to>
                                        <p:strVal val="visible"/>
                                      </p:to>
                                    </p:set>
                                    <p:anim calcmode="lin" valueType="num">
                                      <p:cBhvr>
                                        <p:cTn id="19" dur="500" fill="hold"/>
                                        <p:tgtEl>
                                          <p:spTgt spid="13315"/>
                                        </p:tgtEl>
                                        <p:attrNameLst>
                                          <p:attrName>ppt_w</p:attrName>
                                        </p:attrNameLst>
                                      </p:cBhvr>
                                      <p:tavLst>
                                        <p:tav tm="0">
                                          <p:val>
                                            <p:fltVal val="0"/>
                                          </p:val>
                                        </p:tav>
                                        <p:tav tm="100000">
                                          <p:val>
                                            <p:strVal val="#ppt_w"/>
                                          </p:val>
                                        </p:tav>
                                      </p:tavLst>
                                    </p:anim>
                                    <p:anim calcmode="lin" valueType="num">
                                      <p:cBhvr>
                                        <p:cTn id="20" dur="500" fill="hold"/>
                                        <p:tgtEl>
                                          <p:spTgt spid="13315"/>
                                        </p:tgtEl>
                                        <p:attrNameLst>
                                          <p:attrName>ppt_h</p:attrName>
                                        </p:attrNameLst>
                                      </p:cBhvr>
                                      <p:tavLst>
                                        <p:tav tm="0">
                                          <p:val>
                                            <p:fltVal val="0"/>
                                          </p:val>
                                        </p:tav>
                                        <p:tav tm="100000">
                                          <p:val>
                                            <p:strVal val="#ppt_h"/>
                                          </p:val>
                                        </p:tav>
                                      </p:tavLst>
                                    </p:anim>
                                    <p:animEffect transition="in" filter="fade">
                                      <p:cBhvr>
                                        <p:cTn id="21" dur="500"/>
                                        <p:tgtEl>
                                          <p:spTgt spid="133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I/O</a:t>
            </a:r>
            <a:r>
              <a:rPr lang="zh-CN" altLang="en-US" b="1" smtClean="0">
                <a:solidFill>
                  <a:schemeClr val="accent5">
                    <a:lumMod val="50000"/>
                  </a:schemeClr>
                </a:solidFill>
                <a:latin typeface="微软雅黑" pitchFamily="34" charset="-122"/>
                <a:ea typeface="微软雅黑" pitchFamily="34" charset="-122"/>
              </a:rPr>
              <a:t>操作</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smtClean="0">
                <a:solidFill>
                  <a:schemeClr val="accent5">
                    <a:lumMod val="75000"/>
                  </a:schemeClr>
                </a:solidFill>
                <a:latin typeface="微软雅黑" pitchFamily="34" charset="-122"/>
                <a:ea typeface="微软雅黑" pitchFamily="34" charset="-122"/>
              </a:rPr>
              <a:t>I/O</a:t>
            </a:r>
            <a:r>
              <a:rPr lang="zh-CN" altLang="en-US" sz="1600" smtClean="0">
                <a:solidFill>
                  <a:schemeClr val="accent5">
                    <a:lumMod val="75000"/>
                  </a:schemeClr>
                </a:solidFill>
                <a:latin typeface="微软雅黑" pitchFamily="34" charset="-122"/>
                <a:ea typeface="微软雅黑" pitchFamily="34" charset="-122"/>
              </a:rPr>
              <a:t>主要指文件的读写。</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提供了</a:t>
            </a:r>
            <a:r>
              <a:rPr lang="en-US" altLang="zh-CN" sz="1600" smtClean="0">
                <a:solidFill>
                  <a:schemeClr val="accent5">
                    <a:lumMod val="75000"/>
                  </a:schemeClr>
                </a:solidFill>
                <a:latin typeface="微软雅黑" pitchFamily="34" charset="-122"/>
                <a:ea typeface="微软雅黑" pitchFamily="34" charset="-122"/>
              </a:rPr>
              <a:t>read_csv</a:t>
            </a:r>
            <a:r>
              <a:rPr lang="en-US" altLang="zh-CN" sz="160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read_table</a:t>
            </a:r>
            <a:r>
              <a:rPr lang="en-US" altLang="zh-CN" sz="1600" smtClean="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两个方法来读取文本文件或电子表格的数据内容并转换</a:t>
            </a:r>
            <a:r>
              <a:rPr lang="zh-CN" altLang="en-US" sz="1600">
                <a:solidFill>
                  <a:schemeClr val="accent5">
                    <a:lumMod val="75000"/>
                  </a:schemeClr>
                </a:solidFill>
                <a:latin typeface="微软雅黑" pitchFamily="34" charset="-122"/>
                <a:ea typeface="微软雅黑" pitchFamily="34" charset="-122"/>
              </a:rPr>
              <a:t>为</a:t>
            </a:r>
            <a:r>
              <a:rPr lang="en-US" altLang="zh-CN" sz="1600">
                <a:solidFill>
                  <a:schemeClr val="accent5">
                    <a:lumMod val="75000"/>
                  </a:schemeClr>
                </a:solidFill>
                <a:latin typeface="微软雅黑" pitchFamily="34" charset="-122"/>
                <a:ea typeface="微软雅黑" pitchFamily="34" charset="-122"/>
              </a:rPr>
              <a:t>DataFrame</a:t>
            </a:r>
            <a:r>
              <a:rPr lang="zh-CN" altLang="en-US" sz="1600" smtClean="0">
                <a:solidFill>
                  <a:schemeClr val="accent5">
                    <a:lumMod val="75000"/>
                  </a:schemeClr>
                </a:solidFill>
                <a:latin typeface="微软雅黑" pitchFamily="34" charset="-122"/>
                <a:ea typeface="微软雅黑" pitchFamily="34" charset="-122"/>
              </a:rPr>
              <a:t>对象。其中，</a:t>
            </a:r>
            <a:r>
              <a:rPr lang="en-US" altLang="zh-CN" sz="1600" smtClean="0">
                <a:solidFill>
                  <a:schemeClr val="accent5">
                    <a:lumMod val="75000"/>
                  </a:schemeClr>
                </a:solidFill>
                <a:latin typeface="微软雅黑" pitchFamily="34" charset="-122"/>
                <a:ea typeface="微软雅黑" pitchFamily="34" charset="-122"/>
              </a:rPr>
              <a:t>read_csv()</a:t>
            </a:r>
            <a:r>
              <a:rPr lang="zh-CN" altLang="en-US" sz="1600" smtClean="0">
                <a:solidFill>
                  <a:schemeClr val="accent5">
                    <a:lumMod val="75000"/>
                  </a:schemeClr>
                </a:solidFill>
                <a:latin typeface="微软雅黑" pitchFamily="34" charset="-122"/>
                <a:ea typeface="微软雅黑" pitchFamily="34" charset="-122"/>
              </a:rPr>
              <a:t>方法原型如为：</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下面通过具体例子来解释各个参数代表的意义。</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5764" y="2339355"/>
            <a:ext cx="6696744" cy="2109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5269" y="3032378"/>
            <a:ext cx="2471725" cy="3301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7664" y="3032378"/>
            <a:ext cx="3341018" cy="2842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7071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4338"/>
                                        </p:tgtEl>
                                        <p:attrNameLst>
                                          <p:attrName>style.visibility</p:attrName>
                                        </p:attrNameLst>
                                      </p:cBhvr>
                                      <p:to>
                                        <p:strVal val="visible"/>
                                      </p:to>
                                    </p:set>
                                    <p:anim calcmode="lin" valueType="num">
                                      <p:cBhvr>
                                        <p:cTn id="17" dur="500" fill="hold"/>
                                        <p:tgtEl>
                                          <p:spTgt spid="14338"/>
                                        </p:tgtEl>
                                        <p:attrNameLst>
                                          <p:attrName>ppt_w</p:attrName>
                                        </p:attrNameLst>
                                      </p:cBhvr>
                                      <p:tavLst>
                                        <p:tav tm="0">
                                          <p:val>
                                            <p:fltVal val="0"/>
                                          </p:val>
                                        </p:tav>
                                        <p:tav tm="100000">
                                          <p:val>
                                            <p:strVal val="#ppt_w"/>
                                          </p:val>
                                        </p:tav>
                                      </p:tavLst>
                                    </p:anim>
                                    <p:anim calcmode="lin" valueType="num">
                                      <p:cBhvr>
                                        <p:cTn id="18" dur="500" fill="hold"/>
                                        <p:tgtEl>
                                          <p:spTgt spid="14338"/>
                                        </p:tgtEl>
                                        <p:attrNameLst>
                                          <p:attrName>ppt_h</p:attrName>
                                        </p:attrNameLst>
                                      </p:cBhvr>
                                      <p:tavLst>
                                        <p:tav tm="0">
                                          <p:val>
                                            <p:fltVal val="0"/>
                                          </p:val>
                                        </p:tav>
                                        <p:tav tm="100000">
                                          <p:val>
                                            <p:strVal val="#ppt_h"/>
                                          </p:val>
                                        </p:tav>
                                      </p:tavLst>
                                    </p:anim>
                                    <p:animEffect transition="in" filter="fade">
                                      <p:cBhvr>
                                        <p:cTn id="19" dur="500"/>
                                        <p:tgtEl>
                                          <p:spTgt spid="14338"/>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5">
                                            <p:txEl>
                                              <p:pRg st="2" end="2"/>
                                            </p:txEl>
                                          </p:spTgt>
                                        </p:tgtEl>
                                        <p:attrNameLst>
                                          <p:attrName>style.visibility</p:attrName>
                                        </p:attrNameLst>
                                      </p:cBhvr>
                                      <p:to>
                                        <p:strVal val="visible"/>
                                      </p:to>
                                    </p:set>
                                    <p:animEffect transition="in" filter="randombar(horizontal)">
                                      <p:cBhvr>
                                        <p:cTn id="24" dur="500"/>
                                        <p:tgtEl>
                                          <p:spTgt spid="5">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Effect transition="in" filter="fade">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a:t>
            </a:r>
            <a:r>
              <a:rPr lang="zh-CN" altLang="en-US" b="1" smtClean="0">
                <a:solidFill>
                  <a:schemeClr val="accent5">
                    <a:lumMod val="50000"/>
                  </a:schemeClr>
                </a:solidFill>
                <a:latin typeface="微软雅黑" pitchFamily="34" charset="-122"/>
                <a:ea typeface="微软雅黑" pitchFamily="34" charset="-122"/>
              </a:rPr>
              <a:t>数据框串联与附加</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在关系数据库中，可以对多个数据表进行内连接、外连接等操作，</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数据框也提供了类似的功能。相关的方法如下：</a:t>
            </a:r>
            <a:endParaRPr lang="en-US" altLang="zh-CN" sz="1600" smtClean="0">
              <a:solidFill>
                <a:schemeClr val="accent5">
                  <a:lumMod val="75000"/>
                </a:schemeClr>
              </a:solidFill>
              <a:latin typeface="微软雅黑" pitchFamily="34" charset="-122"/>
              <a:ea typeface="微软雅黑"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1483639073"/>
              </p:ext>
            </p:extLst>
          </p:nvPr>
        </p:nvGraphicFramePr>
        <p:xfrm>
          <a:off x="678396" y="2492896"/>
          <a:ext cx="7787208" cy="1529862"/>
        </p:xfrm>
        <a:graphic>
          <a:graphicData uri="http://schemas.openxmlformats.org/drawingml/2006/table">
            <a:tbl>
              <a:tblPr>
                <a:tableStyleId>{5C22544A-7EE6-4342-B048-85BDC9FD1C3A}</a:tableStyleId>
              </a:tblPr>
              <a:tblGrid>
                <a:gridCol w="5194920"/>
                <a:gridCol w="2592288"/>
              </a:tblGrid>
              <a:tr h="316523">
                <a:tc>
                  <a:txBody>
                    <a:bodyPr/>
                    <a:lstStyle/>
                    <a:p>
                      <a:pPr algn="ctr" rtl="0" fontAlgn="ctr"/>
                      <a:r>
                        <a:rPr lang="zh-CN" altLang="en-US" sz="1100" u="none" strike="noStrike">
                          <a:effectLst/>
                          <a:latin typeface="微软雅黑" pitchFamily="34" charset="-122"/>
                          <a:ea typeface="微软雅黑" pitchFamily="34" charset="-122"/>
                        </a:rPr>
                        <a:t>方法原型</a:t>
                      </a:r>
                      <a:endParaRPr lang="zh-CN" altLang="en-US" sz="1100" b="0" i="0" u="none" strike="noStrike">
                        <a:solidFill>
                          <a:srgbClr val="000000"/>
                        </a:solidFill>
                        <a:effectLst/>
                        <a:latin typeface="微软雅黑" pitchFamily="34" charset="-122"/>
                        <a:ea typeface="微软雅黑" pitchFamily="34" charset="-122"/>
                      </a:endParaRPr>
                    </a:p>
                  </a:txBody>
                  <a:tcPr marL="8792" marR="8792" marT="8792" marB="0" anchor="ctr"/>
                </a:tc>
                <a:tc>
                  <a:txBody>
                    <a:bodyPr/>
                    <a:lstStyle/>
                    <a:p>
                      <a:pPr algn="ctr" rtl="0" fontAlgn="ctr"/>
                      <a:r>
                        <a:rPr lang="zh-CN" altLang="en-US" sz="1100" u="none" strike="noStrike">
                          <a:effectLst/>
                          <a:latin typeface="微软雅黑" pitchFamily="34" charset="-122"/>
                          <a:ea typeface="微软雅黑" pitchFamily="34" charset="-122"/>
                        </a:rPr>
                        <a:t>功能说明</a:t>
                      </a:r>
                      <a:endParaRPr lang="zh-CN" altLang="en-US" sz="1100" b="0" i="0" u="none" strike="noStrike">
                        <a:solidFill>
                          <a:srgbClr val="000000"/>
                        </a:solidFill>
                        <a:effectLst/>
                        <a:latin typeface="微软雅黑" pitchFamily="34" charset="-122"/>
                        <a:ea typeface="微软雅黑" pitchFamily="34" charset="-122"/>
                      </a:endParaRPr>
                    </a:p>
                  </a:txBody>
                  <a:tcPr marL="8792" marR="8792" marT="8792" marB="0" anchor="ctr"/>
                </a:tc>
              </a:tr>
              <a:tr h="254977">
                <a:tc>
                  <a:txBody>
                    <a:bodyPr/>
                    <a:lstStyle/>
                    <a:p>
                      <a:pPr algn="l" rtl="0" fontAlgn="ctr"/>
                      <a:r>
                        <a:rPr lang="en-US" sz="1000" u="none" strike="noStrike">
                          <a:effectLst/>
                          <a:latin typeface="微软雅黑" pitchFamily="34" charset="-122"/>
                          <a:ea typeface="微软雅黑" pitchFamily="34" charset="-122"/>
                        </a:rPr>
                        <a:t>concat(objs, axis=0, join='outer', join_axes=None, ignore_index=False)</a:t>
                      </a:r>
                      <a:endParaRPr lang="en-US" sz="1000" b="0" i="0" u="none" strike="noStrike">
                        <a:solidFill>
                          <a:srgbClr val="000000"/>
                        </a:solidFill>
                        <a:effectLst/>
                        <a:latin typeface="微软雅黑" pitchFamily="34" charset="-122"/>
                        <a:ea typeface="微软雅黑" pitchFamily="34" charset="-122"/>
                      </a:endParaRPr>
                    </a:p>
                  </a:txBody>
                  <a:tcPr marL="8792" marR="8792" marT="8792" marB="0" anchor="ctr"/>
                </a:tc>
                <a:tc>
                  <a:txBody>
                    <a:bodyPr/>
                    <a:lstStyle/>
                    <a:p>
                      <a:pPr algn="l" rtl="0" fontAlgn="ctr"/>
                      <a:r>
                        <a:rPr lang="zh-CN" altLang="en-US" sz="1000" u="none" strike="noStrike">
                          <a:effectLst/>
                          <a:latin typeface="微软雅黑" pitchFamily="34" charset="-122"/>
                          <a:ea typeface="微软雅黑" pitchFamily="34" charset="-122"/>
                        </a:rPr>
                        <a:t>沿轴串联两个数据框</a:t>
                      </a:r>
                      <a:endParaRPr lang="zh-CN" altLang="en-US" sz="1000" b="0" i="0" u="none" strike="noStrike">
                        <a:solidFill>
                          <a:srgbClr val="000000"/>
                        </a:solidFill>
                        <a:effectLst/>
                        <a:latin typeface="微软雅黑" pitchFamily="34" charset="-122"/>
                        <a:ea typeface="微软雅黑" pitchFamily="34" charset="-122"/>
                      </a:endParaRPr>
                    </a:p>
                  </a:txBody>
                  <a:tcPr marL="8792" marR="8792" marT="8792" marB="0" anchor="ctr"/>
                </a:tc>
              </a:tr>
              <a:tr h="254977">
                <a:tc>
                  <a:txBody>
                    <a:bodyPr/>
                    <a:lstStyle/>
                    <a:p>
                      <a:pPr algn="l" rtl="0" fontAlgn="ctr"/>
                      <a:r>
                        <a:rPr lang="en-US" sz="1000" u="none" strike="noStrike">
                          <a:effectLst/>
                          <a:latin typeface="微软雅黑" pitchFamily="34" charset="-122"/>
                          <a:ea typeface="微软雅黑" pitchFamily="34" charset="-122"/>
                        </a:rPr>
                        <a:t>obj1.append(obj2)</a:t>
                      </a:r>
                      <a:endParaRPr lang="en-US" sz="1000" b="0" i="0" u="none" strike="noStrike">
                        <a:solidFill>
                          <a:srgbClr val="000000"/>
                        </a:solidFill>
                        <a:effectLst/>
                        <a:latin typeface="微软雅黑" pitchFamily="34" charset="-122"/>
                        <a:ea typeface="微软雅黑" pitchFamily="34" charset="-122"/>
                      </a:endParaRPr>
                    </a:p>
                  </a:txBody>
                  <a:tcPr marL="8792" marR="8792" marT="8792" marB="0" anchor="ctr"/>
                </a:tc>
                <a:tc>
                  <a:txBody>
                    <a:bodyPr/>
                    <a:lstStyle/>
                    <a:p>
                      <a:pPr algn="l" rtl="0" fontAlgn="ctr"/>
                      <a:r>
                        <a:rPr lang="en-US" sz="1000" u="none" strike="noStrike">
                          <a:effectLst/>
                          <a:latin typeface="微软雅黑" pitchFamily="34" charset="-122"/>
                          <a:ea typeface="微软雅黑" pitchFamily="34" charset="-122"/>
                        </a:rPr>
                        <a:t>concat</a:t>
                      </a:r>
                      <a:r>
                        <a:rPr lang="zh-CN" altLang="en-US" sz="1000" u="none" strike="noStrike">
                          <a:effectLst/>
                          <a:latin typeface="微软雅黑" pitchFamily="34" charset="-122"/>
                          <a:ea typeface="微软雅黑" pitchFamily="34" charset="-122"/>
                        </a:rPr>
                        <a:t>的特例，沿</a:t>
                      </a:r>
                      <a:r>
                        <a:rPr lang="en-US" sz="1000" u="none" strike="noStrike">
                          <a:effectLst/>
                          <a:latin typeface="微软雅黑" pitchFamily="34" charset="-122"/>
                          <a:ea typeface="微软雅黑" pitchFamily="34" charset="-122"/>
                        </a:rPr>
                        <a:t>axis=0</a:t>
                      </a:r>
                      <a:r>
                        <a:rPr lang="zh-CN" altLang="en-US" sz="1000" u="none" strike="noStrike">
                          <a:effectLst/>
                          <a:latin typeface="微软雅黑" pitchFamily="34" charset="-122"/>
                          <a:ea typeface="微软雅黑" pitchFamily="34" charset="-122"/>
                        </a:rPr>
                        <a:t>轴</a:t>
                      </a:r>
                      <a:endParaRPr lang="zh-CN" altLang="en-US" sz="1000" b="0" i="0" u="none" strike="noStrike">
                        <a:solidFill>
                          <a:srgbClr val="000000"/>
                        </a:solidFill>
                        <a:effectLst/>
                        <a:latin typeface="微软雅黑" pitchFamily="34" charset="-122"/>
                        <a:ea typeface="微软雅黑" pitchFamily="34" charset="-122"/>
                      </a:endParaRPr>
                    </a:p>
                  </a:txBody>
                  <a:tcPr marL="8792" marR="8792" marT="8792" marB="0" anchor="ctr"/>
                </a:tc>
              </a:tr>
              <a:tr h="448408">
                <a:tc>
                  <a:txBody>
                    <a:bodyPr/>
                    <a:lstStyle/>
                    <a:p>
                      <a:pPr algn="l" rtl="0" fontAlgn="ctr"/>
                      <a:r>
                        <a:rPr lang="en-US" sz="1000" u="none" strike="noStrike">
                          <a:effectLst/>
                          <a:latin typeface="微软雅黑" pitchFamily="34" charset="-122"/>
                          <a:ea typeface="微软雅黑" pitchFamily="34" charset="-122"/>
                        </a:rPr>
                        <a:t>merge(left, right, how='inner', on=None, left_on=None, right_on=None, left_index=False, right_index=False, sort=True)</a:t>
                      </a:r>
                      <a:endParaRPr lang="en-US" sz="1000" b="0" i="0" u="none" strike="noStrike">
                        <a:solidFill>
                          <a:srgbClr val="000000"/>
                        </a:solidFill>
                        <a:effectLst/>
                        <a:latin typeface="微软雅黑" pitchFamily="34" charset="-122"/>
                        <a:ea typeface="微软雅黑" pitchFamily="34" charset="-122"/>
                      </a:endParaRPr>
                    </a:p>
                  </a:txBody>
                  <a:tcPr marL="8792" marR="8792" marT="8792" marB="0" anchor="ctr"/>
                </a:tc>
                <a:tc>
                  <a:txBody>
                    <a:bodyPr/>
                    <a:lstStyle/>
                    <a:p>
                      <a:pPr algn="l" rtl="0" fontAlgn="ctr"/>
                      <a:r>
                        <a:rPr lang="zh-CN" altLang="en-US" sz="1000" u="none" strike="noStrike">
                          <a:effectLst/>
                          <a:latin typeface="微软雅黑" pitchFamily="34" charset="-122"/>
                          <a:ea typeface="微软雅黑" pitchFamily="34" charset="-122"/>
                        </a:rPr>
                        <a:t>对两个数据框进行合并操作（类似</a:t>
                      </a:r>
                      <a:r>
                        <a:rPr lang="en-US" altLang="zh-CN" sz="1000" u="none" strike="noStrike">
                          <a:effectLst/>
                          <a:latin typeface="微软雅黑" pitchFamily="34" charset="-122"/>
                          <a:ea typeface="微软雅黑" pitchFamily="34" charset="-122"/>
                        </a:rPr>
                        <a:t>SQL join</a:t>
                      </a:r>
                      <a:r>
                        <a:rPr lang="zh-CN" altLang="en-US" sz="1000" u="none" strike="noStrike">
                          <a:effectLst/>
                          <a:latin typeface="微软雅黑" pitchFamily="34" charset="-122"/>
                          <a:ea typeface="微软雅黑" pitchFamily="34" charset="-122"/>
                        </a:rPr>
                        <a:t>）</a:t>
                      </a:r>
                      <a:endParaRPr lang="zh-CN" altLang="en-US" sz="1000" b="0" i="0" u="none" strike="noStrike">
                        <a:solidFill>
                          <a:srgbClr val="000000"/>
                        </a:solidFill>
                        <a:effectLst/>
                        <a:latin typeface="微软雅黑" pitchFamily="34" charset="-122"/>
                        <a:ea typeface="微软雅黑" pitchFamily="34" charset="-122"/>
                      </a:endParaRPr>
                    </a:p>
                  </a:txBody>
                  <a:tcPr marL="8792" marR="8792" marT="8792" marB="0" anchor="ctr"/>
                </a:tc>
              </a:tr>
              <a:tr h="254977">
                <a:tc>
                  <a:txBody>
                    <a:bodyPr/>
                    <a:lstStyle/>
                    <a:p>
                      <a:pPr algn="l" rtl="0" fontAlgn="ctr"/>
                      <a:r>
                        <a:rPr lang="en-US" sz="1000" u="none" strike="noStrike">
                          <a:effectLst/>
                          <a:latin typeface="微软雅黑" pitchFamily="34" charset="-122"/>
                          <a:ea typeface="微软雅黑" pitchFamily="34" charset="-122"/>
                        </a:rPr>
                        <a:t>obj1.join(obj2)</a:t>
                      </a:r>
                      <a:endParaRPr lang="en-US" sz="1000" b="0" i="0" u="none" strike="noStrike">
                        <a:solidFill>
                          <a:srgbClr val="000000"/>
                        </a:solidFill>
                        <a:effectLst/>
                        <a:latin typeface="微软雅黑" pitchFamily="34" charset="-122"/>
                        <a:ea typeface="微软雅黑" pitchFamily="34" charset="-122"/>
                      </a:endParaRPr>
                    </a:p>
                  </a:txBody>
                  <a:tcPr marL="8792" marR="8792" marT="8792" marB="0" anchor="ctr"/>
                </a:tc>
                <a:tc>
                  <a:txBody>
                    <a:bodyPr/>
                    <a:lstStyle/>
                    <a:p>
                      <a:pPr algn="l" rtl="0" fontAlgn="ctr"/>
                      <a:r>
                        <a:rPr lang="en-US" sz="1000" u="none" strike="noStrike">
                          <a:effectLst/>
                          <a:latin typeface="微软雅黑" pitchFamily="34" charset="-122"/>
                          <a:ea typeface="微软雅黑" pitchFamily="34" charset="-122"/>
                        </a:rPr>
                        <a:t>merge</a:t>
                      </a:r>
                      <a:r>
                        <a:rPr lang="zh-CN" altLang="en-US" sz="1000" u="none" strike="noStrike">
                          <a:effectLst/>
                          <a:latin typeface="微软雅黑" pitchFamily="34" charset="-122"/>
                          <a:ea typeface="微软雅黑" pitchFamily="34" charset="-122"/>
                        </a:rPr>
                        <a:t>的特例，在索引上进行连接</a:t>
                      </a:r>
                      <a:endParaRPr lang="zh-CN" altLang="en-US" sz="1000" b="0" i="0" u="none" strike="noStrike">
                        <a:solidFill>
                          <a:srgbClr val="000000"/>
                        </a:solidFill>
                        <a:effectLst/>
                        <a:latin typeface="微软雅黑" pitchFamily="34" charset="-122"/>
                        <a:ea typeface="微软雅黑" pitchFamily="34" charset="-122"/>
                      </a:endParaRPr>
                    </a:p>
                  </a:txBody>
                  <a:tcPr marL="8792" marR="8792" marT="8792" marB="0" anchor="ctr"/>
                </a:tc>
              </a:tr>
            </a:tbl>
          </a:graphicData>
        </a:graphic>
      </p:graphicFrame>
    </p:spTree>
    <p:extLst>
      <p:ext uri="{BB962C8B-B14F-4D97-AF65-F5344CB8AC3E}">
        <p14:creationId xmlns:p14="http://schemas.microsoft.com/office/powerpoint/2010/main" val="821751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a:lnSpc>
                <a:spcPct val="200000"/>
              </a:lnSpc>
            </a:pPr>
            <a:r>
              <a:rPr lang="en-US" altLang="zh-CN" b="1">
                <a:solidFill>
                  <a:schemeClr val="accent5">
                    <a:lumMod val="50000"/>
                  </a:schemeClr>
                </a:solidFill>
                <a:latin typeface="微软雅黑" pitchFamily="34" charset="-122"/>
                <a:ea typeface="微软雅黑" pitchFamily="34" charset="-122"/>
              </a:rPr>
              <a:t>Pandas </a:t>
            </a:r>
            <a:r>
              <a:rPr lang="zh-CN" altLang="en-US" b="1">
                <a:solidFill>
                  <a:schemeClr val="accent5">
                    <a:lumMod val="50000"/>
                  </a:schemeClr>
                </a:solidFill>
                <a:latin typeface="微软雅黑" pitchFamily="34" charset="-122"/>
                <a:ea typeface="微软雅黑" pitchFamily="34" charset="-122"/>
              </a:rPr>
              <a:t>数据框串联与</a:t>
            </a:r>
            <a:r>
              <a:rPr lang="zh-CN" altLang="en-US" b="1" smtClean="0">
                <a:solidFill>
                  <a:schemeClr val="accent5">
                    <a:lumMod val="50000"/>
                  </a:schemeClr>
                </a:solidFill>
                <a:latin typeface="微软雅黑" pitchFamily="34" charset="-122"/>
                <a:ea typeface="微软雅黑" pitchFamily="34" charset="-122"/>
              </a:rPr>
              <a:t>附加</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493" y="1794217"/>
            <a:ext cx="5019929" cy="17717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8077" y="1794217"/>
            <a:ext cx="3183345" cy="3240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6283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6386"/>
                                        </p:tgtEl>
                                        <p:attrNameLst>
                                          <p:attrName>style.visibility</p:attrName>
                                        </p:attrNameLst>
                                      </p:cBhvr>
                                      <p:to>
                                        <p:strVal val="visible"/>
                                      </p:to>
                                    </p:set>
                                    <p:anim calcmode="lin" valueType="num">
                                      <p:cBhvr>
                                        <p:cTn id="12" dur="500" fill="hold"/>
                                        <p:tgtEl>
                                          <p:spTgt spid="16386"/>
                                        </p:tgtEl>
                                        <p:attrNameLst>
                                          <p:attrName>ppt_w</p:attrName>
                                        </p:attrNameLst>
                                      </p:cBhvr>
                                      <p:tavLst>
                                        <p:tav tm="0">
                                          <p:val>
                                            <p:fltVal val="0"/>
                                          </p:val>
                                        </p:tav>
                                        <p:tav tm="100000">
                                          <p:val>
                                            <p:strVal val="#ppt_w"/>
                                          </p:val>
                                        </p:tav>
                                      </p:tavLst>
                                    </p:anim>
                                    <p:anim calcmode="lin" valueType="num">
                                      <p:cBhvr>
                                        <p:cTn id="13" dur="500" fill="hold"/>
                                        <p:tgtEl>
                                          <p:spTgt spid="16386"/>
                                        </p:tgtEl>
                                        <p:attrNameLst>
                                          <p:attrName>ppt_h</p:attrName>
                                        </p:attrNameLst>
                                      </p:cBhvr>
                                      <p:tavLst>
                                        <p:tav tm="0">
                                          <p:val>
                                            <p:fltVal val="0"/>
                                          </p:val>
                                        </p:tav>
                                        <p:tav tm="100000">
                                          <p:val>
                                            <p:strVal val="#ppt_h"/>
                                          </p:val>
                                        </p:tav>
                                      </p:tavLst>
                                    </p:anim>
                                    <p:animEffect transition="in" filter="fade">
                                      <p:cBhvr>
                                        <p:cTn id="14" dur="500"/>
                                        <p:tgtEl>
                                          <p:spTgt spid="1638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6387"/>
                                        </p:tgtEl>
                                        <p:attrNameLst>
                                          <p:attrName>style.visibility</p:attrName>
                                        </p:attrNameLst>
                                      </p:cBhvr>
                                      <p:to>
                                        <p:strVal val="visible"/>
                                      </p:to>
                                    </p:set>
                                    <p:anim calcmode="lin" valueType="num">
                                      <p:cBhvr>
                                        <p:cTn id="19" dur="500" fill="hold"/>
                                        <p:tgtEl>
                                          <p:spTgt spid="16387"/>
                                        </p:tgtEl>
                                        <p:attrNameLst>
                                          <p:attrName>ppt_w</p:attrName>
                                        </p:attrNameLst>
                                      </p:cBhvr>
                                      <p:tavLst>
                                        <p:tav tm="0">
                                          <p:val>
                                            <p:fltVal val="0"/>
                                          </p:val>
                                        </p:tav>
                                        <p:tav tm="100000">
                                          <p:val>
                                            <p:strVal val="#ppt_w"/>
                                          </p:val>
                                        </p:tav>
                                      </p:tavLst>
                                    </p:anim>
                                    <p:anim calcmode="lin" valueType="num">
                                      <p:cBhvr>
                                        <p:cTn id="20" dur="500" fill="hold"/>
                                        <p:tgtEl>
                                          <p:spTgt spid="16387"/>
                                        </p:tgtEl>
                                        <p:attrNameLst>
                                          <p:attrName>ppt_h</p:attrName>
                                        </p:attrNameLst>
                                      </p:cBhvr>
                                      <p:tavLst>
                                        <p:tav tm="0">
                                          <p:val>
                                            <p:fltVal val="0"/>
                                          </p:val>
                                        </p:tav>
                                        <p:tav tm="100000">
                                          <p:val>
                                            <p:strVal val="#ppt_h"/>
                                          </p:val>
                                        </p:tav>
                                      </p:tavLst>
                                    </p:anim>
                                    <p:animEffect transition="in" filter="fade">
                                      <p:cBhvr>
                                        <p:cTn id="21" dur="500"/>
                                        <p:tgtEl>
                                          <p:spTgt spid="163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a:t>
            </a:r>
            <a:r>
              <a:rPr lang="zh-CN" altLang="en-US" b="1" smtClean="0">
                <a:solidFill>
                  <a:schemeClr val="accent5">
                    <a:lumMod val="50000"/>
                  </a:schemeClr>
                </a:solidFill>
                <a:latin typeface="微软雅黑" pitchFamily="34" charset="-122"/>
                <a:ea typeface="微软雅黑" pitchFamily="34" charset="-122"/>
              </a:rPr>
              <a:t>数据框分组与聚合</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a:solidFill>
                  <a:schemeClr val="accent5">
                    <a:lumMod val="75000"/>
                  </a:schemeClr>
                </a:solidFill>
                <a:latin typeface="微软雅黑" pitchFamily="34" charset="-122"/>
                <a:ea typeface="微软雅黑" pitchFamily="34" charset="-122"/>
              </a:rPr>
              <a:t>在许多情况下，我们将数据分成多个集合，并在每个子集上应用一些</a:t>
            </a:r>
            <a:r>
              <a:rPr lang="zh-CN" altLang="en-US" sz="1600" smtClean="0">
                <a:solidFill>
                  <a:schemeClr val="accent5">
                    <a:lumMod val="75000"/>
                  </a:schemeClr>
                </a:solidFill>
                <a:latin typeface="微软雅黑" pitchFamily="34" charset="-122"/>
                <a:ea typeface="微软雅黑" pitchFamily="34" charset="-122"/>
              </a:rPr>
              <a:t>函数来执行聚合</a:t>
            </a:r>
            <a:r>
              <a:rPr lang="zh-CN" altLang="en-US" sz="160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转换、过滤等操作。</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中用于实现这些功能的类是</a:t>
            </a:r>
            <a:r>
              <a:rPr lang="en-US" altLang="zh-CN" sz="1600" smtClean="0">
                <a:solidFill>
                  <a:schemeClr val="accent5">
                    <a:lumMod val="75000"/>
                  </a:schemeClr>
                </a:solidFill>
                <a:latin typeface="微软雅黑" pitchFamily="34" charset="-122"/>
                <a:ea typeface="微软雅黑" pitchFamily="34" charset="-122"/>
              </a:rPr>
              <a:t>DataFrameGroupBy</a:t>
            </a:r>
            <a:r>
              <a:rPr lang="zh-CN" altLang="en-US" sz="1600" smtClean="0">
                <a:solidFill>
                  <a:schemeClr val="accent5">
                    <a:lumMod val="75000"/>
                  </a:schemeClr>
                </a:solidFill>
                <a:latin typeface="微软雅黑" pitchFamily="34" charset="-122"/>
                <a:ea typeface="微软雅黑" pitchFamily="34" charset="-122"/>
              </a:rPr>
              <a:t>，我们可通过</a:t>
            </a:r>
            <a:r>
              <a:rPr lang="en-US" altLang="zh-CN" sz="1600" smtClean="0">
                <a:solidFill>
                  <a:schemeClr val="accent5">
                    <a:lumMod val="75000"/>
                  </a:schemeClr>
                </a:solidFill>
                <a:latin typeface="微软雅黑" pitchFamily="34" charset="-122"/>
                <a:ea typeface="微软雅黑" pitchFamily="34" charset="-122"/>
              </a:rPr>
              <a:t>groupby</a:t>
            </a:r>
            <a:r>
              <a:rPr lang="zh-CN" altLang="en-US" sz="1600" smtClean="0">
                <a:solidFill>
                  <a:schemeClr val="accent5">
                    <a:lumMod val="75000"/>
                  </a:schemeClr>
                </a:solidFill>
                <a:latin typeface="微软雅黑" pitchFamily="34" charset="-122"/>
                <a:ea typeface="微软雅黑" pitchFamily="34" charset="-122"/>
              </a:rPr>
              <a:t>方法针对某个数据框构造一个</a:t>
            </a:r>
            <a:r>
              <a:rPr lang="en-US" altLang="zh-CN" sz="1600" smtClean="0">
                <a:solidFill>
                  <a:schemeClr val="accent5">
                    <a:lumMod val="75000"/>
                  </a:schemeClr>
                </a:solidFill>
                <a:latin typeface="微软雅黑" pitchFamily="34" charset="-122"/>
                <a:ea typeface="微软雅黑" pitchFamily="34" charset="-122"/>
              </a:rPr>
              <a:t>DataFrameGroupBy</a:t>
            </a:r>
            <a:r>
              <a:rPr lang="zh-CN" altLang="en-US" sz="1600">
                <a:solidFill>
                  <a:schemeClr val="accent5">
                    <a:lumMod val="75000"/>
                  </a:schemeClr>
                </a:solidFill>
                <a:latin typeface="微软雅黑" pitchFamily="34" charset="-122"/>
                <a:ea typeface="微软雅黑" pitchFamily="34" charset="-122"/>
              </a:rPr>
              <a:t>对象</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848365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a:t>
            </a:r>
            <a:r>
              <a:rPr lang="zh-CN" altLang="en-US" b="1" smtClean="0">
                <a:solidFill>
                  <a:schemeClr val="accent5">
                    <a:lumMod val="50000"/>
                  </a:schemeClr>
                </a:solidFill>
                <a:latin typeface="微软雅黑" pitchFamily="34" charset="-122"/>
                <a:ea typeface="微软雅黑" pitchFamily="34" charset="-122"/>
              </a:rPr>
              <a:t>数据框分组与聚合</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7413"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4492" y="1556793"/>
            <a:ext cx="3414370" cy="2721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4"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34491" y="4365104"/>
            <a:ext cx="3414371" cy="2330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5"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4008" y="1556792"/>
            <a:ext cx="3456384" cy="3595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86900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7413"/>
                                        </p:tgtEl>
                                        <p:attrNameLst>
                                          <p:attrName>style.visibility</p:attrName>
                                        </p:attrNameLst>
                                      </p:cBhvr>
                                      <p:to>
                                        <p:strVal val="visible"/>
                                      </p:to>
                                    </p:set>
                                    <p:anim calcmode="lin" valueType="num">
                                      <p:cBhvr>
                                        <p:cTn id="12" dur="500" fill="hold"/>
                                        <p:tgtEl>
                                          <p:spTgt spid="17413"/>
                                        </p:tgtEl>
                                        <p:attrNameLst>
                                          <p:attrName>ppt_w</p:attrName>
                                        </p:attrNameLst>
                                      </p:cBhvr>
                                      <p:tavLst>
                                        <p:tav tm="0">
                                          <p:val>
                                            <p:fltVal val="0"/>
                                          </p:val>
                                        </p:tav>
                                        <p:tav tm="100000">
                                          <p:val>
                                            <p:strVal val="#ppt_w"/>
                                          </p:val>
                                        </p:tav>
                                      </p:tavLst>
                                    </p:anim>
                                    <p:anim calcmode="lin" valueType="num">
                                      <p:cBhvr>
                                        <p:cTn id="13" dur="500" fill="hold"/>
                                        <p:tgtEl>
                                          <p:spTgt spid="17413"/>
                                        </p:tgtEl>
                                        <p:attrNameLst>
                                          <p:attrName>ppt_h</p:attrName>
                                        </p:attrNameLst>
                                      </p:cBhvr>
                                      <p:tavLst>
                                        <p:tav tm="0">
                                          <p:val>
                                            <p:fltVal val="0"/>
                                          </p:val>
                                        </p:tav>
                                        <p:tav tm="100000">
                                          <p:val>
                                            <p:strVal val="#ppt_h"/>
                                          </p:val>
                                        </p:tav>
                                      </p:tavLst>
                                    </p:anim>
                                    <p:animEffect transition="in" filter="fade">
                                      <p:cBhvr>
                                        <p:cTn id="14" dur="500"/>
                                        <p:tgtEl>
                                          <p:spTgt spid="1741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7414"/>
                                        </p:tgtEl>
                                        <p:attrNameLst>
                                          <p:attrName>style.visibility</p:attrName>
                                        </p:attrNameLst>
                                      </p:cBhvr>
                                      <p:to>
                                        <p:strVal val="visible"/>
                                      </p:to>
                                    </p:set>
                                    <p:anim calcmode="lin" valueType="num">
                                      <p:cBhvr>
                                        <p:cTn id="19" dur="500" fill="hold"/>
                                        <p:tgtEl>
                                          <p:spTgt spid="17414"/>
                                        </p:tgtEl>
                                        <p:attrNameLst>
                                          <p:attrName>ppt_w</p:attrName>
                                        </p:attrNameLst>
                                      </p:cBhvr>
                                      <p:tavLst>
                                        <p:tav tm="0">
                                          <p:val>
                                            <p:fltVal val="0"/>
                                          </p:val>
                                        </p:tav>
                                        <p:tav tm="100000">
                                          <p:val>
                                            <p:strVal val="#ppt_w"/>
                                          </p:val>
                                        </p:tav>
                                      </p:tavLst>
                                    </p:anim>
                                    <p:anim calcmode="lin" valueType="num">
                                      <p:cBhvr>
                                        <p:cTn id="20" dur="500" fill="hold"/>
                                        <p:tgtEl>
                                          <p:spTgt spid="17414"/>
                                        </p:tgtEl>
                                        <p:attrNameLst>
                                          <p:attrName>ppt_h</p:attrName>
                                        </p:attrNameLst>
                                      </p:cBhvr>
                                      <p:tavLst>
                                        <p:tav tm="0">
                                          <p:val>
                                            <p:fltVal val="0"/>
                                          </p:val>
                                        </p:tav>
                                        <p:tav tm="100000">
                                          <p:val>
                                            <p:strVal val="#ppt_h"/>
                                          </p:val>
                                        </p:tav>
                                      </p:tavLst>
                                    </p:anim>
                                    <p:animEffect transition="in" filter="fade">
                                      <p:cBhvr>
                                        <p:cTn id="21" dur="500"/>
                                        <p:tgtEl>
                                          <p:spTgt spid="17414"/>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7415"/>
                                        </p:tgtEl>
                                        <p:attrNameLst>
                                          <p:attrName>style.visibility</p:attrName>
                                        </p:attrNameLst>
                                      </p:cBhvr>
                                      <p:to>
                                        <p:strVal val="visible"/>
                                      </p:to>
                                    </p:set>
                                    <p:anim calcmode="lin" valueType="num">
                                      <p:cBhvr>
                                        <p:cTn id="26" dur="500" fill="hold"/>
                                        <p:tgtEl>
                                          <p:spTgt spid="17415"/>
                                        </p:tgtEl>
                                        <p:attrNameLst>
                                          <p:attrName>ppt_w</p:attrName>
                                        </p:attrNameLst>
                                      </p:cBhvr>
                                      <p:tavLst>
                                        <p:tav tm="0">
                                          <p:val>
                                            <p:fltVal val="0"/>
                                          </p:val>
                                        </p:tav>
                                        <p:tav tm="100000">
                                          <p:val>
                                            <p:strVal val="#ppt_w"/>
                                          </p:val>
                                        </p:tav>
                                      </p:tavLst>
                                    </p:anim>
                                    <p:anim calcmode="lin" valueType="num">
                                      <p:cBhvr>
                                        <p:cTn id="27" dur="500" fill="hold"/>
                                        <p:tgtEl>
                                          <p:spTgt spid="17415"/>
                                        </p:tgtEl>
                                        <p:attrNameLst>
                                          <p:attrName>ppt_h</p:attrName>
                                        </p:attrNameLst>
                                      </p:cBhvr>
                                      <p:tavLst>
                                        <p:tav tm="0">
                                          <p:val>
                                            <p:fltVal val="0"/>
                                          </p:val>
                                        </p:tav>
                                        <p:tav tm="100000">
                                          <p:val>
                                            <p:strVal val="#ppt_h"/>
                                          </p:val>
                                        </p:tav>
                                      </p:tavLst>
                                    </p:anim>
                                    <p:animEffect transition="in" filter="fade">
                                      <p:cBhvr>
                                        <p:cTn id="28" dur="500"/>
                                        <p:tgtEl>
                                          <p:spTgt spid="174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a:t>
            </a:r>
            <a:r>
              <a:rPr lang="zh-CN" altLang="en-US" b="1" smtClean="0">
                <a:solidFill>
                  <a:schemeClr val="accent5">
                    <a:lumMod val="50000"/>
                  </a:schemeClr>
                </a:solidFill>
                <a:latin typeface="微软雅黑" pitchFamily="34" charset="-122"/>
                <a:ea typeface="微软雅黑" pitchFamily="34" charset="-122"/>
              </a:rPr>
              <a:t>日期序列</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日常生活中，处理含有时间序列的数据是必不可少的。</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a:solidFill>
                  <a:schemeClr val="accent5">
                    <a:lumMod val="75000"/>
                  </a:schemeClr>
                </a:solidFill>
                <a:latin typeface="微软雅黑" pitchFamily="34" charset="-122"/>
                <a:ea typeface="微软雅黑" pitchFamily="34" charset="-122"/>
              </a:rPr>
              <a:t>提供了一套日期函数可以帮助我们划分日期区间、对时序</a:t>
            </a:r>
            <a:r>
              <a:rPr lang="zh-CN" altLang="en-US" sz="1600" smtClean="0">
                <a:solidFill>
                  <a:schemeClr val="accent5">
                    <a:lumMod val="75000"/>
                  </a:schemeClr>
                </a:solidFill>
                <a:latin typeface="微软雅黑" pitchFamily="34" charset="-122"/>
                <a:ea typeface="微软雅黑" pitchFamily="34" charset="-122"/>
              </a:rPr>
              <a:t>数据分频重采样以及日期的</a:t>
            </a:r>
            <a:r>
              <a:rPr lang="zh-CN" altLang="en-US" sz="1600">
                <a:solidFill>
                  <a:schemeClr val="accent5">
                    <a:lumMod val="75000"/>
                  </a:schemeClr>
                </a:solidFill>
                <a:latin typeface="微软雅黑" pitchFamily="34" charset="-122"/>
                <a:ea typeface="微软雅黑" pitchFamily="34" charset="-122"/>
              </a:rPr>
              <a:t>算术</a:t>
            </a:r>
            <a:r>
              <a:rPr lang="zh-CN" altLang="en-US" sz="1600" smtClean="0">
                <a:solidFill>
                  <a:schemeClr val="accent5">
                    <a:lumMod val="75000"/>
                  </a:schemeClr>
                </a:solidFill>
                <a:latin typeface="微软雅黑" pitchFamily="34" charset="-122"/>
                <a:ea typeface="微软雅黑" pitchFamily="34" charset="-122"/>
              </a:rPr>
              <a:t>运算</a:t>
            </a:r>
            <a:r>
              <a:rPr lang="zh-CN" altLang="en-US" sz="1600">
                <a:solidFill>
                  <a:schemeClr val="accent5">
                    <a:lumMod val="75000"/>
                  </a:schemeClr>
                </a:solidFill>
                <a:latin typeface="微软雅黑" pitchFamily="34" charset="-122"/>
                <a:ea typeface="微软雅黑" pitchFamily="34" charset="-122"/>
              </a:rPr>
              <a:t>等功能</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下面通过实例来了解日期序列函数的相关用法：</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7266" y="2792037"/>
            <a:ext cx="3214694" cy="24562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6016" y="2792037"/>
            <a:ext cx="3456384" cy="3412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6042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027"/>
                                        </p:tgtEl>
                                        <p:attrNameLst>
                                          <p:attrName>style.visibility</p:attrName>
                                        </p:attrNameLst>
                                      </p:cBhvr>
                                      <p:to>
                                        <p:strVal val="visible"/>
                                      </p:to>
                                    </p:set>
                                    <p:anim calcmode="lin" valueType="num">
                                      <p:cBhvr>
                                        <p:cTn id="22" dur="500" fill="hold"/>
                                        <p:tgtEl>
                                          <p:spTgt spid="1027"/>
                                        </p:tgtEl>
                                        <p:attrNameLst>
                                          <p:attrName>ppt_w</p:attrName>
                                        </p:attrNameLst>
                                      </p:cBhvr>
                                      <p:tavLst>
                                        <p:tav tm="0">
                                          <p:val>
                                            <p:fltVal val="0"/>
                                          </p:val>
                                        </p:tav>
                                        <p:tav tm="100000">
                                          <p:val>
                                            <p:strVal val="#ppt_w"/>
                                          </p:val>
                                        </p:tav>
                                      </p:tavLst>
                                    </p:anim>
                                    <p:anim calcmode="lin" valueType="num">
                                      <p:cBhvr>
                                        <p:cTn id="23" dur="500" fill="hold"/>
                                        <p:tgtEl>
                                          <p:spTgt spid="1027"/>
                                        </p:tgtEl>
                                        <p:attrNameLst>
                                          <p:attrName>ppt_h</p:attrName>
                                        </p:attrNameLst>
                                      </p:cBhvr>
                                      <p:tavLst>
                                        <p:tav tm="0">
                                          <p:val>
                                            <p:fltVal val="0"/>
                                          </p:val>
                                        </p:tav>
                                        <p:tav tm="100000">
                                          <p:val>
                                            <p:strVal val="#ppt_h"/>
                                          </p:val>
                                        </p:tav>
                                      </p:tavLst>
                                    </p:anim>
                                    <p:animEffect transition="in" filter="fade">
                                      <p:cBhvr>
                                        <p:cTn id="24" dur="500"/>
                                        <p:tgtEl>
                                          <p:spTgt spid="1027"/>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028"/>
                                        </p:tgtEl>
                                        <p:attrNameLst>
                                          <p:attrName>style.visibility</p:attrName>
                                        </p:attrNameLst>
                                      </p:cBhvr>
                                      <p:to>
                                        <p:strVal val="visible"/>
                                      </p:to>
                                    </p:set>
                                    <p:anim calcmode="lin" valueType="num">
                                      <p:cBhvr>
                                        <p:cTn id="29" dur="500" fill="hold"/>
                                        <p:tgtEl>
                                          <p:spTgt spid="1028"/>
                                        </p:tgtEl>
                                        <p:attrNameLst>
                                          <p:attrName>ppt_w</p:attrName>
                                        </p:attrNameLst>
                                      </p:cBhvr>
                                      <p:tavLst>
                                        <p:tav tm="0">
                                          <p:val>
                                            <p:fltVal val="0"/>
                                          </p:val>
                                        </p:tav>
                                        <p:tav tm="100000">
                                          <p:val>
                                            <p:strVal val="#ppt_w"/>
                                          </p:val>
                                        </p:tav>
                                      </p:tavLst>
                                    </p:anim>
                                    <p:anim calcmode="lin" valueType="num">
                                      <p:cBhvr>
                                        <p:cTn id="30" dur="500" fill="hold"/>
                                        <p:tgtEl>
                                          <p:spTgt spid="1028"/>
                                        </p:tgtEl>
                                        <p:attrNameLst>
                                          <p:attrName>ppt_h</p:attrName>
                                        </p:attrNameLst>
                                      </p:cBhvr>
                                      <p:tavLst>
                                        <p:tav tm="0">
                                          <p:val>
                                            <p:fltVal val="0"/>
                                          </p:val>
                                        </p:tav>
                                        <p:tav tm="100000">
                                          <p:val>
                                            <p:strVal val="#ppt_h"/>
                                          </p:val>
                                        </p:tav>
                                      </p:tavLst>
                                    </p:anim>
                                    <p:animEffect transition="in" filter="fade">
                                      <p:cBhvr>
                                        <p:cTn id="31"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a:t>
            </a:r>
            <a:r>
              <a:rPr lang="zh-CN" altLang="en-US" b="1" smtClean="0">
                <a:solidFill>
                  <a:schemeClr val="accent5">
                    <a:lumMod val="50000"/>
                  </a:schemeClr>
                </a:solidFill>
                <a:latin typeface="微软雅黑" pitchFamily="34" charset="-122"/>
                <a:ea typeface="微软雅黑" pitchFamily="34" charset="-122"/>
              </a:rPr>
              <a:t>时间差</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a:solidFill>
                  <a:schemeClr val="accent5">
                    <a:lumMod val="75000"/>
                  </a:schemeClr>
                </a:solidFill>
                <a:latin typeface="微软雅黑" pitchFamily="34" charset="-122"/>
                <a:ea typeface="微软雅黑" pitchFamily="34" charset="-122"/>
              </a:rPr>
              <a:t>时间差</a:t>
            </a:r>
            <a:r>
              <a:rPr lang="en-US" altLang="zh-CN" sz="1600">
                <a:solidFill>
                  <a:schemeClr val="accent5">
                    <a:lumMod val="75000"/>
                  </a:schemeClr>
                </a:solidFill>
                <a:latin typeface="微软雅黑" pitchFamily="34" charset="-122"/>
                <a:ea typeface="微软雅黑" pitchFamily="34" charset="-122"/>
              </a:rPr>
              <a:t>(Timedelta)</a:t>
            </a:r>
            <a:r>
              <a:rPr lang="zh-CN" altLang="en-US" sz="1600">
                <a:solidFill>
                  <a:schemeClr val="accent5">
                    <a:lumMod val="75000"/>
                  </a:schemeClr>
                </a:solidFill>
                <a:latin typeface="微软雅黑" pitchFamily="34" charset="-122"/>
                <a:ea typeface="微软雅黑" pitchFamily="34" charset="-122"/>
              </a:rPr>
              <a:t>是时间上</a:t>
            </a:r>
            <a:r>
              <a:rPr lang="zh-CN" altLang="en-US" sz="1600" smtClean="0">
                <a:solidFill>
                  <a:schemeClr val="accent5">
                    <a:lumMod val="75000"/>
                  </a:schemeClr>
                </a:solidFill>
                <a:latin typeface="微软雅黑" pitchFamily="34" charset="-122"/>
                <a:ea typeface="微软雅黑" pitchFamily="34" charset="-122"/>
              </a:rPr>
              <a:t>的间隔，可用不同</a:t>
            </a:r>
            <a:r>
              <a:rPr lang="zh-CN" altLang="en-US" sz="1600">
                <a:solidFill>
                  <a:schemeClr val="accent5">
                    <a:lumMod val="75000"/>
                  </a:schemeClr>
                </a:solidFill>
                <a:latin typeface="微软雅黑" pitchFamily="34" charset="-122"/>
                <a:ea typeface="微软雅黑" pitchFamily="34" charset="-122"/>
              </a:rPr>
              <a:t>的单位来</a:t>
            </a:r>
            <a:r>
              <a:rPr lang="zh-CN" altLang="en-US" sz="1600" smtClean="0">
                <a:solidFill>
                  <a:schemeClr val="accent5">
                    <a:lumMod val="75000"/>
                  </a:schemeClr>
                </a:solidFill>
                <a:latin typeface="微软雅黑" pitchFamily="34" charset="-122"/>
                <a:ea typeface="微软雅黑" pitchFamily="34" charset="-122"/>
              </a:rPr>
              <a:t>表示</a:t>
            </a:r>
            <a:r>
              <a:rPr lang="zh-CN" altLang="en-US" sz="160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如</a:t>
            </a:r>
            <a:r>
              <a:rPr lang="zh-CN" altLang="en-US" sz="1600">
                <a:solidFill>
                  <a:schemeClr val="accent5">
                    <a:lumMod val="75000"/>
                  </a:schemeClr>
                </a:solidFill>
                <a:latin typeface="微软雅黑" pitchFamily="34" charset="-122"/>
                <a:ea typeface="微软雅黑" pitchFamily="34" charset="-122"/>
              </a:rPr>
              <a:t>：日，小时，分钟，秒。它们可以是正值，也可以是负值</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可以使用一个字符串或整数来创建</a:t>
            </a:r>
            <a:r>
              <a:rPr lang="en-US" altLang="zh-CN" sz="1600" smtClean="0">
                <a:solidFill>
                  <a:schemeClr val="accent5">
                    <a:lumMod val="75000"/>
                  </a:schemeClr>
                </a:solidFill>
                <a:latin typeface="微软雅黑" pitchFamily="34" charset="-122"/>
                <a:ea typeface="微软雅黑" pitchFamily="34" charset="-122"/>
              </a:rPr>
              <a:t>Timedelta</a:t>
            </a:r>
            <a:r>
              <a:rPr lang="zh-CN" altLang="en-US" sz="1600" smtClean="0">
                <a:solidFill>
                  <a:schemeClr val="accent5">
                    <a:lumMod val="75000"/>
                  </a:schemeClr>
                </a:solidFill>
                <a:latin typeface="微软雅黑" pitchFamily="34" charset="-122"/>
                <a:ea typeface="微软雅黑" pitchFamily="34" charset="-122"/>
              </a:rPr>
              <a:t>对象。下面通过实例演示时间差对象的创建以及时间的偏移、相加、相减操作。</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649" y="3140968"/>
            <a:ext cx="3600400" cy="23300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4088" y="3140968"/>
            <a:ext cx="2232248" cy="16944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28861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anim calcmode="lin" valueType="num">
                                      <p:cBhvr>
                                        <p:cTn id="17" dur="500" fill="hold"/>
                                        <p:tgtEl>
                                          <p:spTgt spid="2050"/>
                                        </p:tgtEl>
                                        <p:attrNameLst>
                                          <p:attrName>ppt_w</p:attrName>
                                        </p:attrNameLst>
                                      </p:cBhvr>
                                      <p:tavLst>
                                        <p:tav tm="0">
                                          <p:val>
                                            <p:fltVal val="0"/>
                                          </p:val>
                                        </p:tav>
                                        <p:tav tm="100000">
                                          <p:val>
                                            <p:strVal val="#ppt_w"/>
                                          </p:val>
                                        </p:tav>
                                      </p:tavLst>
                                    </p:anim>
                                    <p:anim calcmode="lin" valueType="num">
                                      <p:cBhvr>
                                        <p:cTn id="18" dur="500" fill="hold"/>
                                        <p:tgtEl>
                                          <p:spTgt spid="2050"/>
                                        </p:tgtEl>
                                        <p:attrNameLst>
                                          <p:attrName>ppt_h</p:attrName>
                                        </p:attrNameLst>
                                      </p:cBhvr>
                                      <p:tavLst>
                                        <p:tav tm="0">
                                          <p:val>
                                            <p:fltVal val="0"/>
                                          </p:val>
                                        </p:tav>
                                        <p:tav tm="100000">
                                          <p:val>
                                            <p:strVal val="#ppt_h"/>
                                          </p:val>
                                        </p:tav>
                                      </p:tavLst>
                                    </p:anim>
                                    <p:animEffect transition="in" filter="fade">
                                      <p:cBhvr>
                                        <p:cTn id="19" dur="500"/>
                                        <p:tgtEl>
                                          <p:spTgt spid="2050"/>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2051"/>
                                        </p:tgtEl>
                                        <p:attrNameLst>
                                          <p:attrName>style.visibility</p:attrName>
                                        </p:attrNameLst>
                                      </p:cBhvr>
                                      <p:to>
                                        <p:strVal val="visible"/>
                                      </p:to>
                                    </p:set>
                                    <p:anim calcmode="lin" valueType="num">
                                      <p:cBhvr>
                                        <p:cTn id="24" dur="500" fill="hold"/>
                                        <p:tgtEl>
                                          <p:spTgt spid="2051"/>
                                        </p:tgtEl>
                                        <p:attrNameLst>
                                          <p:attrName>ppt_w</p:attrName>
                                        </p:attrNameLst>
                                      </p:cBhvr>
                                      <p:tavLst>
                                        <p:tav tm="0">
                                          <p:val>
                                            <p:fltVal val="0"/>
                                          </p:val>
                                        </p:tav>
                                        <p:tav tm="100000">
                                          <p:val>
                                            <p:strVal val="#ppt_w"/>
                                          </p:val>
                                        </p:tav>
                                      </p:tavLst>
                                    </p:anim>
                                    <p:anim calcmode="lin" valueType="num">
                                      <p:cBhvr>
                                        <p:cTn id="25" dur="500" fill="hold"/>
                                        <p:tgtEl>
                                          <p:spTgt spid="2051"/>
                                        </p:tgtEl>
                                        <p:attrNameLst>
                                          <p:attrName>ppt_h</p:attrName>
                                        </p:attrNameLst>
                                      </p:cBhvr>
                                      <p:tavLst>
                                        <p:tav tm="0">
                                          <p:val>
                                            <p:fltVal val="0"/>
                                          </p:val>
                                        </p:tav>
                                        <p:tav tm="100000">
                                          <p:val>
                                            <p:strVal val="#ppt_h"/>
                                          </p:val>
                                        </p:tav>
                                      </p:tavLst>
                                    </p:anim>
                                    <p:animEffect transition="in" filter="fade">
                                      <p:cBhvr>
                                        <p:cTn id="26"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492990"/>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a:t>
            </a:r>
            <a:r>
              <a:rPr lang="zh-CN" altLang="en-US" b="1" smtClean="0">
                <a:solidFill>
                  <a:schemeClr val="accent5">
                    <a:lumMod val="50000"/>
                  </a:schemeClr>
                </a:solidFill>
                <a:latin typeface="微软雅黑" pitchFamily="34" charset="-122"/>
                <a:ea typeface="微软雅黑" pitchFamily="34" charset="-122"/>
              </a:rPr>
              <a:t>缺失数据处理</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a:solidFill>
                  <a:schemeClr val="accent5">
                    <a:lumMod val="75000"/>
                  </a:schemeClr>
                </a:solidFill>
                <a:latin typeface="微软雅黑" pitchFamily="34" charset="-122"/>
                <a:ea typeface="微软雅黑" pitchFamily="34" charset="-122"/>
              </a:rPr>
              <a:t>数据丢失</a:t>
            </a:r>
            <a:r>
              <a:rPr lang="en-US" altLang="zh-CN" sz="160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缺失</a:t>
            </a:r>
            <a:r>
              <a:rPr lang="en-US" altLang="zh-CN" sz="160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在现实生活中总是一个问题</a:t>
            </a:r>
            <a:r>
              <a:rPr lang="zh-CN" altLang="en-US" sz="1600" smtClean="0">
                <a:solidFill>
                  <a:schemeClr val="accent5">
                    <a:lumMod val="75000"/>
                  </a:schemeClr>
                </a:solidFill>
                <a:latin typeface="微软雅黑" pitchFamily="34" charset="-122"/>
                <a:ea typeface="微软雅黑" pitchFamily="34" charset="-122"/>
              </a:rPr>
              <a:t>。机器学习</a:t>
            </a:r>
            <a:r>
              <a:rPr lang="zh-CN" altLang="en-US" sz="1600">
                <a:solidFill>
                  <a:schemeClr val="accent5">
                    <a:lumMod val="75000"/>
                  </a:schemeClr>
                </a:solidFill>
                <a:latin typeface="微软雅黑" pitchFamily="34" charset="-122"/>
                <a:ea typeface="微软雅黑" pitchFamily="34" charset="-122"/>
              </a:rPr>
              <a:t>和数据挖掘等领域由于数据缺失导致的数据质量差，在模型预测的准确性上面临着严重的</a:t>
            </a:r>
            <a:r>
              <a:rPr lang="zh-CN" altLang="en-US" sz="1600" smtClean="0">
                <a:solidFill>
                  <a:schemeClr val="accent5">
                    <a:lumMod val="75000"/>
                  </a:schemeClr>
                </a:solidFill>
                <a:latin typeface="微软雅黑" pitchFamily="34" charset="-122"/>
                <a:ea typeface="微软雅黑" pitchFamily="34" charset="-122"/>
              </a:rPr>
              <a:t>问题。</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下面通过代码模拟一个具有缺失值的数据框，然后看看</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提供了哪些方法来处理这些缺失值。</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endParaRPr lang="en-US" altLang="zh-CN" sz="1600" smtClean="0">
              <a:solidFill>
                <a:schemeClr val="accent5">
                  <a:lumMod val="75000"/>
                </a:schemeClr>
              </a:solidFill>
              <a:latin typeface="微软雅黑" pitchFamily="34" charset="-122"/>
              <a:ea typeface="微软雅黑" pitchFamily="34"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3137658"/>
            <a:ext cx="4208909" cy="20077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0437" y="3137658"/>
            <a:ext cx="2270197" cy="1368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4627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026"/>
                                        </p:tgtEl>
                                        <p:attrNameLst>
                                          <p:attrName>style.visibility</p:attrName>
                                        </p:attrNameLst>
                                      </p:cBhvr>
                                      <p:to>
                                        <p:strVal val="visible"/>
                                      </p:to>
                                    </p:set>
                                    <p:anim calcmode="lin" valueType="num">
                                      <p:cBhvr>
                                        <p:cTn id="22" dur="500" fill="hold"/>
                                        <p:tgtEl>
                                          <p:spTgt spid="1026"/>
                                        </p:tgtEl>
                                        <p:attrNameLst>
                                          <p:attrName>ppt_w</p:attrName>
                                        </p:attrNameLst>
                                      </p:cBhvr>
                                      <p:tavLst>
                                        <p:tav tm="0">
                                          <p:val>
                                            <p:fltVal val="0"/>
                                          </p:val>
                                        </p:tav>
                                        <p:tav tm="100000">
                                          <p:val>
                                            <p:strVal val="#ppt_w"/>
                                          </p:val>
                                        </p:tav>
                                      </p:tavLst>
                                    </p:anim>
                                    <p:anim calcmode="lin" valueType="num">
                                      <p:cBhvr>
                                        <p:cTn id="23" dur="500" fill="hold"/>
                                        <p:tgtEl>
                                          <p:spTgt spid="1026"/>
                                        </p:tgtEl>
                                        <p:attrNameLst>
                                          <p:attrName>ppt_h</p:attrName>
                                        </p:attrNameLst>
                                      </p:cBhvr>
                                      <p:tavLst>
                                        <p:tav tm="0">
                                          <p:val>
                                            <p:fltVal val="0"/>
                                          </p:val>
                                        </p:tav>
                                        <p:tav tm="100000">
                                          <p:val>
                                            <p:strVal val="#ppt_h"/>
                                          </p:val>
                                        </p:tav>
                                      </p:tavLst>
                                    </p:anim>
                                    <p:animEffect transition="in" filter="fade">
                                      <p:cBhvr>
                                        <p:cTn id="24" dur="500"/>
                                        <p:tgtEl>
                                          <p:spTgt spid="1026"/>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027"/>
                                        </p:tgtEl>
                                        <p:attrNameLst>
                                          <p:attrName>style.visibility</p:attrName>
                                        </p:attrNameLst>
                                      </p:cBhvr>
                                      <p:to>
                                        <p:strVal val="visible"/>
                                      </p:to>
                                    </p:set>
                                    <p:anim calcmode="lin" valueType="num">
                                      <p:cBhvr>
                                        <p:cTn id="29" dur="500" fill="hold"/>
                                        <p:tgtEl>
                                          <p:spTgt spid="1027"/>
                                        </p:tgtEl>
                                        <p:attrNameLst>
                                          <p:attrName>ppt_w</p:attrName>
                                        </p:attrNameLst>
                                      </p:cBhvr>
                                      <p:tavLst>
                                        <p:tav tm="0">
                                          <p:val>
                                            <p:fltVal val="0"/>
                                          </p:val>
                                        </p:tav>
                                        <p:tav tm="100000">
                                          <p:val>
                                            <p:strVal val="#ppt_w"/>
                                          </p:val>
                                        </p:tav>
                                      </p:tavLst>
                                    </p:anim>
                                    <p:anim calcmode="lin" valueType="num">
                                      <p:cBhvr>
                                        <p:cTn id="30" dur="500" fill="hold"/>
                                        <p:tgtEl>
                                          <p:spTgt spid="1027"/>
                                        </p:tgtEl>
                                        <p:attrNameLst>
                                          <p:attrName>ppt_h</p:attrName>
                                        </p:attrNameLst>
                                      </p:cBhvr>
                                      <p:tavLst>
                                        <p:tav tm="0">
                                          <p:val>
                                            <p:fltVal val="0"/>
                                          </p:val>
                                        </p:tav>
                                        <p:tav tm="100000">
                                          <p:val>
                                            <p:strVal val="#ppt_h"/>
                                          </p:val>
                                        </p:tav>
                                      </p:tavLst>
                                    </p:anim>
                                    <p:animEffect transition="in" filter="fade">
                                      <p:cBhvr>
                                        <p:cTn id="31"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3970318"/>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VSCode</a:t>
            </a:r>
            <a:r>
              <a:rPr lang="zh-CN" altLang="en-US" b="1">
                <a:solidFill>
                  <a:schemeClr val="accent5">
                    <a:lumMod val="50000"/>
                  </a:schemeClr>
                </a:solidFill>
                <a:latin typeface="微软雅黑" pitchFamily="34" charset="-122"/>
                <a:ea typeface="微软雅黑" pitchFamily="34" charset="-122"/>
              </a:rPr>
              <a:t>安装及</a:t>
            </a:r>
            <a:r>
              <a:rPr lang="en-US" altLang="zh-CN" b="1">
                <a:solidFill>
                  <a:schemeClr val="accent5">
                    <a:lumMod val="50000"/>
                  </a:schemeClr>
                </a:solidFill>
                <a:latin typeface="微软雅黑" pitchFamily="34" charset="-122"/>
                <a:ea typeface="微软雅黑" pitchFamily="34" charset="-122"/>
              </a:rPr>
              <a:t>Python</a:t>
            </a:r>
            <a:r>
              <a:rPr lang="zh-CN" altLang="en-US" b="1">
                <a:solidFill>
                  <a:schemeClr val="accent5">
                    <a:lumMod val="50000"/>
                  </a:schemeClr>
                </a:solidFill>
                <a:latin typeface="微软雅黑" pitchFamily="34" charset="-122"/>
                <a:ea typeface="微软雅黑" pitchFamily="34" charset="-122"/>
              </a:rPr>
              <a:t>开发环境配置</a:t>
            </a: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Visual </a:t>
            </a:r>
            <a:r>
              <a:rPr lang="en-US" altLang="zh-CN" sz="1600">
                <a:solidFill>
                  <a:schemeClr val="accent5">
                    <a:lumMod val="75000"/>
                  </a:schemeClr>
                </a:solidFill>
                <a:latin typeface="微软雅黑" pitchFamily="34" charset="-122"/>
                <a:ea typeface="微软雅黑" pitchFamily="34" charset="-122"/>
              </a:rPr>
              <a:t>Studio </a:t>
            </a:r>
            <a:r>
              <a:rPr lang="en-US" altLang="zh-CN" sz="1600" smtClean="0">
                <a:solidFill>
                  <a:schemeClr val="accent5">
                    <a:lumMod val="75000"/>
                  </a:schemeClr>
                </a:solidFill>
                <a:latin typeface="微软雅黑" pitchFamily="34" charset="-122"/>
                <a:ea typeface="微软雅黑" pitchFamily="34" charset="-122"/>
              </a:rPr>
              <a:t>Code</a:t>
            </a:r>
            <a:r>
              <a:rPr lang="zh-CN" altLang="en-US" sz="1600" smtClean="0">
                <a:solidFill>
                  <a:schemeClr val="accent5">
                    <a:lumMod val="75000"/>
                  </a:schemeClr>
                </a:solidFill>
                <a:latin typeface="微软雅黑" pitchFamily="34" charset="-122"/>
                <a:ea typeface="微软雅黑" pitchFamily="34" charset="-122"/>
              </a:rPr>
              <a:t>是</a:t>
            </a:r>
            <a:r>
              <a:rPr lang="en-US" altLang="zh-CN" sz="1600">
                <a:solidFill>
                  <a:schemeClr val="accent5">
                    <a:lumMod val="75000"/>
                  </a:schemeClr>
                </a:solidFill>
                <a:latin typeface="微软雅黑" pitchFamily="34" charset="-122"/>
                <a:ea typeface="微软雅黑" pitchFamily="34" charset="-122"/>
              </a:rPr>
              <a:t>Microsoft</a:t>
            </a:r>
            <a:r>
              <a:rPr lang="zh-CN" altLang="en-US" sz="1600">
                <a:solidFill>
                  <a:schemeClr val="accent5">
                    <a:lumMod val="75000"/>
                  </a:schemeClr>
                </a:solidFill>
                <a:latin typeface="微软雅黑" pitchFamily="34" charset="-122"/>
                <a:ea typeface="微软雅黑" pitchFamily="34" charset="-122"/>
              </a:rPr>
              <a:t>为</a:t>
            </a:r>
            <a:r>
              <a:rPr lang="en-US" altLang="zh-CN" sz="1600">
                <a:solidFill>
                  <a:schemeClr val="accent5">
                    <a:lumMod val="75000"/>
                  </a:schemeClr>
                </a:solidFill>
                <a:latin typeface="微软雅黑" pitchFamily="34" charset="-122"/>
                <a:ea typeface="微软雅黑" pitchFamily="34" charset="-122"/>
              </a:rPr>
              <a:t>Windows</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Linux</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macOS</a:t>
            </a:r>
            <a:r>
              <a:rPr lang="zh-CN" altLang="en-US" sz="1600">
                <a:solidFill>
                  <a:schemeClr val="accent5">
                    <a:lumMod val="75000"/>
                  </a:schemeClr>
                </a:solidFill>
                <a:latin typeface="微软雅黑" pitchFamily="34" charset="-122"/>
                <a:ea typeface="微软雅黑" pitchFamily="34" charset="-122"/>
              </a:rPr>
              <a:t>开发的免费源代码编辑器。功能</a:t>
            </a:r>
            <a:r>
              <a:rPr lang="zh-CN" altLang="en-US" sz="1600" smtClean="0">
                <a:solidFill>
                  <a:schemeClr val="accent5">
                    <a:lumMod val="75000"/>
                  </a:schemeClr>
                </a:solidFill>
                <a:latin typeface="微软雅黑" pitchFamily="34" charset="-122"/>
                <a:ea typeface="微软雅黑" pitchFamily="34" charset="-122"/>
              </a:rPr>
              <a:t>包括代码调试、语法突出显示、智能</a:t>
            </a:r>
            <a:r>
              <a:rPr lang="zh-CN" altLang="en-US" sz="1600">
                <a:solidFill>
                  <a:schemeClr val="accent5">
                    <a:lumMod val="75000"/>
                  </a:schemeClr>
                </a:solidFill>
                <a:latin typeface="微软雅黑" pitchFamily="34" charset="-122"/>
                <a:ea typeface="微软雅黑" pitchFamily="34" charset="-122"/>
              </a:rPr>
              <a:t>代码</a:t>
            </a:r>
            <a:r>
              <a:rPr lang="zh-CN" altLang="en-US" sz="1600" smtClean="0">
                <a:solidFill>
                  <a:schemeClr val="accent5">
                    <a:lumMod val="75000"/>
                  </a:schemeClr>
                </a:solidFill>
                <a:latin typeface="微软雅黑" pitchFamily="34" charset="-122"/>
                <a:ea typeface="微软雅黑" pitchFamily="34" charset="-122"/>
              </a:rPr>
              <a:t>完成、代码</a:t>
            </a:r>
            <a:r>
              <a:rPr lang="zh-CN" altLang="en-US" sz="1600">
                <a:solidFill>
                  <a:schemeClr val="accent5">
                    <a:lumMod val="75000"/>
                  </a:schemeClr>
                </a:solidFill>
                <a:latin typeface="微软雅黑" pitchFamily="34" charset="-122"/>
                <a:ea typeface="微软雅黑" pitchFamily="34" charset="-122"/>
              </a:rPr>
              <a:t>重构和嵌入式</a:t>
            </a:r>
            <a:r>
              <a:rPr lang="en-US" altLang="zh-CN" sz="1600">
                <a:solidFill>
                  <a:schemeClr val="accent5">
                    <a:lumMod val="75000"/>
                  </a:schemeClr>
                </a:solidFill>
                <a:latin typeface="微软雅黑" pitchFamily="34" charset="-122"/>
                <a:ea typeface="微软雅黑" pitchFamily="34" charset="-122"/>
              </a:rPr>
              <a:t>Git</a:t>
            </a:r>
            <a:r>
              <a:rPr lang="zh-CN" altLang="en-US" sz="1600">
                <a:solidFill>
                  <a:schemeClr val="accent5">
                    <a:lumMod val="75000"/>
                  </a:schemeClr>
                </a:solidFill>
                <a:latin typeface="微软雅黑" pitchFamily="34" charset="-122"/>
                <a:ea typeface="微软雅黑" pitchFamily="34" charset="-122"/>
              </a:rPr>
              <a:t>的支持。 用户可以更改主题，键盘快捷键，首选项，并安装添加了其他功能的扩展</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endParaRPr lang="zh-CN" altLang="en-US" sz="1600">
              <a:solidFill>
                <a:schemeClr val="accent5">
                  <a:lumMod val="75000"/>
                </a:schemeClr>
              </a:solidFill>
              <a:latin typeface="微软雅黑" pitchFamily="34" charset="-122"/>
              <a:ea typeface="微软雅黑" pitchFamily="34" charset="-122"/>
            </a:endParaRPr>
          </a:p>
          <a:p>
            <a:pPr indent="342900">
              <a:lnSpc>
                <a:spcPct val="150000"/>
              </a:lnSpc>
            </a:pPr>
            <a:r>
              <a:rPr lang="en-US" altLang="zh-CN" sz="1600">
                <a:solidFill>
                  <a:schemeClr val="accent5">
                    <a:lumMod val="75000"/>
                  </a:schemeClr>
                </a:solidFill>
                <a:latin typeface="微软雅黑" pitchFamily="34" charset="-122"/>
                <a:ea typeface="微软雅黑" pitchFamily="34" charset="-122"/>
              </a:rPr>
              <a:t>Visual Studio Code</a:t>
            </a:r>
            <a:r>
              <a:rPr lang="zh-CN" altLang="en-US" sz="1600">
                <a:solidFill>
                  <a:schemeClr val="accent5">
                    <a:lumMod val="75000"/>
                  </a:schemeClr>
                </a:solidFill>
                <a:latin typeface="微软雅黑" pitchFamily="34" charset="-122"/>
                <a:ea typeface="微软雅黑" pitchFamily="34" charset="-122"/>
              </a:rPr>
              <a:t>的源代码来自</a:t>
            </a:r>
            <a:r>
              <a:rPr lang="en-US" altLang="zh-CN" sz="1600">
                <a:solidFill>
                  <a:schemeClr val="accent5">
                    <a:lumMod val="75000"/>
                  </a:schemeClr>
                </a:solidFill>
                <a:latin typeface="微软雅黑" pitchFamily="34" charset="-122"/>
                <a:ea typeface="微软雅黑" pitchFamily="34" charset="-122"/>
              </a:rPr>
              <a:t>Microsoft</a:t>
            </a:r>
            <a:r>
              <a:rPr lang="zh-CN" altLang="en-US" sz="1600">
                <a:solidFill>
                  <a:schemeClr val="accent5">
                    <a:lumMod val="75000"/>
                  </a:schemeClr>
                </a:solidFill>
                <a:latin typeface="微软雅黑" pitchFamily="34" charset="-122"/>
                <a:ea typeface="微软雅黑" pitchFamily="34" charset="-122"/>
              </a:rPr>
              <a:t>的免费开放源代码软件</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项目，该项目是在许可的</a:t>
            </a:r>
            <a:r>
              <a:rPr lang="en-US" altLang="zh-CN" sz="1600">
                <a:solidFill>
                  <a:schemeClr val="accent5">
                    <a:lumMod val="75000"/>
                  </a:schemeClr>
                </a:solidFill>
                <a:latin typeface="微软雅黑" pitchFamily="34" charset="-122"/>
                <a:ea typeface="微软雅黑" pitchFamily="34" charset="-122"/>
              </a:rPr>
              <a:t>Expat</a:t>
            </a:r>
            <a:r>
              <a:rPr lang="zh-CN" altLang="en-US" sz="1600">
                <a:solidFill>
                  <a:schemeClr val="accent5">
                    <a:lumMod val="75000"/>
                  </a:schemeClr>
                </a:solidFill>
                <a:latin typeface="微软雅黑" pitchFamily="34" charset="-122"/>
                <a:ea typeface="微软雅黑" pitchFamily="34" charset="-122"/>
              </a:rPr>
              <a:t>下发布的，但已编译的二进制文件是免费的，可用于任何用途</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VSCode</a:t>
            </a:r>
            <a:r>
              <a:rPr lang="zh-CN" altLang="en-US" sz="1600" smtClean="0">
                <a:solidFill>
                  <a:schemeClr val="accent5">
                    <a:lumMod val="75000"/>
                  </a:schemeClr>
                </a:solidFill>
                <a:latin typeface="微软雅黑" pitchFamily="34" charset="-122"/>
                <a:ea typeface="微软雅黑" pitchFamily="34" charset="-122"/>
              </a:rPr>
              <a:t>社区有很多优秀的插件，从而扩展了对多种开发语言的支持。这里主要介绍下其对</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开发环境的配置（</a:t>
            </a:r>
            <a:r>
              <a:rPr lang="zh-CN" altLang="en-US" sz="1600">
                <a:solidFill>
                  <a:schemeClr val="accent5">
                    <a:lumMod val="75000"/>
                  </a:schemeClr>
                </a:solidFill>
                <a:latin typeface="微软雅黑" pitchFamily="34" charset="-122"/>
                <a:ea typeface="微软雅黑" pitchFamily="34" charset="-122"/>
              </a:rPr>
              <a:t>默认大家已经安装好</a:t>
            </a:r>
            <a:r>
              <a:rPr lang="en-US" altLang="zh-CN" sz="160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环境</a:t>
            </a:r>
            <a:r>
              <a:rPr lang="zh-CN" altLang="en-US" sz="1600" smtClean="0">
                <a:solidFill>
                  <a:schemeClr val="accent5">
                    <a:lumMod val="75000"/>
                  </a:schemeClr>
                </a:solidFill>
                <a:latin typeface="微软雅黑" pitchFamily="34" charset="-122"/>
                <a:ea typeface="微软雅黑" pitchFamily="34" charset="-122"/>
              </a:rPr>
              <a:t>），主要有五个步骤：</a:t>
            </a:r>
            <a:endParaRPr lang="zh-CN" altLang="en-US"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397612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5" dur="500"/>
                                        <p:tgtEl>
                                          <p:spTgt spid="5">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0"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a:t>
            </a:r>
            <a:r>
              <a:rPr lang="zh-CN" altLang="en-US" b="1" smtClean="0">
                <a:solidFill>
                  <a:schemeClr val="accent5">
                    <a:lumMod val="50000"/>
                  </a:schemeClr>
                </a:solidFill>
                <a:latin typeface="微软雅黑" pitchFamily="34" charset="-122"/>
                <a:ea typeface="微软雅黑" pitchFamily="34" charset="-122"/>
              </a:rPr>
              <a:t>缺失数据处理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缺失值检查</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a:solidFill>
                  <a:schemeClr val="accent5">
                    <a:lumMod val="75000"/>
                  </a:schemeClr>
                </a:solidFill>
                <a:latin typeface="微软雅黑" pitchFamily="34" charset="-122"/>
                <a:ea typeface="微软雅黑" pitchFamily="34" charset="-122"/>
              </a:rPr>
              <a:t>为了更容易地检测缺失值</a:t>
            </a:r>
            <a:r>
              <a:rPr lang="en-US" altLang="zh-CN" sz="160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以及跨越</a:t>
            </a:r>
            <a:r>
              <a:rPr lang="zh-CN" altLang="en-US" sz="1600" smtClean="0">
                <a:solidFill>
                  <a:schemeClr val="accent5">
                    <a:lumMod val="75000"/>
                  </a:schemeClr>
                </a:solidFill>
                <a:latin typeface="微软雅黑" pitchFamily="34" charset="-122"/>
                <a:ea typeface="微软雅黑" pitchFamily="34" charset="-122"/>
              </a:rPr>
              <a:t>不同</a:t>
            </a:r>
            <a:r>
              <a:rPr lang="en-US" altLang="zh-CN" sz="1600">
                <a:solidFill>
                  <a:schemeClr val="accent5">
                    <a:lumMod val="75000"/>
                  </a:schemeClr>
                </a:solidFill>
                <a:latin typeface="微软雅黑" pitchFamily="34" charset="-122"/>
                <a:ea typeface="微软雅黑" pitchFamily="34" charset="-122"/>
              </a:rPr>
              <a:t>dtype</a:t>
            </a:r>
            <a:r>
              <a:rPr lang="zh-CN" altLang="en-US" sz="1600" smtClean="0">
                <a:solidFill>
                  <a:schemeClr val="accent5">
                    <a:lumMod val="75000"/>
                  </a:schemeClr>
                </a:solidFill>
                <a:latin typeface="微软雅黑" pitchFamily="34" charset="-122"/>
                <a:ea typeface="微软雅黑" pitchFamily="34" charset="-122"/>
              </a:rPr>
              <a:t>的数组</a:t>
            </a:r>
            <a:r>
              <a:rPr lang="en-US" altLang="zh-CN" sz="1600" smtClean="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Pandas</a:t>
            </a:r>
            <a:r>
              <a:rPr lang="zh-CN" altLang="en-US" sz="1600">
                <a:solidFill>
                  <a:schemeClr val="accent5">
                    <a:lumMod val="75000"/>
                  </a:schemeClr>
                </a:solidFill>
                <a:latin typeface="微软雅黑" pitchFamily="34" charset="-122"/>
                <a:ea typeface="微软雅黑" pitchFamily="34" charset="-122"/>
              </a:rPr>
              <a:t>提供了</a:t>
            </a:r>
            <a:r>
              <a:rPr lang="en-US" altLang="zh-CN" sz="1600">
                <a:solidFill>
                  <a:schemeClr val="accent5">
                    <a:lumMod val="75000"/>
                  </a:schemeClr>
                </a:solidFill>
                <a:latin typeface="微软雅黑" pitchFamily="34" charset="-122"/>
                <a:ea typeface="微软雅黑" pitchFamily="34" charset="-122"/>
              </a:rPr>
              <a:t>isnull()</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notnull()</a:t>
            </a:r>
            <a:r>
              <a:rPr lang="zh-CN" altLang="en-US" sz="1600">
                <a:solidFill>
                  <a:schemeClr val="accent5">
                    <a:lumMod val="75000"/>
                  </a:schemeClr>
                </a:solidFill>
                <a:latin typeface="微软雅黑" pitchFamily="34" charset="-122"/>
                <a:ea typeface="微软雅黑" pitchFamily="34" charset="-122"/>
              </a:rPr>
              <a:t>函数，它们也是</a:t>
            </a:r>
            <a:r>
              <a:rPr lang="en-US" altLang="zh-CN" sz="1600">
                <a:solidFill>
                  <a:schemeClr val="accent5">
                    <a:lumMod val="75000"/>
                  </a:schemeClr>
                </a:solidFill>
                <a:latin typeface="微软雅黑" pitchFamily="34" charset="-122"/>
                <a:ea typeface="微软雅黑" pitchFamily="34" charset="-122"/>
              </a:rPr>
              <a:t>Series</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DataFrame</a:t>
            </a:r>
            <a:r>
              <a:rPr lang="zh-CN" altLang="en-US" sz="1600">
                <a:solidFill>
                  <a:schemeClr val="accent5">
                    <a:lumMod val="75000"/>
                  </a:schemeClr>
                </a:solidFill>
                <a:latin typeface="微软雅黑" pitchFamily="34" charset="-122"/>
                <a:ea typeface="微软雅黑" pitchFamily="34" charset="-122"/>
              </a:rPr>
              <a:t>对象的</a:t>
            </a:r>
            <a:r>
              <a:rPr lang="zh-CN" altLang="en-US" sz="1600" smtClean="0">
                <a:solidFill>
                  <a:schemeClr val="accent5">
                    <a:lumMod val="75000"/>
                  </a:schemeClr>
                </a:solidFill>
                <a:latin typeface="微软雅黑" pitchFamily="34" charset="-122"/>
                <a:ea typeface="微软雅黑" pitchFamily="34" charset="-122"/>
              </a:rPr>
              <a:t>方法。</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对于上面例子，使用</a:t>
            </a:r>
            <a:r>
              <a:rPr lang="en-US" altLang="zh-CN" sz="1600" smtClean="0">
                <a:solidFill>
                  <a:schemeClr val="accent5">
                    <a:lumMod val="75000"/>
                  </a:schemeClr>
                </a:solidFill>
                <a:latin typeface="微软雅黑" pitchFamily="34" charset="-122"/>
                <a:ea typeface="微软雅黑" pitchFamily="34" charset="-122"/>
              </a:rPr>
              <a:t>isnull</a:t>
            </a:r>
            <a:r>
              <a:rPr lang="zh-CN" altLang="en-US" sz="1600" smtClean="0">
                <a:solidFill>
                  <a:schemeClr val="accent5">
                    <a:lumMod val="75000"/>
                  </a:schemeClr>
                </a:solidFill>
                <a:latin typeface="微软雅黑" pitchFamily="34" charset="-122"/>
                <a:ea typeface="微软雅黑" pitchFamily="34" charset="-122"/>
              </a:rPr>
              <a:t>和</a:t>
            </a:r>
            <a:r>
              <a:rPr lang="en-US" altLang="zh-CN" sz="1600" smtClean="0">
                <a:solidFill>
                  <a:schemeClr val="accent5">
                    <a:lumMod val="75000"/>
                  </a:schemeClr>
                </a:solidFill>
                <a:latin typeface="微软雅黑" pitchFamily="34" charset="-122"/>
                <a:ea typeface="微软雅黑" pitchFamily="34" charset="-122"/>
              </a:rPr>
              <a:t>notnull</a:t>
            </a:r>
            <a:r>
              <a:rPr lang="zh-CN" altLang="en-US" sz="1600" smtClean="0">
                <a:solidFill>
                  <a:schemeClr val="accent5">
                    <a:lumMod val="75000"/>
                  </a:schemeClr>
                </a:solidFill>
                <a:latin typeface="微软雅黑" pitchFamily="34" charset="-122"/>
                <a:ea typeface="微软雅黑" pitchFamily="34" charset="-122"/>
              </a:rPr>
              <a:t>函数可以检查出数据框当中的空值和非空值。</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9340" y="2924944"/>
            <a:ext cx="4000500" cy="43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1828" y="2924944"/>
            <a:ext cx="2506556" cy="262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45974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2050"/>
                                        </p:tgtEl>
                                        <p:attrNameLst>
                                          <p:attrName>style.visibility</p:attrName>
                                        </p:attrNameLst>
                                      </p:cBhvr>
                                      <p:to>
                                        <p:strVal val="visible"/>
                                      </p:to>
                                    </p:set>
                                    <p:anim calcmode="lin" valueType="num">
                                      <p:cBhvr>
                                        <p:cTn id="22" dur="500" fill="hold"/>
                                        <p:tgtEl>
                                          <p:spTgt spid="2050"/>
                                        </p:tgtEl>
                                        <p:attrNameLst>
                                          <p:attrName>ppt_w</p:attrName>
                                        </p:attrNameLst>
                                      </p:cBhvr>
                                      <p:tavLst>
                                        <p:tav tm="0">
                                          <p:val>
                                            <p:fltVal val="0"/>
                                          </p:val>
                                        </p:tav>
                                        <p:tav tm="100000">
                                          <p:val>
                                            <p:strVal val="#ppt_w"/>
                                          </p:val>
                                        </p:tav>
                                      </p:tavLst>
                                    </p:anim>
                                    <p:anim calcmode="lin" valueType="num">
                                      <p:cBhvr>
                                        <p:cTn id="23" dur="500" fill="hold"/>
                                        <p:tgtEl>
                                          <p:spTgt spid="2050"/>
                                        </p:tgtEl>
                                        <p:attrNameLst>
                                          <p:attrName>ppt_h</p:attrName>
                                        </p:attrNameLst>
                                      </p:cBhvr>
                                      <p:tavLst>
                                        <p:tav tm="0">
                                          <p:val>
                                            <p:fltVal val="0"/>
                                          </p:val>
                                        </p:tav>
                                        <p:tav tm="100000">
                                          <p:val>
                                            <p:strVal val="#ppt_h"/>
                                          </p:val>
                                        </p:tav>
                                      </p:tavLst>
                                    </p:anim>
                                    <p:animEffect transition="in" filter="fade">
                                      <p:cBhvr>
                                        <p:cTn id="24" dur="500"/>
                                        <p:tgtEl>
                                          <p:spTgt spid="2050"/>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2051"/>
                                        </p:tgtEl>
                                        <p:attrNameLst>
                                          <p:attrName>style.visibility</p:attrName>
                                        </p:attrNameLst>
                                      </p:cBhvr>
                                      <p:to>
                                        <p:strVal val="visible"/>
                                      </p:to>
                                    </p:set>
                                    <p:anim calcmode="lin" valueType="num">
                                      <p:cBhvr>
                                        <p:cTn id="29" dur="500" fill="hold"/>
                                        <p:tgtEl>
                                          <p:spTgt spid="2051"/>
                                        </p:tgtEl>
                                        <p:attrNameLst>
                                          <p:attrName>ppt_w</p:attrName>
                                        </p:attrNameLst>
                                      </p:cBhvr>
                                      <p:tavLst>
                                        <p:tav tm="0">
                                          <p:val>
                                            <p:fltVal val="0"/>
                                          </p:val>
                                        </p:tav>
                                        <p:tav tm="100000">
                                          <p:val>
                                            <p:strVal val="#ppt_w"/>
                                          </p:val>
                                        </p:tav>
                                      </p:tavLst>
                                    </p:anim>
                                    <p:anim calcmode="lin" valueType="num">
                                      <p:cBhvr>
                                        <p:cTn id="30" dur="500" fill="hold"/>
                                        <p:tgtEl>
                                          <p:spTgt spid="2051"/>
                                        </p:tgtEl>
                                        <p:attrNameLst>
                                          <p:attrName>ppt_h</p:attrName>
                                        </p:attrNameLst>
                                      </p:cBhvr>
                                      <p:tavLst>
                                        <p:tav tm="0">
                                          <p:val>
                                            <p:fltVal val="0"/>
                                          </p:val>
                                        </p:tav>
                                        <p:tav tm="100000">
                                          <p:val>
                                            <p:strVal val="#ppt_h"/>
                                          </p:val>
                                        </p:tav>
                                      </p:tavLst>
                                    </p:anim>
                                    <p:animEffect transition="in" filter="fade">
                                      <p:cBhvr>
                                        <p:cTn id="31"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a:t>
            </a:r>
            <a:r>
              <a:rPr lang="zh-CN" altLang="en-US" b="1" smtClean="0">
                <a:solidFill>
                  <a:schemeClr val="accent5">
                    <a:lumMod val="50000"/>
                  </a:schemeClr>
                </a:solidFill>
                <a:latin typeface="微软雅黑" pitchFamily="34" charset="-122"/>
                <a:ea typeface="微软雅黑" pitchFamily="34" charset="-122"/>
              </a:rPr>
              <a:t>缺失数据处理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续</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找到数据的缺失情况后，接下来要考虑的是用什么方式处理这些缺失使其对分析结果影响最小。一般处理的方式有：直接删除法、标量填充法、相邻</a:t>
            </a:r>
            <a:r>
              <a:rPr lang="zh-CN" altLang="en-US" sz="1600">
                <a:solidFill>
                  <a:schemeClr val="accent5">
                    <a:lumMod val="75000"/>
                  </a:schemeClr>
                </a:solidFill>
                <a:latin typeface="微软雅黑" pitchFamily="34" charset="-122"/>
                <a:ea typeface="微软雅黑" pitchFamily="34" charset="-122"/>
              </a:rPr>
              <a:t>前后</a:t>
            </a:r>
            <a:r>
              <a:rPr lang="zh-CN" altLang="en-US" sz="1600" smtClean="0">
                <a:solidFill>
                  <a:schemeClr val="accent5">
                    <a:lumMod val="75000"/>
                  </a:schemeClr>
                </a:solidFill>
                <a:latin typeface="微软雅黑" pitchFamily="34" charset="-122"/>
                <a:ea typeface="微软雅黑" pitchFamily="34" charset="-122"/>
              </a:rPr>
              <a:t>行填充法、通用替换法等。</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624978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Pandas </a:t>
            </a:r>
            <a:r>
              <a:rPr lang="zh-CN" altLang="en-US" b="1" smtClean="0">
                <a:solidFill>
                  <a:schemeClr val="accent5">
                    <a:lumMod val="50000"/>
                  </a:schemeClr>
                </a:solidFill>
                <a:latin typeface="微软雅黑" pitchFamily="34" charset="-122"/>
                <a:ea typeface="微软雅黑" pitchFamily="34" charset="-122"/>
              </a:rPr>
              <a:t>缺失数据处理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下面用实例来解说这些处理方式。</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9" y="1999600"/>
            <a:ext cx="4536504" cy="2272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8104" y="1999600"/>
            <a:ext cx="3096344" cy="34029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568" y="4503558"/>
            <a:ext cx="3331096" cy="21934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15055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099"/>
                                        </p:tgtEl>
                                        <p:attrNameLst>
                                          <p:attrName>style.visibility</p:attrName>
                                        </p:attrNameLst>
                                      </p:cBhvr>
                                      <p:to>
                                        <p:strVal val="visible"/>
                                      </p:to>
                                    </p:set>
                                    <p:anim calcmode="lin" valueType="num">
                                      <p:cBhvr>
                                        <p:cTn id="17" dur="500" fill="hold"/>
                                        <p:tgtEl>
                                          <p:spTgt spid="4099"/>
                                        </p:tgtEl>
                                        <p:attrNameLst>
                                          <p:attrName>ppt_w</p:attrName>
                                        </p:attrNameLst>
                                      </p:cBhvr>
                                      <p:tavLst>
                                        <p:tav tm="0">
                                          <p:val>
                                            <p:fltVal val="0"/>
                                          </p:val>
                                        </p:tav>
                                        <p:tav tm="100000">
                                          <p:val>
                                            <p:strVal val="#ppt_w"/>
                                          </p:val>
                                        </p:tav>
                                      </p:tavLst>
                                    </p:anim>
                                    <p:anim calcmode="lin" valueType="num">
                                      <p:cBhvr>
                                        <p:cTn id="18" dur="500" fill="hold"/>
                                        <p:tgtEl>
                                          <p:spTgt spid="4099"/>
                                        </p:tgtEl>
                                        <p:attrNameLst>
                                          <p:attrName>ppt_h</p:attrName>
                                        </p:attrNameLst>
                                      </p:cBhvr>
                                      <p:tavLst>
                                        <p:tav tm="0">
                                          <p:val>
                                            <p:fltVal val="0"/>
                                          </p:val>
                                        </p:tav>
                                        <p:tav tm="100000">
                                          <p:val>
                                            <p:strVal val="#ppt_h"/>
                                          </p:val>
                                        </p:tav>
                                      </p:tavLst>
                                    </p:anim>
                                    <p:animEffect transition="in" filter="fade">
                                      <p:cBhvr>
                                        <p:cTn id="19" dur="500"/>
                                        <p:tgtEl>
                                          <p:spTgt spid="4099"/>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4100"/>
                                        </p:tgtEl>
                                        <p:attrNameLst>
                                          <p:attrName>style.visibility</p:attrName>
                                        </p:attrNameLst>
                                      </p:cBhvr>
                                      <p:to>
                                        <p:strVal val="visible"/>
                                      </p:to>
                                    </p:set>
                                    <p:anim calcmode="lin" valueType="num">
                                      <p:cBhvr>
                                        <p:cTn id="24" dur="500" fill="hold"/>
                                        <p:tgtEl>
                                          <p:spTgt spid="4100"/>
                                        </p:tgtEl>
                                        <p:attrNameLst>
                                          <p:attrName>ppt_w</p:attrName>
                                        </p:attrNameLst>
                                      </p:cBhvr>
                                      <p:tavLst>
                                        <p:tav tm="0">
                                          <p:val>
                                            <p:fltVal val="0"/>
                                          </p:val>
                                        </p:tav>
                                        <p:tav tm="100000">
                                          <p:val>
                                            <p:strVal val="#ppt_w"/>
                                          </p:val>
                                        </p:tav>
                                      </p:tavLst>
                                    </p:anim>
                                    <p:anim calcmode="lin" valueType="num">
                                      <p:cBhvr>
                                        <p:cTn id="25" dur="500" fill="hold"/>
                                        <p:tgtEl>
                                          <p:spTgt spid="4100"/>
                                        </p:tgtEl>
                                        <p:attrNameLst>
                                          <p:attrName>ppt_h</p:attrName>
                                        </p:attrNameLst>
                                      </p:cBhvr>
                                      <p:tavLst>
                                        <p:tav tm="0">
                                          <p:val>
                                            <p:fltVal val="0"/>
                                          </p:val>
                                        </p:tav>
                                        <p:tav tm="100000">
                                          <p:val>
                                            <p:strVal val="#ppt_h"/>
                                          </p:val>
                                        </p:tav>
                                      </p:tavLst>
                                    </p:anim>
                                    <p:animEffect transition="in" filter="fade">
                                      <p:cBhvr>
                                        <p:cTn id="26" dur="50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第四课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1754326"/>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课程介绍</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chemeClr val="accent5">
                    <a:lumMod val="75000"/>
                  </a:schemeClr>
                </a:solidFill>
                <a:latin typeface="微软雅黑" pitchFamily="34" charset="-122"/>
                <a:ea typeface="微软雅黑" pitchFamily="34" charset="-122"/>
              </a:rPr>
              <a:t>本节课开始我们将</a:t>
            </a:r>
            <a:r>
              <a:rPr lang="zh-CN" altLang="en-US" sz="1600">
                <a:solidFill>
                  <a:schemeClr val="accent5">
                    <a:lumMod val="75000"/>
                  </a:schemeClr>
                </a:solidFill>
                <a:latin typeface="微软雅黑" pitchFamily="34" charset="-122"/>
                <a:ea typeface="微软雅黑" pitchFamily="34" charset="-122"/>
              </a:rPr>
              <a:t>基于</a:t>
            </a:r>
            <a:r>
              <a:rPr lang="zh-CN" altLang="en-US" sz="1600" smtClean="0">
                <a:solidFill>
                  <a:schemeClr val="accent5">
                    <a:lumMod val="75000"/>
                  </a:schemeClr>
                </a:solidFill>
                <a:latin typeface="微软雅黑" pitchFamily="34" charset="-122"/>
                <a:ea typeface="微软雅黑" pitchFamily="34" charset="-122"/>
              </a:rPr>
              <a:t>统计学</a:t>
            </a:r>
            <a:r>
              <a:rPr lang="zh-CN" altLang="en-US" sz="1600">
                <a:solidFill>
                  <a:schemeClr val="accent5">
                    <a:lumMod val="75000"/>
                  </a:schemeClr>
                </a:solidFill>
                <a:latin typeface="微软雅黑" pitchFamily="34" charset="-122"/>
                <a:ea typeface="微软雅黑" pitchFamily="34" charset="-122"/>
              </a:rPr>
              <a:t>和</a:t>
            </a:r>
            <a:r>
              <a:rPr lang="zh-CN" altLang="en-US" sz="1600" smtClean="0">
                <a:solidFill>
                  <a:schemeClr val="accent5">
                    <a:lumMod val="75000"/>
                  </a:schemeClr>
                </a:solidFill>
                <a:latin typeface="微软雅黑" pitchFamily="34" charset="-122"/>
                <a:ea typeface="微软雅黑" pitchFamily="34" charset="-122"/>
              </a:rPr>
              <a:t>线性代数的理论，根据实际使用</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和</a:t>
            </a:r>
            <a:r>
              <a:rPr lang="en-US" altLang="zh-CN" sz="1600" smtClean="0">
                <a:solidFill>
                  <a:schemeClr val="accent5">
                    <a:lumMod val="75000"/>
                  </a:schemeClr>
                </a:solidFill>
                <a:latin typeface="微软雅黑" pitchFamily="34" charset="-122"/>
                <a:ea typeface="微软雅黑" pitchFamily="34" charset="-122"/>
              </a:rPr>
              <a:t>Pandas</a:t>
            </a:r>
            <a:r>
              <a:rPr lang="zh-CN" altLang="en-US" sz="1600" smtClean="0">
                <a:solidFill>
                  <a:schemeClr val="accent5">
                    <a:lumMod val="75000"/>
                  </a:schemeClr>
                </a:solidFill>
                <a:latin typeface="微软雅黑" pitchFamily="34" charset="-122"/>
                <a:ea typeface="微软雅黑" pitchFamily="34" charset="-122"/>
              </a:rPr>
              <a:t>等</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库进行探索性数据分析，包括描述性统计运算、线性代数运算、寻找特征值和特征向量、</a:t>
            </a:r>
            <a:r>
              <a:rPr lang="zh-CN" altLang="en-US" sz="1600" smtClean="0">
                <a:solidFill>
                  <a:schemeClr val="accent5">
                    <a:lumMod val="75000"/>
                  </a:schemeClr>
                </a:solidFill>
                <a:latin typeface="微软雅黑" pitchFamily="34" charset="-122"/>
                <a:ea typeface="微软雅黑" pitchFamily="34" charset="-122"/>
              </a:rPr>
              <a:t>随机数</a:t>
            </a:r>
            <a:r>
              <a:rPr lang="zh-CN" altLang="en-US" sz="1600">
                <a:solidFill>
                  <a:schemeClr val="accent5">
                    <a:lumMod val="75000"/>
                  </a:schemeClr>
                </a:solidFill>
                <a:latin typeface="微软雅黑" pitchFamily="34" charset="-122"/>
                <a:ea typeface="微软雅黑" pitchFamily="34" charset="-122"/>
              </a:rPr>
              <a:t>生成</a:t>
            </a:r>
            <a:r>
              <a:rPr lang="zh-CN" altLang="en-US" sz="1600" smtClean="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掩码式</a:t>
            </a:r>
            <a:r>
              <a:rPr lang="zh-CN" altLang="en-US" sz="1600" smtClean="0">
                <a:solidFill>
                  <a:schemeClr val="accent5">
                    <a:lumMod val="75000"/>
                  </a:schemeClr>
                </a:solidFill>
                <a:latin typeface="微软雅黑" pitchFamily="34" charset="-122"/>
                <a:ea typeface="微软雅黑" pitchFamily="34" charset="-122"/>
              </a:rPr>
              <a:t>数组。</a:t>
            </a:r>
          </a:p>
        </p:txBody>
      </p:sp>
    </p:spTree>
    <p:extLst>
      <p:ext uri="{BB962C8B-B14F-4D97-AF65-F5344CB8AC3E}">
        <p14:creationId xmlns:p14="http://schemas.microsoft.com/office/powerpoint/2010/main" val="2035461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第四课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492990"/>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利用</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处理简单的描述性统计运算</a:t>
            </a:r>
            <a:endParaRPr lang="zh-CN" altLang="en-US"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利用</a:t>
            </a:r>
            <a:r>
              <a:rPr lang="en-US" altLang="zh-CN" sz="160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进行线性代数运算</a:t>
            </a: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利用</a:t>
            </a:r>
            <a:r>
              <a:rPr lang="en-US" altLang="zh-CN" sz="160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寻找特征值和特征向量</a:t>
            </a: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随机数</a:t>
            </a: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创建</a:t>
            </a:r>
            <a:r>
              <a:rPr lang="en-US" altLang="zh-CN" sz="160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掩码式数组（</a:t>
            </a:r>
            <a:r>
              <a:rPr lang="en-US" altLang="zh-CN" sz="1600">
                <a:solidFill>
                  <a:schemeClr val="accent5">
                    <a:lumMod val="75000"/>
                  </a:schemeClr>
                </a:solidFill>
                <a:latin typeface="微软雅黑" pitchFamily="34" charset="-122"/>
                <a:ea typeface="微软雅黑" pitchFamily="34" charset="-122"/>
              </a:rPr>
              <a:t>Masked arrays</a:t>
            </a:r>
            <a:r>
              <a:rPr lang="zh-CN" altLang="en-US" sz="1600">
                <a:solidFill>
                  <a:schemeClr val="accent5">
                    <a:lumMod val="75000"/>
                  </a:schemeClr>
                </a:solidFill>
                <a:latin typeface="微软雅黑" pitchFamily="34" charset="-122"/>
                <a:ea typeface="微软雅黑" pitchFamily="34" charset="-122"/>
              </a:rPr>
              <a:t>）</a:t>
            </a:r>
            <a:endParaRPr lang="zh-CN" altLang="en-US"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38711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进行简单的描述性统计计算</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b="1" smtClean="0">
                <a:solidFill>
                  <a:schemeClr val="accent5">
                    <a:lumMod val="75000"/>
                  </a:schemeClr>
                </a:solidFill>
                <a:latin typeface="微软雅黑" pitchFamily="34" charset="-122"/>
                <a:ea typeface="微软雅黑" pitchFamily="34" charset="-122"/>
              </a:rPr>
              <a:t>案例 </a:t>
            </a:r>
            <a:r>
              <a:rPr lang="en-US" altLang="zh-CN" sz="1600" b="1" smtClean="0">
                <a:solidFill>
                  <a:schemeClr val="accent5">
                    <a:lumMod val="75000"/>
                  </a:schemeClr>
                </a:solidFill>
                <a:latin typeface="微软雅黑" pitchFamily="34" charset="-122"/>
                <a:ea typeface="微软雅黑" pitchFamily="34" charset="-122"/>
              </a:rPr>
              <a:t>1</a:t>
            </a:r>
            <a:r>
              <a:rPr lang="zh-CN" altLang="en-US" sz="1600" smtClean="0">
                <a:solidFill>
                  <a:schemeClr val="accent5">
                    <a:lumMod val="75000"/>
                  </a:schemeClr>
                </a:solidFill>
                <a:latin typeface="微软雅黑" pitchFamily="34" charset="-122"/>
                <a:ea typeface="微软雅黑" pitchFamily="34" charset="-122"/>
              </a:rPr>
              <a:t> 对美国夏威夷大气</a:t>
            </a:r>
            <a:r>
              <a:rPr lang="zh-CN" altLang="en-US" sz="1600">
                <a:solidFill>
                  <a:schemeClr val="accent5">
                    <a:lumMod val="75000"/>
                  </a:schemeClr>
                </a:solidFill>
                <a:latin typeface="微软雅黑" pitchFamily="34" charset="-122"/>
                <a:ea typeface="微软雅黑" pitchFamily="34" charset="-122"/>
              </a:rPr>
              <a:t>二氧化碳值</a:t>
            </a:r>
            <a:r>
              <a:rPr lang="zh-CN" altLang="en-US" sz="1600" smtClean="0">
                <a:solidFill>
                  <a:schemeClr val="accent5">
                    <a:lumMod val="75000"/>
                  </a:schemeClr>
                </a:solidFill>
                <a:latin typeface="微软雅黑" pitchFamily="34" charset="-122"/>
                <a:ea typeface="微软雅黑" pitchFamily="34" charset="-122"/>
              </a:rPr>
              <a:t>的进行描述性统计，计算二氧化碳的平均值、中位数、最大最小值以及标准差。</a:t>
            </a:r>
            <a:endParaRPr lang="en-US" altLang="zh-CN" sz="1600" smtClean="0">
              <a:solidFill>
                <a:schemeClr val="accent5">
                  <a:lumMod val="75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这里使用到的数据集来自美国夏威夷莫纳罗亚天文台观测到的大气二氧化碳数据。</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和</a:t>
            </a:r>
            <a:r>
              <a:rPr lang="en-US" altLang="zh-CN" sz="1600" smtClean="0">
                <a:solidFill>
                  <a:schemeClr val="accent5">
                    <a:lumMod val="75000"/>
                  </a:schemeClr>
                </a:solidFill>
                <a:latin typeface="微软雅黑" pitchFamily="34" charset="-122"/>
                <a:ea typeface="微软雅黑" pitchFamily="34" charset="-122"/>
              </a:rPr>
              <a:t>scipy</a:t>
            </a:r>
            <a:r>
              <a:rPr lang="zh-CN" altLang="en-US" sz="1600" smtClean="0">
                <a:solidFill>
                  <a:schemeClr val="accent5">
                    <a:lumMod val="75000"/>
                  </a:schemeClr>
                </a:solidFill>
                <a:latin typeface="微软雅黑" pitchFamily="34" charset="-122"/>
                <a:ea typeface="微软雅黑" pitchFamily="34" charset="-122"/>
              </a:rPr>
              <a:t>库都提供了相应的函数或方法实现。（具体代码实现在下一页）</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602299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进行简单的描述性统计</a:t>
            </a:r>
            <a:r>
              <a:rPr lang="zh-CN" altLang="en-US" b="1" smtClean="0">
                <a:solidFill>
                  <a:schemeClr val="accent5">
                    <a:lumMod val="50000"/>
                  </a:schemeClr>
                </a:solidFill>
                <a:latin typeface="微软雅黑" pitchFamily="34" charset="-122"/>
                <a:ea typeface="微软雅黑" pitchFamily="34" charset="-122"/>
              </a:rPr>
              <a:t>计算</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案例</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7" y="1772816"/>
            <a:ext cx="5959339" cy="3960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0072" y="3212976"/>
            <a:ext cx="3333750" cy="166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416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 calcmode="lin" valueType="num">
                                      <p:cBhvr>
                                        <p:cTn id="12" dur="500" fill="hold"/>
                                        <p:tgtEl>
                                          <p:spTgt spid="1026"/>
                                        </p:tgtEl>
                                        <p:attrNameLst>
                                          <p:attrName>ppt_w</p:attrName>
                                        </p:attrNameLst>
                                      </p:cBhvr>
                                      <p:tavLst>
                                        <p:tav tm="0">
                                          <p:val>
                                            <p:fltVal val="0"/>
                                          </p:val>
                                        </p:tav>
                                        <p:tav tm="100000">
                                          <p:val>
                                            <p:strVal val="#ppt_w"/>
                                          </p:val>
                                        </p:tav>
                                      </p:tavLst>
                                    </p:anim>
                                    <p:anim calcmode="lin" valueType="num">
                                      <p:cBhvr>
                                        <p:cTn id="13" dur="500" fill="hold"/>
                                        <p:tgtEl>
                                          <p:spTgt spid="1026"/>
                                        </p:tgtEl>
                                        <p:attrNameLst>
                                          <p:attrName>ppt_h</p:attrName>
                                        </p:attrNameLst>
                                      </p:cBhvr>
                                      <p:tavLst>
                                        <p:tav tm="0">
                                          <p:val>
                                            <p:fltVal val="0"/>
                                          </p:val>
                                        </p:tav>
                                        <p:tav tm="100000">
                                          <p:val>
                                            <p:strVal val="#ppt_h"/>
                                          </p:val>
                                        </p:tav>
                                      </p:tavLst>
                                    </p:anim>
                                    <p:animEffect transition="in" filter="fade">
                                      <p:cBhvr>
                                        <p:cTn id="14" dur="500"/>
                                        <p:tgtEl>
                                          <p:spTgt spid="102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2050"/>
                                        </p:tgtEl>
                                        <p:attrNameLst>
                                          <p:attrName>style.visibility</p:attrName>
                                        </p:attrNameLst>
                                      </p:cBhvr>
                                      <p:to>
                                        <p:strVal val="visible"/>
                                      </p:to>
                                    </p:set>
                                    <p:anim calcmode="lin" valueType="num">
                                      <p:cBhvr>
                                        <p:cTn id="19" dur="500" fill="hold"/>
                                        <p:tgtEl>
                                          <p:spTgt spid="2050"/>
                                        </p:tgtEl>
                                        <p:attrNameLst>
                                          <p:attrName>ppt_w</p:attrName>
                                        </p:attrNameLst>
                                      </p:cBhvr>
                                      <p:tavLst>
                                        <p:tav tm="0">
                                          <p:val>
                                            <p:fltVal val="0"/>
                                          </p:val>
                                        </p:tav>
                                        <p:tav tm="100000">
                                          <p:val>
                                            <p:strVal val="#ppt_w"/>
                                          </p:val>
                                        </p:tav>
                                      </p:tavLst>
                                    </p:anim>
                                    <p:anim calcmode="lin" valueType="num">
                                      <p:cBhvr>
                                        <p:cTn id="20" dur="500" fill="hold"/>
                                        <p:tgtEl>
                                          <p:spTgt spid="2050"/>
                                        </p:tgtEl>
                                        <p:attrNameLst>
                                          <p:attrName>ppt_h</p:attrName>
                                        </p:attrNameLst>
                                      </p:cBhvr>
                                      <p:tavLst>
                                        <p:tav tm="0">
                                          <p:val>
                                            <p:fltVal val="0"/>
                                          </p:val>
                                        </p:tav>
                                        <p:tav tm="100000">
                                          <p:val>
                                            <p:strVal val="#ppt_h"/>
                                          </p:val>
                                        </p:tav>
                                      </p:tavLst>
                                    </p:anim>
                                    <p:animEffect transition="in" filter="fade">
                                      <p:cBhvr>
                                        <p:cTn id="21"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a:lnSpc>
                <a:spcPct val="200000"/>
              </a:lnSpc>
            </a:pPr>
            <a:r>
              <a:rPr lang="zh-CN" altLang="en-US" b="1">
                <a:solidFill>
                  <a:schemeClr val="accent5">
                    <a:lumMod val="50000"/>
                  </a:schemeClr>
                </a:solidFill>
                <a:latin typeface="微软雅黑" pitchFamily="34" charset="-122"/>
                <a:ea typeface="微软雅黑" pitchFamily="34" charset="-122"/>
              </a:rPr>
              <a:t>利用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进行线性代数</a:t>
            </a:r>
            <a:r>
              <a:rPr lang="zh-CN" altLang="en-US" b="1" smtClean="0">
                <a:solidFill>
                  <a:schemeClr val="accent5">
                    <a:lumMod val="50000"/>
                  </a:schemeClr>
                </a:solidFill>
                <a:latin typeface="微软雅黑" pitchFamily="34" charset="-122"/>
                <a:ea typeface="微软雅黑" pitchFamily="34" charset="-122"/>
              </a:rPr>
              <a:t>运算</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en-US" altLang="zh-CN" sz="1600">
                <a:solidFill>
                  <a:schemeClr val="accent5">
                    <a:lumMod val="75000"/>
                  </a:schemeClr>
                </a:solidFill>
                <a:latin typeface="微软雅黑" pitchFamily="34" charset="-122"/>
                <a:ea typeface="微软雅黑" pitchFamily="34" charset="-122"/>
              </a:rPr>
              <a:t>NumPy </a:t>
            </a:r>
            <a:r>
              <a:rPr lang="zh-CN" altLang="en-US" sz="1600">
                <a:solidFill>
                  <a:schemeClr val="accent5">
                    <a:lumMod val="75000"/>
                  </a:schemeClr>
                </a:solidFill>
                <a:latin typeface="微软雅黑" pitchFamily="34" charset="-122"/>
                <a:ea typeface="微软雅黑" pitchFamily="34" charset="-122"/>
              </a:rPr>
              <a:t>提供了线性代数函数库 </a:t>
            </a:r>
            <a:r>
              <a:rPr lang="en-US" altLang="zh-CN" sz="1600">
                <a:solidFill>
                  <a:schemeClr val="accent5">
                    <a:lumMod val="75000"/>
                  </a:schemeClr>
                </a:solidFill>
                <a:latin typeface="微软雅黑" pitchFamily="34" charset="-122"/>
                <a:ea typeface="微软雅黑" pitchFamily="34" charset="-122"/>
              </a:rPr>
              <a:t>linalg</a:t>
            </a:r>
            <a:r>
              <a:rPr lang="zh-CN" altLang="en-US" sz="1600">
                <a:solidFill>
                  <a:schemeClr val="accent5">
                    <a:lumMod val="75000"/>
                  </a:schemeClr>
                </a:solidFill>
                <a:latin typeface="微软雅黑" pitchFamily="34" charset="-122"/>
                <a:ea typeface="微软雅黑" pitchFamily="34" charset="-122"/>
              </a:rPr>
              <a:t>，该库包含了线性代数所需的所有</a:t>
            </a:r>
            <a:r>
              <a:rPr lang="zh-CN" altLang="en-US" sz="1600" smtClean="0">
                <a:solidFill>
                  <a:schemeClr val="accent5">
                    <a:lumMod val="75000"/>
                  </a:schemeClr>
                </a:solidFill>
                <a:latin typeface="微软雅黑" pitchFamily="34" charset="-122"/>
                <a:ea typeface="微软雅黑" pitchFamily="34" charset="-122"/>
              </a:rPr>
              <a:t>功能</a:t>
            </a:r>
            <a:r>
              <a:rPr lang="zh-CN" altLang="en-US" sz="160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36595" y="2122909"/>
            <a:ext cx="4070809" cy="27462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71976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 calcmode="lin" valueType="num">
                                      <p:cBhvr>
                                        <p:cTn id="17" dur="500" fill="hold"/>
                                        <p:tgtEl>
                                          <p:spTgt spid="3074"/>
                                        </p:tgtEl>
                                        <p:attrNameLst>
                                          <p:attrName>ppt_w</p:attrName>
                                        </p:attrNameLst>
                                      </p:cBhvr>
                                      <p:tavLst>
                                        <p:tav tm="0">
                                          <p:val>
                                            <p:fltVal val="0"/>
                                          </p:val>
                                        </p:tav>
                                        <p:tav tm="100000">
                                          <p:val>
                                            <p:strVal val="#ppt_w"/>
                                          </p:val>
                                        </p:tav>
                                      </p:tavLst>
                                    </p:anim>
                                    <p:anim calcmode="lin" valueType="num">
                                      <p:cBhvr>
                                        <p:cTn id="18" dur="500" fill="hold"/>
                                        <p:tgtEl>
                                          <p:spTgt spid="3074"/>
                                        </p:tgtEl>
                                        <p:attrNameLst>
                                          <p:attrName>ppt_h</p:attrName>
                                        </p:attrNameLst>
                                      </p:cBhvr>
                                      <p:tavLst>
                                        <p:tav tm="0">
                                          <p:val>
                                            <p:fltVal val="0"/>
                                          </p:val>
                                        </p:tav>
                                        <p:tav tm="100000">
                                          <p:val>
                                            <p:strVal val="#ppt_h"/>
                                          </p:val>
                                        </p:tav>
                                      </p:tavLst>
                                    </p:anim>
                                    <p:animEffect transition="in" filter="fade">
                                      <p:cBhvr>
                                        <p:cTn id="19"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a:lnSpc>
                <a:spcPct val="200000"/>
              </a:lnSpc>
            </a:pPr>
            <a:r>
              <a:rPr lang="zh-CN" altLang="en-US" b="1">
                <a:solidFill>
                  <a:schemeClr val="accent5">
                    <a:lumMod val="50000"/>
                  </a:schemeClr>
                </a:solidFill>
                <a:latin typeface="微软雅黑" pitchFamily="34" charset="-122"/>
                <a:ea typeface="微软雅黑" pitchFamily="34" charset="-122"/>
              </a:rPr>
              <a:t>利用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进行线性代数</a:t>
            </a:r>
            <a:r>
              <a:rPr lang="zh-CN" altLang="en-US" b="1" smtClean="0">
                <a:solidFill>
                  <a:schemeClr val="accent5">
                    <a:lumMod val="50000"/>
                  </a:schemeClr>
                </a:solidFill>
                <a:latin typeface="微软雅黑" pitchFamily="34" charset="-122"/>
                <a:ea typeface="微软雅黑" pitchFamily="34" charset="-122"/>
              </a:rPr>
              <a:t>运算</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矩阵求逆实例</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下面通过实例来演示这些函数的使用。</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 y="1957796"/>
            <a:ext cx="6799263"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7859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098"/>
                                        </p:tgtEl>
                                        <p:attrNameLst>
                                          <p:attrName>style.visibility</p:attrName>
                                        </p:attrNameLst>
                                      </p:cBhvr>
                                      <p:to>
                                        <p:strVal val="visible"/>
                                      </p:to>
                                    </p:set>
                                    <p:anim calcmode="lin" valueType="num">
                                      <p:cBhvr>
                                        <p:cTn id="17" dur="500" fill="hold"/>
                                        <p:tgtEl>
                                          <p:spTgt spid="4098"/>
                                        </p:tgtEl>
                                        <p:attrNameLst>
                                          <p:attrName>ppt_w</p:attrName>
                                        </p:attrNameLst>
                                      </p:cBhvr>
                                      <p:tavLst>
                                        <p:tav tm="0">
                                          <p:val>
                                            <p:fltVal val="0"/>
                                          </p:val>
                                        </p:tav>
                                        <p:tav tm="100000">
                                          <p:val>
                                            <p:strVal val="#ppt_w"/>
                                          </p:val>
                                        </p:tav>
                                      </p:tavLst>
                                    </p:anim>
                                    <p:anim calcmode="lin" valueType="num">
                                      <p:cBhvr>
                                        <p:cTn id="18" dur="500" fill="hold"/>
                                        <p:tgtEl>
                                          <p:spTgt spid="4098"/>
                                        </p:tgtEl>
                                        <p:attrNameLst>
                                          <p:attrName>ppt_h</p:attrName>
                                        </p:attrNameLst>
                                      </p:cBhvr>
                                      <p:tavLst>
                                        <p:tav tm="0">
                                          <p:val>
                                            <p:fltVal val="0"/>
                                          </p:val>
                                        </p:tav>
                                        <p:tav tm="100000">
                                          <p:val>
                                            <p:strVal val="#ppt_h"/>
                                          </p:val>
                                        </p:tav>
                                      </p:tavLst>
                                    </p:anim>
                                    <p:animEffect transition="in" filter="fade">
                                      <p:cBhvr>
                                        <p:cTn id="19"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646331"/>
          </a:xfrm>
          <a:prstGeom prst="rect">
            <a:avLst/>
          </a:prstGeom>
          <a:noFill/>
        </p:spPr>
        <p:txBody>
          <a:bodyPr wrap="square" rtlCol="0">
            <a:spAutoFit/>
          </a:bodyPr>
          <a:lstStyle/>
          <a:p>
            <a:pPr>
              <a:lnSpc>
                <a:spcPct val="200000"/>
              </a:lnSpc>
            </a:pPr>
            <a:r>
              <a:rPr lang="zh-CN" altLang="en-US" b="1">
                <a:solidFill>
                  <a:schemeClr val="accent5">
                    <a:lumMod val="50000"/>
                  </a:schemeClr>
                </a:solidFill>
                <a:latin typeface="微软雅黑" pitchFamily="34" charset="-122"/>
                <a:ea typeface="微软雅黑" pitchFamily="34" charset="-122"/>
              </a:rPr>
              <a:t>利用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进行线性代数</a:t>
            </a:r>
            <a:r>
              <a:rPr lang="zh-CN" altLang="en-US" b="1" smtClean="0">
                <a:solidFill>
                  <a:schemeClr val="accent5">
                    <a:lumMod val="50000"/>
                  </a:schemeClr>
                </a:solidFill>
                <a:latin typeface="微软雅黑" pitchFamily="34" charset="-122"/>
                <a:ea typeface="微软雅黑" pitchFamily="34" charset="-122"/>
              </a:rPr>
              <a:t>运算</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矩阵求逆实例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1287" y="1844824"/>
            <a:ext cx="6121425" cy="26919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55839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122"/>
                                        </p:tgtEl>
                                        <p:attrNameLst>
                                          <p:attrName>style.visibility</p:attrName>
                                        </p:attrNameLst>
                                      </p:cBhvr>
                                      <p:to>
                                        <p:strVal val="visible"/>
                                      </p:to>
                                    </p:set>
                                    <p:anim calcmode="lin" valueType="num">
                                      <p:cBhvr>
                                        <p:cTn id="12" dur="500" fill="hold"/>
                                        <p:tgtEl>
                                          <p:spTgt spid="5122"/>
                                        </p:tgtEl>
                                        <p:attrNameLst>
                                          <p:attrName>ppt_w</p:attrName>
                                        </p:attrNameLst>
                                      </p:cBhvr>
                                      <p:tavLst>
                                        <p:tav tm="0">
                                          <p:val>
                                            <p:fltVal val="0"/>
                                          </p:val>
                                        </p:tav>
                                        <p:tav tm="100000">
                                          <p:val>
                                            <p:strVal val="#ppt_w"/>
                                          </p:val>
                                        </p:tav>
                                      </p:tavLst>
                                    </p:anim>
                                    <p:anim calcmode="lin" valueType="num">
                                      <p:cBhvr>
                                        <p:cTn id="13" dur="500" fill="hold"/>
                                        <p:tgtEl>
                                          <p:spTgt spid="5122"/>
                                        </p:tgtEl>
                                        <p:attrNameLst>
                                          <p:attrName>ppt_h</p:attrName>
                                        </p:attrNameLst>
                                      </p:cBhvr>
                                      <p:tavLst>
                                        <p:tav tm="0">
                                          <p:val>
                                            <p:fltVal val="0"/>
                                          </p:val>
                                        </p:tav>
                                        <p:tav tm="100000">
                                          <p:val>
                                            <p:strVal val="#ppt_h"/>
                                          </p:val>
                                        </p:tav>
                                      </p:tavLst>
                                    </p:anim>
                                    <p:animEffect transition="in" filter="fade">
                                      <p:cBhvr>
                                        <p:cTn id="14"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1174100"/>
            <a:ext cx="8208912" cy="3046988"/>
          </a:xfrm>
          <a:prstGeom prst="rect">
            <a:avLst/>
          </a:prstGeom>
          <a:noFill/>
        </p:spPr>
        <p:txBody>
          <a:bodyPr wrap="square" rtlCol="0">
            <a:spAutoFit/>
          </a:bodyPr>
          <a:lstStyle/>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hlinkClick r:id="rId3"/>
              </a:rPr>
              <a:t>下载</a:t>
            </a:r>
            <a:r>
              <a:rPr lang="zh-CN" altLang="en-US" sz="1600" smtClean="0">
                <a:solidFill>
                  <a:schemeClr val="accent5">
                    <a:lumMod val="75000"/>
                  </a:schemeClr>
                </a:solidFill>
                <a:latin typeface="微软雅黑" pitchFamily="34" charset="-122"/>
                <a:ea typeface="微软雅黑" pitchFamily="34" charset="-122"/>
              </a:rPr>
              <a:t>个人电脑</a:t>
            </a:r>
            <a:r>
              <a:rPr lang="zh-CN" altLang="en-US" sz="1600">
                <a:solidFill>
                  <a:schemeClr val="accent5">
                    <a:lumMod val="75000"/>
                  </a:schemeClr>
                </a:solidFill>
                <a:latin typeface="微软雅黑" pitchFamily="34" charset="-122"/>
                <a:ea typeface="微软雅黑" pitchFamily="34" charset="-122"/>
              </a:rPr>
              <a:t>对应的</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版本并安装</a:t>
            </a: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安装</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的</a:t>
            </a:r>
            <a:r>
              <a:rPr lang="en-US" altLang="zh-CN" sz="160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插件</a:t>
            </a: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安装</a:t>
            </a:r>
            <a:r>
              <a:rPr lang="en-US" altLang="zh-CN" sz="1600">
                <a:solidFill>
                  <a:schemeClr val="accent5">
                    <a:lumMod val="75000"/>
                  </a:schemeClr>
                </a:solidFill>
                <a:latin typeface="微软雅黑" pitchFamily="34" charset="-122"/>
                <a:ea typeface="微软雅黑" pitchFamily="34" charset="-122"/>
              </a:rPr>
              <a:t>`flake8`</a:t>
            </a:r>
            <a:r>
              <a:rPr lang="zh-CN" altLang="en-US" sz="1600">
                <a:solidFill>
                  <a:schemeClr val="accent5">
                    <a:lumMod val="75000"/>
                  </a:schemeClr>
                </a:solidFill>
                <a:latin typeface="微软雅黑" pitchFamily="34" charset="-122"/>
                <a:ea typeface="微软雅黑" pitchFamily="34" charset="-122"/>
              </a:rPr>
              <a:t>： </a:t>
            </a:r>
            <a:r>
              <a:rPr lang="en-US" altLang="zh-CN" sz="1600">
                <a:solidFill>
                  <a:schemeClr val="accent5">
                    <a:lumMod val="75000"/>
                  </a:schemeClr>
                </a:solidFill>
                <a:latin typeface="微软雅黑" pitchFamily="34" charset="-122"/>
                <a:ea typeface="微软雅黑" pitchFamily="34" charset="-122"/>
              </a:rPr>
              <a:t>pip3 install flake8</a:t>
            </a:r>
            <a:r>
              <a:rPr lang="zh-CN" altLang="en-US" sz="1600">
                <a:solidFill>
                  <a:schemeClr val="accent5">
                    <a:lumMod val="75000"/>
                  </a:schemeClr>
                </a:solidFill>
                <a:latin typeface="微软雅黑" pitchFamily="34" charset="-122"/>
                <a:ea typeface="微软雅黑" pitchFamily="34" charset="-122"/>
              </a:rPr>
              <a:t>；并在</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配置文件</a:t>
            </a:r>
            <a:r>
              <a:rPr lang="en-US" altLang="zh-CN" sz="1600">
                <a:solidFill>
                  <a:schemeClr val="accent5">
                    <a:lumMod val="75000"/>
                  </a:schemeClr>
                </a:solidFill>
                <a:latin typeface="微软雅黑" pitchFamily="34" charset="-122"/>
                <a:ea typeface="微软雅黑" pitchFamily="34" charset="-122"/>
              </a:rPr>
              <a:t>`settings.json`</a:t>
            </a:r>
            <a:r>
              <a:rPr lang="zh-CN" altLang="en-US" sz="1600">
                <a:solidFill>
                  <a:schemeClr val="accent5">
                    <a:lumMod val="75000"/>
                  </a:schemeClr>
                </a:solidFill>
                <a:latin typeface="微软雅黑" pitchFamily="34" charset="-122"/>
                <a:ea typeface="微软雅黑" pitchFamily="34" charset="-122"/>
              </a:rPr>
              <a:t>中将</a:t>
            </a:r>
            <a:r>
              <a:rPr lang="en-US" altLang="zh-CN" sz="1600">
                <a:solidFill>
                  <a:schemeClr val="accent5">
                    <a:lumMod val="75000"/>
                  </a:schemeClr>
                </a:solidFill>
                <a:latin typeface="微软雅黑" pitchFamily="34" charset="-122"/>
                <a:ea typeface="微软雅黑" pitchFamily="34" charset="-122"/>
              </a:rPr>
              <a:t>`python.linting.flake8Enabled`</a:t>
            </a:r>
            <a:r>
              <a:rPr lang="zh-CN" altLang="en-US" sz="1600">
                <a:solidFill>
                  <a:schemeClr val="accent5">
                    <a:lumMod val="75000"/>
                  </a:schemeClr>
                </a:solidFill>
                <a:latin typeface="微软雅黑" pitchFamily="34" charset="-122"/>
                <a:ea typeface="微软雅黑" pitchFamily="34" charset="-122"/>
              </a:rPr>
              <a:t>设为</a:t>
            </a:r>
            <a:r>
              <a:rPr lang="en-US" altLang="zh-CN" sz="1600">
                <a:solidFill>
                  <a:schemeClr val="accent5">
                    <a:lumMod val="75000"/>
                  </a:schemeClr>
                </a:solidFill>
                <a:latin typeface="微软雅黑" pitchFamily="34" charset="-122"/>
                <a:ea typeface="微软雅黑" pitchFamily="34" charset="-122"/>
              </a:rPr>
              <a:t>`true`</a:t>
            </a: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安装</a:t>
            </a:r>
            <a:r>
              <a:rPr lang="en-US" altLang="zh-CN" sz="1600">
                <a:solidFill>
                  <a:schemeClr val="accent5">
                    <a:lumMod val="75000"/>
                  </a:schemeClr>
                </a:solidFill>
                <a:latin typeface="微软雅黑" pitchFamily="34" charset="-122"/>
                <a:ea typeface="微软雅黑" pitchFamily="34" charset="-122"/>
              </a:rPr>
              <a:t>`yapf`: pip3 install </a:t>
            </a:r>
            <a:r>
              <a:rPr lang="en-US" altLang="zh-CN" sz="1600" smtClean="0">
                <a:solidFill>
                  <a:schemeClr val="accent5">
                    <a:lumMod val="75000"/>
                  </a:schemeClr>
                </a:solidFill>
                <a:latin typeface="微软雅黑" pitchFamily="34" charset="-122"/>
                <a:ea typeface="微软雅黑" pitchFamily="34" charset="-122"/>
              </a:rPr>
              <a:t>yapf</a:t>
            </a:r>
            <a:endParaRPr lang="en-US" altLang="zh-CN"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使用</a:t>
            </a:r>
            <a:r>
              <a:rPr lang="zh-CN" altLang="en-US" sz="1600">
                <a:solidFill>
                  <a:schemeClr val="accent5">
                    <a:lumMod val="75000"/>
                  </a:schemeClr>
                </a:solidFill>
                <a:latin typeface="微软雅黑" pitchFamily="34" charset="-122"/>
                <a:ea typeface="微软雅黑" pitchFamily="34" charset="-122"/>
              </a:rPr>
              <a:t>快捷键</a:t>
            </a:r>
            <a:r>
              <a:rPr lang="en-US" altLang="zh-CN" sz="1600">
                <a:solidFill>
                  <a:schemeClr val="accent5">
                    <a:lumMod val="75000"/>
                  </a:schemeClr>
                </a:solidFill>
                <a:latin typeface="微软雅黑" pitchFamily="34" charset="-122"/>
                <a:ea typeface="微软雅黑" pitchFamily="34" charset="-122"/>
              </a:rPr>
              <a:t>`ctrl + shift + p`</a:t>
            </a:r>
            <a:r>
              <a:rPr lang="zh-CN" altLang="en-US" sz="1600">
                <a:solidFill>
                  <a:schemeClr val="accent5">
                    <a:lumMod val="75000"/>
                  </a:schemeClr>
                </a:solidFill>
                <a:latin typeface="微软雅黑" pitchFamily="34" charset="-122"/>
                <a:ea typeface="微软雅黑" pitchFamily="34" charset="-122"/>
              </a:rPr>
              <a:t>打开命令输入框，搜索</a:t>
            </a:r>
            <a:r>
              <a:rPr lang="en-US" altLang="zh-CN" sz="1600">
                <a:solidFill>
                  <a:schemeClr val="accent5">
                    <a:lumMod val="75000"/>
                  </a:schemeClr>
                </a:solidFill>
                <a:latin typeface="微软雅黑" pitchFamily="34" charset="-122"/>
                <a:ea typeface="微软雅黑" pitchFamily="34" charset="-122"/>
              </a:rPr>
              <a:t>`settings UI`</a:t>
            </a:r>
            <a:r>
              <a:rPr lang="zh-CN" altLang="en-US" sz="1600">
                <a:solidFill>
                  <a:schemeClr val="accent5">
                    <a:lumMod val="75000"/>
                  </a:schemeClr>
                </a:solidFill>
                <a:latin typeface="微软雅黑" pitchFamily="34" charset="-122"/>
                <a:ea typeface="微软雅黑" pitchFamily="34" charset="-122"/>
              </a:rPr>
              <a:t>打开</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配置面板，搜索</a:t>
            </a:r>
            <a:r>
              <a:rPr lang="en-US" altLang="zh-CN" sz="1600">
                <a:solidFill>
                  <a:schemeClr val="accent5">
                    <a:lumMod val="75000"/>
                  </a:schemeClr>
                </a:solidFill>
                <a:latin typeface="微软雅黑" pitchFamily="34" charset="-122"/>
                <a:ea typeface="微软雅黑" pitchFamily="34" charset="-122"/>
              </a:rPr>
              <a:t>`tab size`</a:t>
            </a:r>
            <a:r>
              <a:rPr lang="zh-CN" altLang="en-US" sz="1600">
                <a:solidFill>
                  <a:schemeClr val="accent5">
                    <a:lumMod val="75000"/>
                  </a:schemeClr>
                </a:solidFill>
                <a:latin typeface="微软雅黑" pitchFamily="34" charset="-122"/>
                <a:ea typeface="微软雅黑" pitchFamily="34" charset="-122"/>
              </a:rPr>
              <a:t>，将</a:t>
            </a:r>
            <a:r>
              <a:rPr lang="en-US" altLang="zh-CN" sz="1600">
                <a:solidFill>
                  <a:schemeClr val="accent5">
                    <a:lumMod val="75000"/>
                  </a:schemeClr>
                </a:solidFill>
                <a:latin typeface="微软雅黑" pitchFamily="34" charset="-122"/>
                <a:ea typeface="微软雅黑" pitchFamily="34" charset="-122"/>
              </a:rPr>
              <a:t>`text editor`</a:t>
            </a:r>
            <a:r>
              <a:rPr lang="zh-CN" altLang="en-US" sz="1600">
                <a:solidFill>
                  <a:schemeClr val="accent5">
                    <a:lumMod val="75000"/>
                  </a:schemeClr>
                </a:solidFill>
                <a:latin typeface="微软雅黑" pitchFamily="34" charset="-122"/>
                <a:ea typeface="微软雅黑" pitchFamily="34" charset="-122"/>
              </a:rPr>
              <a:t>项目下的</a:t>
            </a:r>
            <a:r>
              <a:rPr lang="en-US" altLang="zh-CN" sz="1600">
                <a:solidFill>
                  <a:schemeClr val="accent5">
                    <a:lumMod val="75000"/>
                  </a:schemeClr>
                </a:solidFill>
                <a:latin typeface="微软雅黑" pitchFamily="34" charset="-122"/>
                <a:ea typeface="微软雅黑" pitchFamily="34" charset="-122"/>
              </a:rPr>
              <a:t>`Tab Size`</a:t>
            </a:r>
            <a:r>
              <a:rPr lang="zh-CN" altLang="en-US" sz="1600">
                <a:solidFill>
                  <a:schemeClr val="accent5">
                    <a:lumMod val="75000"/>
                  </a:schemeClr>
                </a:solidFill>
                <a:latin typeface="微软雅黑" pitchFamily="34" charset="-122"/>
                <a:ea typeface="微软雅黑" pitchFamily="34" charset="-122"/>
              </a:rPr>
              <a:t>设为</a:t>
            </a:r>
            <a:r>
              <a:rPr lang="en-US" altLang="zh-CN" sz="1600" smtClean="0">
                <a:solidFill>
                  <a:schemeClr val="accent5">
                    <a:lumMod val="75000"/>
                  </a:schemeClr>
                </a:solidFill>
                <a:latin typeface="微软雅黑" pitchFamily="34" charset="-122"/>
                <a:ea typeface="微软雅黑" pitchFamily="34" charset="-122"/>
              </a:rPr>
              <a:t>4</a:t>
            </a:r>
            <a:r>
              <a:rPr lang="zh-CN" altLang="en-US" sz="1600" smtClean="0">
                <a:solidFill>
                  <a:schemeClr val="accent5">
                    <a:lumMod val="75000"/>
                  </a:schemeClr>
                </a:solidFill>
                <a:latin typeface="微软雅黑" pitchFamily="34" charset="-122"/>
                <a:ea typeface="微软雅黑" pitchFamily="34" charset="-122"/>
              </a:rPr>
              <a:t>；搜索</a:t>
            </a:r>
            <a:r>
              <a:rPr lang="en-US" altLang="zh-CN" sz="1600" smtClean="0">
                <a:solidFill>
                  <a:schemeClr val="accent5">
                    <a:lumMod val="75000"/>
                  </a:schemeClr>
                </a:solidFill>
                <a:latin typeface="微软雅黑" pitchFamily="34" charset="-122"/>
                <a:ea typeface="微软雅黑" pitchFamily="34" charset="-122"/>
              </a:rPr>
              <a:t>`python formatting`</a:t>
            </a:r>
            <a:r>
              <a:rPr lang="zh-CN" altLang="en-US" sz="1600" smtClean="0">
                <a:solidFill>
                  <a:schemeClr val="accent5">
                    <a:lumMod val="75000"/>
                  </a:schemeClr>
                </a:solidFill>
                <a:latin typeface="微软雅黑" pitchFamily="34" charset="-122"/>
                <a:ea typeface="微软雅黑" pitchFamily="34" charset="-122"/>
              </a:rPr>
              <a:t>，将</a:t>
            </a:r>
            <a:r>
              <a:rPr lang="en-US" altLang="zh-CN" sz="1600" smtClean="0">
                <a:solidFill>
                  <a:schemeClr val="accent5">
                    <a:lumMod val="75000"/>
                  </a:schemeClr>
                </a:solidFill>
                <a:latin typeface="微软雅黑" pitchFamily="34" charset="-122"/>
                <a:ea typeface="微软雅黑" pitchFamily="34" charset="-122"/>
              </a:rPr>
              <a:t>`Python &gt;formatting: Provider`</a:t>
            </a:r>
            <a:r>
              <a:rPr lang="zh-CN" altLang="en-US" sz="1600" smtClean="0">
                <a:solidFill>
                  <a:schemeClr val="accent5">
                    <a:lumMod val="75000"/>
                  </a:schemeClr>
                </a:solidFill>
                <a:latin typeface="微软雅黑" pitchFamily="34" charset="-122"/>
                <a:ea typeface="微软雅黑" pitchFamily="34" charset="-122"/>
              </a:rPr>
              <a:t>设为</a:t>
            </a:r>
            <a:r>
              <a:rPr lang="en-US" altLang="zh-CN" sz="1600" smtClean="0">
                <a:solidFill>
                  <a:schemeClr val="accent5">
                    <a:lumMod val="75000"/>
                  </a:schemeClr>
                </a:solidFill>
                <a:latin typeface="微软雅黑" pitchFamily="34" charset="-122"/>
                <a:ea typeface="微软雅黑" pitchFamily="34" charset="-122"/>
              </a:rPr>
              <a:t>`yapf`</a:t>
            </a:r>
          </a:p>
        </p:txBody>
      </p:sp>
    </p:spTree>
    <p:extLst>
      <p:ext uri="{BB962C8B-B14F-4D97-AF65-F5344CB8AC3E}">
        <p14:creationId xmlns:p14="http://schemas.microsoft.com/office/powerpoint/2010/main" val="748837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a:lnSpc>
                <a:spcPct val="200000"/>
              </a:lnSpc>
            </a:pPr>
            <a:r>
              <a:rPr lang="zh-CN" altLang="en-US" b="1">
                <a:solidFill>
                  <a:schemeClr val="accent5">
                    <a:lumMod val="50000"/>
                  </a:schemeClr>
                </a:solidFill>
                <a:latin typeface="微软雅黑" pitchFamily="34" charset="-122"/>
                <a:ea typeface="微软雅黑" pitchFamily="34" charset="-122"/>
              </a:rPr>
              <a:t>利用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进行线性代数</a:t>
            </a:r>
            <a:r>
              <a:rPr lang="zh-CN" altLang="en-US" b="1" smtClean="0">
                <a:solidFill>
                  <a:schemeClr val="accent5">
                    <a:lumMod val="50000"/>
                  </a:schemeClr>
                </a:solidFill>
                <a:latin typeface="微软雅黑" pitchFamily="34" charset="-122"/>
                <a:ea typeface="微软雅黑" pitchFamily="34" charset="-122"/>
              </a:rPr>
              <a:t>运算</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解线性方程组实例</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这里介绍一下</a:t>
            </a:r>
            <a:r>
              <a:rPr lang="en-US" altLang="zh-CN" sz="1600" smtClean="0">
                <a:solidFill>
                  <a:schemeClr val="accent5">
                    <a:lumMod val="75000"/>
                  </a:schemeClr>
                </a:solidFill>
                <a:latin typeface="微软雅黑" pitchFamily="34" charset="-122"/>
                <a:ea typeface="微软雅黑" pitchFamily="34" charset="-122"/>
              </a:rPr>
              <a:t>solve</a:t>
            </a:r>
            <a:r>
              <a:rPr lang="en-US" altLang="zh-CN" sz="160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子例程求解</a:t>
            </a:r>
            <a:r>
              <a:rPr lang="zh-CN" altLang="en-US" sz="1600">
                <a:solidFill>
                  <a:schemeClr val="accent5">
                    <a:lumMod val="75000"/>
                  </a:schemeClr>
                </a:solidFill>
                <a:latin typeface="微软雅黑" pitchFamily="34" charset="-122"/>
                <a:ea typeface="微软雅黑" pitchFamily="34" charset="-122"/>
              </a:rPr>
              <a:t>类似</a:t>
            </a:r>
            <a:r>
              <a:rPr lang="en-US" altLang="zh-CN" sz="1600">
                <a:solidFill>
                  <a:schemeClr val="accent5">
                    <a:lumMod val="75000"/>
                  </a:schemeClr>
                </a:solidFill>
                <a:latin typeface="微软雅黑" pitchFamily="34" charset="-122"/>
                <a:ea typeface="微软雅黑" pitchFamily="34" charset="-122"/>
              </a:rPr>
              <a:t>Ax = b</a:t>
            </a:r>
            <a:r>
              <a:rPr lang="zh-CN" altLang="en-US" sz="1600">
                <a:solidFill>
                  <a:schemeClr val="accent5">
                    <a:lumMod val="75000"/>
                  </a:schemeClr>
                </a:solidFill>
                <a:latin typeface="微软雅黑" pitchFamily="34" charset="-122"/>
                <a:ea typeface="微软雅黑" pitchFamily="34" charset="-122"/>
              </a:rPr>
              <a:t>这种形式的线性方程组，其中</a:t>
            </a:r>
            <a:r>
              <a:rPr lang="en-US" altLang="zh-CN" sz="1600">
                <a:solidFill>
                  <a:schemeClr val="accent5">
                    <a:lumMod val="75000"/>
                  </a:schemeClr>
                </a:solidFill>
                <a:latin typeface="微软雅黑" pitchFamily="34" charset="-122"/>
                <a:ea typeface="微软雅黑" pitchFamily="34" charset="-122"/>
              </a:rPr>
              <a:t>A</a:t>
            </a:r>
            <a:r>
              <a:rPr lang="zh-CN" altLang="en-US" sz="1600">
                <a:solidFill>
                  <a:schemeClr val="accent5">
                    <a:lumMod val="75000"/>
                  </a:schemeClr>
                </a:solidFill>
                <a:latin typeface="微软雅黑" pitchFamily="34" charset="-122"/>
                <a:ea typeface="微软雅黑" pitchFamily="34" charset="-122"/>
              </a:rPr>
              <a:t>是一个矩阵，</a:t>
            </a:r>
            <a:r>
              <a:rPr lang="en-US" altLang="zh-CN" sz="1600">
                <a:solidFill>
                  <a:schemeClr val="accent5">
                    <a:lumMod val="75000"/>
                  </a:schemeClr>
                </a:solidFill>
                <a:latin typeface="微软雅黑" pitchFamily="34" charset="-122"/>
                <a:ea typeface="微软雅黑" pitchFamily="34" charset="-122"/>
              </a:rPr>
              <a:t>b</a:t>
            </a:r>
            <a:r>
              <a:rPr lang="zh-CN" altLang="en-US" sz="1600">
                <a:solidFill>
                  <a:schemeClr val="accent5">
                    <a:lumMod val="75000"/>
                  </a:schemeClr>
                </a:solidFill>
                <a:latin typeface="微软雅黑" pitchFamily="34" charset="-122"/>
                <a:ea typeface="微软雅黑" pitchFamily="34" charset="-122"/>
              </a:rPr>
              <a:t>是一维或者二维数组，而</a:t>
            </a:r>
            <a:r>
              <a:rPr lang="en-US" altLang="zh-CN" sz="1600">
                <a:solidFill>
                  <a:schemeClr val="accent5">
                    <a:lumMod val="75000"/>
                  </a:schemeClr>
                </a:solidFill>
                <a:latin typeface="微软雅黑" pitchFamily="34" charset="-122"/>
                <a:ea typeface="微软雅黑" pitchFamily="34" charset="-122"/>
              </a:rPr>
              <a:t>x</a:t>
            </a:r>
            <a:r>
              <a:rPr lang="zh-CN" altLang="en-US" sz="1600">
                <a:solidFill>
                  <a:schemeClr val="accent5">
                    <a:lumMod val="75000"/>
                  </a:schemeClr>
                </a:solidFill>
                <a:latin typeface="微软雅黑" pitchFamily="34" charset="-122"/>
                <a:ea typeface="微软雅黑" pitchFamily="34" charset="-122"/>
              </a:rPr>
              <a:t>是未知量</a:t>
            </a:r>
            <a:r>
              <a:rPr lang="zh-CN" altLang="en-US" sz="1600" smtClean="0">
                <a:solidFill>
                  <a:schemeClr val="accent5">
                    <a:lumMod val="75000"/>
                  </a:schemeClr>
                </a:solidFill>
                <a:latin typeface="微软雅黑" pitchFamily="34" charset="-122"/>
                <a:ea typeface="微软雅黑" pitchFamily="34" charset="-122"/>
              </a:rPr>
              <a:t>。随后我们使用</a:t>
            </a:r>
            <a:r>
              <a:rPr lang="en-US" altLang="zh-CN" sz="1600">
                <a:solidFill>
                  <a:schemeClr val="accent5">
                    <a:lumMod val="75000"/>
                  </a:schemeClr>
                </a:solidFill>
                <a:latin typeface="微软雅黑" pitchFamily="34" charset="-122"/>
                <a:ea typeface="微软雅黑" pitchFamily="34" charset="-122"/>
              </a:rPr>
              <a:t>dot()</a:t>
            </a:r>
            <a:r>
              <a:rPr lang="zh-CN" altLang="en-US" sz="1600">
                <a:solidFill>
                  <a:schemeClr val="accent5">
                    <a:lumMod val="75000"/>
                  </a:schemeClr>
                </a:solidFill>
                <a:latin typeface="微软雅黑" pitchFamily="34" charset="-122"/>
                <a:ea typeface="微软雅黑" pitchFamily="34" charset="-122"/>
              </a:rPr>
              <a:t>函数</a:t>
            </a:r>
            <a:r>
              <a:rPr lang="zh-CN" altLang="en-US" sz="1600" smtClean="0">
                <a:solidFill>
                  <a:schemeClr val="accent5">
                    <a:lumMod val="75000"/>
                  </a:schemeClr>
                </a:solidFill>
                <a:latin typeface="微软雅黑" pitchFamily="34" charset="-122"/>
                <a:ea typeface="微软雅黑" pitchFamily="34" charset="-122"/>
              </a:rPr>
              <a:t>来验算求解结果。</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8561" y="2733428"/>
            <a:ext cx="4666878" cy="3512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2355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6146"/>
                                        </p:tgtEl>
                                        <p:attrNameLst>
                                          <p:attrName>style.visibility</p:attrName>
                                        </p:attrNameLst>
                                      </p:cBhvr>
                                      <p:to>
                                        <p:strVal val="visible"/>
                                      </p:to>
                                    </p:set>
                                    <p:anim calcmode="lin" valueType="num">
                                      <p:cBhvr>
                                        <p:cTn id="17" dur="500" fill="hold"/>
                                        <p:tgtEl>
                                          <p:spTgt spid="6146"/>
                                        </p:tgtEl>
                                        <p:attrNameLst>
                                          <p:attrName>ppt_w</p:attrName>
                                        </p:attrNameLst>
                                      </p:cBhvr>
                                      <p:tavLst>
                                        <p:tav tm="0">
                                          <p:val>
                                            <p:fltVal val="0"/>
                                          </p:val>
                                        </p:tav>
                                        <p:tav tm="100000">
                                          <p:val>
                                            <p:strVal val="#ppt_w"/>
                                          </p:val>
                                        </p:tav>
                                      </p:tavLst>
                                    </p:anim>
                                    <p:anim calcmode="lin" valueType="num">
                                      <p:cBhvr>
                                        <p:cTn id="18" dur="500" fill="hold"/>
                                        <p:tgtEl>
                                          <p:spTgt spid="6146"/>
                                        </p:tgtEl>
                                        <p:attrNameLst>
                                          <p:attrName>ppt_h</p:attrName>
                                        </p:attrNameLst>
                                      </p:cBhvr>
                                      <p:tavLst>
                                        <p:tav tm="0">
                                          <p:val>
                                            <p:fltVal val="0"/>
                                          </p:val>
                                        </p:tav>
                                        <p:tav tm="100000">
                                          <p:val>
                                            <p:strVal val="#ppt_h"/>
                                          </p:val>
                                        </p:tav>
                                      </p:tavLst>
                                    </p:anim>
                                    <p:animEffect transition="in" filter="fade">
                                      <p:cBhvr>
                                        <p:cTn id="19"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a:lnSpc>
                <a:spcPct val="200000"/>
              </a:lnSpc>
            </a:pPr>
            <a:r>
              <a:rPr lang="zh-CN" altLang="en-US" b="1">
                <a:solidFill>
                  <a:schemeClr val="accent5">
                    <a:lumMod val="50000"/>
                  </a:schemeClr>
                </a:solidFill>
                <a:latin typeface="微软雅黑" pitchFamily="34" charset="-122"/>
                <a:ea typeface="微软雅黑" pitchFamily="34" charset="-122"/>
              </a:rPr>
              <a:t>利用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进行线性代数</a:t>
            </a:r>
            <a:r>
              <a:rPr lang="zh-CN" altLang="en-US" b="1" smtClean="0">
                <a:solidFill>
                  <a:schemeClr val="accent5">
                    <a:lumMod val="50000"/>
                  </a:schemeClr>
                </a:solidFill>
                <a:latin typeface="微软雅黑" pitchFamily="34" charset="-122"/>
                <a:ea typeface="微软雅黑" pitchFamily="34" charset="-122"/>
              </a:rPr>
              <a:t>运算</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解线性方程组</a:t>
            </a:r>
            <a:r>
              <a:rPr lang="zh-CN" altLang="en-US" b="1" smtClean="0">
                <a:solidFill>
                  <a:schemeClr val="accent5">
                    <a:lumMod val="50000"/>
                  </a:schemeClr>
                </a:solidFill>
                <a:latin typeface="微软雅黑" pitchFamily="34" charset="-122"/>
                <a:ea typeface="微软雅黑" pitchFamily="34" charset="-122"/>
              </a:rPr>
              <a:t>实例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8032" y="1988840"/>
            <a:ext cx="2487935" cy="1938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70779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 calcmode="lin" valueType="num">
                                      <p:cBhvr>
                                        <p:cTn id="7" dur="500" fill="hold"/>
                                        <p:tgtEl>
                                          <p:spTgt spid="7170"/>
                                        </p:tgtEl>
                                        <p:attrNameLst>
                                          <p:attrName>ppt_w</p:attrName>
                                        </p:attrNameLst>
                                      </p:cBhvr>
                                      <p:tavLst>
                                        <p:tav tm="0">
                                          <p:val>
                                            <p:fltVal val="0"/>
                                          </p:val>
                                        </p:tav>
                                        <p:tav tm="100000">
                                          <p:val>
                                            <p:strVal val="#ppt_w"/>
                                          </p:val>
                                        </p:tav>
                                      </p:tavLst>
                                    </p:anim>
                                    <p:anim calcmode="lin" valueType="num">
                                      <p:cBhvr>
                                        <p:cTn id="8" dur="500" fill="hold"/>
                                        <p:tgtEl>
                                          <p:spTgt spid="7170"/>
                                        </p:tgtEl>
                                        <p:attrNameLst>
                                          <p:attrName>ppt_h</p:attrName>
                                        </p:attrNameLst>
                                      </p:cBhvr>
                                      <p:tavLst>
                                        <p:tav tm="0">
                                          <p:val>
                                            <p:fltVal val="0"/>
                                          </p:val>
                                        </p:tav>
                                        <p:tav tm="100000">
                                          <p:val>
                                            <p:strVal val="#ppt_h"/>
                                          </p:val>
                                        </p:tav>
                                      </p:tavLst>
                                    </p:anim>
                                    <p:animEffect transition="in" filter="fade">
                                      <p:cBhvr>
                                        <p:cTn id="9" dur="500"/>
                                        <p:tgtEl>
                                          <p:spTgt spid="7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zh-CN" altLang="en-US" b="1">
                <a:solidFill>
                  <a:schemeClr val="accent5">
                    <a:lumMod val="50000"/>
                  </a:schemeClr>
                </a:solidFill>
                <a:latin typeface="微软雅黑" pitchFamily="34" charset="-122"/>
                <a:ea typeface="微软雅黑" pitchFamily="34" charset="-122"/>
              </a:rPr>
              <a:t>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计算特征值和</a:t>
            </a:r>
            <a:r>
              <a:rPr lang="zh-CN" altLang="en-US" b="1" smtClean="0">
                <a:solidFill>
                  <a:schemeClr val="accent5">
                    <a:lumMod val="50000"/>
                  </a:schemeClr>
                </a:solidFill>
                <a:latin typeface="微软雅黑" pitchFamily="34" charset="-122"/>
                <a:ea typeface="微软雅黑" pitchFamily="34" charset="-122"/>
              </a:rPr>
              <a:t>特征向量</a:t>
            </a:r>
            <a:endParaRPr lang="en-US" altLang="zh-CN" b="1" smtClean="0">
              <a:solidFill>
                <a:schemeClr val="accent5">
                  <a:lumMod val="50000"/>
                </a:schemeClr>
              </a:solidFill>
              <a:latin typeface="微软雅黑" pitchFamily="34" charset="-122"/>
              <a:ea typeface="微软雅黑" pitchFamily="34" charset="-122"/>
            </a:endParaRPr>
          </a:p>
          <a:p>
            <a:pPr indent="403225">
              <a:lnSpc>
                <a:spcPct val="150000"/>
              </a:lnSpc>
            </a:pPr>
            <a:r>
              <a:rPr lang="zh-CN" altLang="en-US" sz="1600" smtClean="0">
                <a:solidFill>
                  <a:schemeClr val="accent5">
                    <a:lumMod val="75000"/>
                  </a:schemeClr>
                </a:solidFill>
                <a:latin typeface="微软雅黑" pitchFamily="34" charset="-122"/>
                <a:ea typeface="微软雅黑" pitchFamily="34" charset="-122"/>
              </a:rPr>
              <a:t>特征值是方程式</a:t>
            </a:r>
            <a:r>
              <a:rPr lang="en-US" altLang="zh-CN" sz="1600" smtClean="0">
                <a:solidFill>
                  <a:schemeClr val="accent5">
                    <a:lumMod val="75000"/>
                  </a:schemeClr>
                </a:solidFill>
                <a:latin typeface="微软雅黑" pitchFamily="34" charset="-122"/>
                <a:ea typeface="微软雅黑" pitchFamily="34" charset="-122"/>
              </a:rPr>
              <a:t>`Ax = ax`</a:t>
            </a:r>
            <a:r>
              <a:rPr lang="zh-CN" altLang="en-US" sz="1600" smtClean="0">
                <a:solidFill>
                  <a:schemeClr val="accent5">
                    <a:lumMod val="75000"/>
                  </a:schemeClr>
                </a:solidFill>
                <a:latin typeface="微软雅黑" pitchFamily="34" charset="-122"/>
                <a:ea typeface="微软雅黑" pitchFamily="34" charset="-122"/>
              </a:rPr>
              <a:t>的标量解（</a:t>
            </a:r>
            <a:r>
              <a:rPr lang="en-US" altLang="zh-CN" sz="1600" smtClean="0">
                <a:solidFill>
                  <a:schemeClr val="accent5">
                    <a:lumMod val="75000"/>
                  </a:schemeClr>
                </a:solidFill>
                <a:latin typeface="微软雅黑" pitchFamily="34" charset="-122"/>
                <a:ea typeface="微软雅黑" pitchFamily="34" charset="-122"/>
              </a:rPr>
              <a:t>scalar solutions</a:t>
            </a:r>
            <a:r>
              <a:rPr lang="zh-CN" altLang="en-US" sz="1600" smtClean="0">
                <a:solidFill>
                  <a:schemeClr val="accent5">
                    <a:lumMod val="75000"/>
                  </a:schemeClr>
                </a:solidFill>
                <a:latin typeface="微软雅黑" pitchFamily="34" charset="-122"/>
                <a:ea typeface="微软雅黑" pitchFamily="34" charset="-122"/>
              </a:rPr>
              <a:t>），其中</a:t>
            </a:r>
            <a:r>
              <a:rPr lang="en-US" altLang="zh-CN" sz="1600" smtClean="0">
                <a:solidFill>
                  <a:schemeClr val="accent5">
                    <a:lumMod val="75000"/>
                  </a:schemeClr>
                </a:solidFill>
                <a:latin typeface="微软雅黑" pitchFamily="34" charset="-122"/>
                <a:ea typeface="微软雅黑" pitchFamily="34" charset="-122"/>
              </a:rPr>
              <a:t>A</a:t>
            </a:r>
            <a:r>
              <a:rPr lang="zh-CN" altLang="en-US" sz="1600" smtClean="0">
                <a:solidFill>
                  <a:schemeClr val="accent5">
                    <a:lumMod val="75000"/>
                  </a:schemeClr>
                </a:solidFill>
                <a:latin typeface="微软雅黑" pitchFamily="34" charset="-122"/>
                <a:ea typeface="微软雅黑" pitchFamily="34" charset="-122"/>
              </a:rPr>
              <a:t>是一个二维矩阵，而</a:t>
            </a:r>
            <a:r>
              <a:rPr lang="en-US" altLang="zh-CN" sz="1600" smtClean="0">
                <a:solidFill>
                  <a:schemeClr val="accent5">
                    <a:lumMod val="75000"/>
                  </a:schemeClr>
                </a:solidFill>
                <a:latin typeface="微软雅黑" pitchFamily="34" charset="-122"/>
                <a:ea typeface="微软雅黑" pitchFamily="34" charset="-122"/>
              </a:rPr>
              <a:t>x</a:t>
            </a:r>
            <a:r>
              <a:rPr lang="zh-CN" altLang="en-US" sz="1600">
                <a:solidFill>
                  <a:schemeClr val="accent5">
                    <a:lumMod val="75000"/>
                  </a:schemeClr>
                </a:solidFill>
                <a:latin typeface="微软雅黑" pitchFamily="34" charset="-122"/>
                <a:ea typeface="微软雅黑" pitchFamily="34" charset="-122"/>
              </a:rPr>
              <a:t>是一维向量。特征向量实际上就是表示特征值的向量</a:t>
            </a:r>
            <a:r>
              <a:rPr lang="zh-CN" altLang="en-US" sz="1600" smtClean="0">
                <a:solidFill>
                  <a:schemeClr val="accent5">
                    <a:lumMod val="75000"/>
                  </a:schemeClr>
                </a:solidFill>
                <a:latin typeface="微软雅黑" pitchFamily="34" charset="-122"/>
                <a:ea typeface="微软雅黑" pitchFamily="34" charset="-122"/>
              </a:rPr>
              <a:t>。我们</a:t>
            </a:r>
            <a:r>
              <a:rPr lang="zh-CN" altLang="en-US" sz="1600">
                <a:solidFill>
                  <a:schemeClr val="accent5">
                    <a:lumMod val="75000"/>
                  </a:schemeClr>
                </a:solidFill>
                <a:latin typeface="微软雅黑" pitchFamily="34" charset="-122"/>
                <a:ea typeface="微软雅黑" pitchFamily="34" charset="-122"/>
              </a:rPr>
              <a:t>可以用子程序包</a:t>
            </a:r>
            <a:r>
              <a:rPr lang="en-US" altLang="zh-CN" sz="1600">
                <a:solidFill>
                  <a:schemeClr val="accent5">
                    <a:lumMod val="75000"/>
                  </a:schemeClr>
                </a:solidFill>
                <a:latin typeface="微软雅黑" pitchFamily="34" charset="-122"/>
                <a:ea typeface="微软雅黑" pitchFamily="34" charset="-122"/>
              </a:rPr>
              <a:t>numpy.linalg</a:t>
            </a:r>
            <a:r>
              <a:rPr lang="zh-CN" altLang="en-US" sz="1600">
                <a:solidFill>
                  <a:schemeClr val="accent5">
                    <a:lumMod val="75000"/>
                  </a:schemeClr>
                </a:solidFill>
                <a:latin typeface="微软雅黑" pitchFamily="34" charset="-122"/>
                <a:ea typeface="微软雅黑" pitchFamily="34" charset="-122"/>
              </a:rPr>
              <a:t>的</a:t>
            </a:r>
            <a:r>
              <a:rPr lang="en-US" altLang="zh-CN" sz="1600">
                <a:solidFill>
                  <a:schemeClr val="accent5">
                    <a:lumMod val="75000"/>
                  </a:schemeClr>
                </a:solidFill>
                <a:latin typeface="微软雅黑" pitchFamily="34" charset="-122"/>
                <a:ea typeface="微软雅黑" pitchFamily="34" charset="-122"/>
              </a:rPr>
              <a:t>eigvals()</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eig</a:t>
            </a:r>
            <a:r>
              <a:rPr lang="en-US" altLang="zh-CN" sz="1600" smtClean="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两个函数</a:t>
            </a:r>
            <a:r>
              <a:rPr lang="zh-CN" altLang="en-US" sz="1600">
                <a:solidFill>
                  <a:schemeClr val="accent5">
                    <a:lumMod val="75000"/>
                  </a:schemeClr>
                </a:solidFill>
                <a:latin typeface="微软雅黑" pitchFamily="34" charset="-122"/>
                <a:ea typeface="微软雅黑" pitchFamily="34" charset="-122"/>
              </a:rPr>
              <a:t>来获得矩阵的特征值和特征向量，同时通过</a:t>
            </a:r>
            <a:r>
              <a:rPr lang="en-US" altLang="zh-CN" sz="1600">
                <a:solidFill>
                  <a:schemeClr val="accent5">
                    <a:lumMod val="75000"/>
                  </a:schemeClr>
                </a:solidFill>
                <a:latin typeface="微软雅黑" pitchFamily="34" charset="-122"/>
                <a:ea typeface="微软雅黑" pitchFamily="34" charset="-122"/>
              </a:rPr>
              <a:t>dot()</a:t>
            </a:r>
            <a:r>
              <a:rPr lang="zh-CN" altLang="en-US" sz="1600">
                <a:solidFill>
                  <a:schemeClr val="accent5">
                    <a:lumMod val="75000"/>
                  </a:schemeClr>
                </a:solidFill>
                <a:latin typeface="微软雅黑" pitchFamily="34" charset="-122"/>
                <a:ea typeface="微软雅黑" pitchFamily="34" charset="-122"/>
              </a:rPr>
              <a:t>函数来验算结果</a:t>
            </a:r>
            <a:r>
              <a:rPr lang="zh-CN" altLang="en-US" sz="1600" smtClean="0">
                <a:solidFill>
                  <a:schemeClr val="accent5">
                    <a:lumMod val="75000"/>
                  </a:schemeClr>
                </a:solidFill>
                <a:latin typeface="微软雅黑" pitchFamily="34" charset="-122"/>
                <a:ea typeface="微软雅黑" pitchFamily="34" charset="-122"/>
              </a:rPr>
              <a:t>。</a:t>
            </a:r>
            <a:endParaRPr lang="zh-CN" altLang="en-US" sz="1600">
              <a:solidFill>
                <a:schemeClr val="accent5">
                  <a:lumMod val="75000"/>
                </a:schemeClr>
              </a:solidFill>
              <a:latin typeface="微软雅黑" pitchFamily="34" charset="-122"/>
              <a:ea typeface="微软雅黑" pitchFamily="34" charset="-122"/>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2894" y="3139253"/>
            <a:ext cx="6498213" cy="3204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10983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8194"/>
                                        </p:tgtEl>
                                        <p:attrNameLst>
                                          <p:attrName>style.visibility</p:attrName>
                                        </p:attrNameLst>
                                      </p:cBhvr>
                                      <p:to>
                                        <p:strVal val="visible"/>
                                      </p:to>
                                    </p:set>
                                    <p:anim calcmode="lin" valueType="num">
                                      <p:cBhvr>
                                        <p:cTn id="17" dur="500" fill="hold"/>
                                        <p:tgtEl>
                                          <p:spTgt spid="8194"/>
                                        </p:tgtEl>
                                        <p:attrNameLst>
                                          <p:attrName>ppt_w</p:attrName>
                                        </p:attrNameLst>
                                      </p:cBhvr>
                                      <p:tavLst>
                                        <p:tav tm="0">
                                          <p:val>
                                            <p:fltVal val="0"/>
                                          </p:val>
                                        </p:tav>
                                        <p:tav tm="100000">
                                          <p:val>
                                            <p:strVal val="#ppt_w"/>
                                          </p:val>
                                        </p:tav>
                                      </p:tavLst>
                                    </p:anim>
                                    <p:anim calcmode="lin" valueType="num">
                                      <p:cBhvr>
                                        <p:cTn id="18" dur="500" fill="hold"/>
                                        <p:tgtEl>
                                          <p:spTgt spid="8194"/>
                                        </p:tgtEl>
                                        <p:attrNameLst>
                                          <p:attrName>ppt_h</p:attrName>
                                        </p:attrNameLst>
                                      </p:cBhvr>
                                      <p:tavLst>
                                        <p:tav tm="0">
                                          <p:val>
                                            <p:fltVal val="0"/>
                                          </p:val>
                                        </p:tav>
                                        <p:tav tm="100000">
                                          <p:val>
                                            <p:strVal val="#ppt_h"/>
                                          </p:val>
                                        </p:tav>
                                      </p:tavLst>
                                    </p:anim>
                                    <p:animEffect transition="in" filter="fade">
                                      <p:cBhvr>
                                        <p:cTn id="19" dur="5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a:lnSpc>
                <a:spcPct val="200000"/>
              </a:lnSpc>
            </a:pPr>
            <a:r>
              <a:rPr lang="zh-CN" altLang="en-US" b="1">
                <a:solidFill>
                  <a:schemeClr val="accent5">
                    <a:lumMod val="50000"/>
                  </a:schemeClr>
                </a:solidFill>
                <a:latin typeface="微软雅黑" pitchFamily="34" charset="-122"/>
                <a:ea typeface="微软雅黑" pitchFamily="34" charset="-122"/>
              </a:rPr>
              <a:t>用</a:t>
            </a:r>
            <a:r>
              <a:rPr lang="en-US" altLang="zh-CN" b="1">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计算特征值和特征向量</a:t>
            </a:r>
            <a:endParaRPr lang="en-US" altLang="zh-CN" b="1">
              <a:solidFill>
                <a:schemeClr val="accent5">
                  <a:lumMod val="50000"/>
                </a:schemeClr>
              </a:solidFill>
              <a:latin typeface="微软雅黑" pitchFamily="34" charset="-122"/>
              <a:ea typeface="微软雅黑" pitchFamily="34" charset="-122"/>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2649" y="2034463"/>
            <a:ext cx="3498701" cy="30287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33596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218"/>
                                        </p:tgtEl>
                                        <p:attrNameLst>
                                          <p:attrName>style.visibility</p:attrName>
                                        </p:attrNameLst>
                                      </p:cBhvr>
                                      <p:to>
                                        <p:strVal val="visible"/>
                                      </p:to>
                                    </p:set>
                                    <p:anim calcmode="lin" valueType="num">
                                      <p:cBhvr>
                                        <p:cTn id="7" dur="500" fill="hold"/>
                                        <p:tgtEl>
                                          <p:spTgt spid="9218"/>
                                        </p:tgtEl>
                                        <p:attrNameLst>
                                          <p:attrName>ppt_w</p:attrName>
                                        </p:attrNameLst>
                                      </p:cBhvr>
                                      <p:tavLst>
                                        <p:tav tm="0">
                                          <p:val>
                                            <p:fltVal val="0"/>
                                          </p:val>
                                        </p:tav>
                                        <p:tav tm="100000">
                                          <p:val>
                                            <p:strVal val="#ppt_w"/>
                                          </p:val>
                                        </p:tav>
                                      </p:tavLst>
                                    </p:anim>
                                    <p:anim calcmode="lin" valueType="num">
                                      <p:cBhvr>
                                        <p:cTn id="8" dur="500" fill="hold"/>
                                        <p:tgtEl>
                                          <p:spTgt spid="9218"/>
                                        </p:tgtEl>
                                        <p:attrNameLst>
                                          <p:attrName>ppt_h</p:attrName>
                                        </p:attrNameLst>
                                      </p:cBhvr>
                                      <p:tavLst>
                                        <p:tav tm="0">
                                          <p:val>
                                            <p:fltVal val="0"/>
                                          </p:val>
                                        </p:tav>
                                        <p:tav tm="100000">
                                          <p:val>
                                            <p:strVal val="#ppt_h"/>
                                          </p:val>
                                        </p:tav>
                                      </p:tavLst>
                                    </p:anim>
                                    <p:animEffect transition="in" filter="fade">
                                      <p:cBhvr>
                                        <p:cTn id="9"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a:solidFill>
                  <a:schemeClr val="accent5">
                    <a:lumMod val="50000"/>
                  </a:schemeClr>
                </a:solidFill>
                <a:latin typeface="微软雅黑" pitchFamily="34" charset="-122"/>
                <a:ea typeface="微软雅黑" pitchFamily="34" charset="-122"/>
              </a:rPr>
              <a:t>随机数</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chemeClr val="accent5">
                    <a:lumMod val="75000"/>
                  </a:schemeClr>
                </a:solidFill>
                <a:latin typeface="微软雅黑" pitchFamily="34" charset="-122"/>
                <a:ea typeface="微软雅黑" pitchFamily="34" charset="-122"/>
              </a:rPr>
              <a:t>随机数常用</a:t>
            </a:r>
            <a:r>
              <a:rPr lang="zh-CN" altLang="en-US" sz="1600">
                <a:solidFill>
                  <a:schemeClr val="accent5">
                    <a:lumMod val="75000"/>
                  </a:schemeClr>
                </a:solidFill>
                <a:latin typeface="微软雅黑" pitchFamily="34" charset="-122"/>
                <a:ea typeface="微软雅黑" pitchFamily="34" charset="-122"/>
              </a:rPr>
              <a:t>于蒙特卡罗法、随机积分等</a:t>
            </a:r>
            <a:r>
              <a:rPr lang="zh-CN" altLang="en-US" sz="1600" smtClean="0">
                <a:solidFill>
                  <a:schemeClr val="accent5">
                    <a:lumMod val="75000"/>
                  </a:schemeClr>
                </a:solidFill>
                <a:latin typeface="微软雅黑" pitchFamily="34" charset="-122"/>
                <a:ea typeface="微软雅黑" pitchFamily="34" charset="-122"/>
              </a:rPr>
              <a:t>方面。实际生活中，要进行</a:t>
            </a:r>
            <a:r>
              <a:rPr lang="zh-CN" altLang="en-US" sz="1600">
                <a:solidFill>
                  <a:schemeClr val="accent5">
                    <a:lumMod val="75000"/>
                  </a:schemeClr>
                </a:solidFill>
                <a:latin typeface="微软雅黑" pitchFamily="34" charset="-122"/>
                <a:ea typeface="微软雅黑" pitchFamily="34" charset="-122"/>
              </a:rPr>
              <a:t>高精度的</a:t>
            </a:r>
            <a:r>
              <a:rPr lang="zh-CN" altLang="en-US" sz="1600" smtClean="0">
                <a:solidFill>
                  <a:schemeClr val="accent5">
                    <a:lumMod val="75000"/>
                  </a:schemeClr>
                </a:solidFill>
                <a:latin typeface="微软雅黑" pitchFamily="34" charset="-122"/>
                <a:ea typeface="微软雅黑" pitchFamily="34" charset="-122"/>
              </a:rPr>
              <a:t>模拟实验时常也需要制造一系列的伪随机数。</a:t>
            </a:r>
            <a:r>
              <a:rPr lang="zh-CN" altLang="en-US" sz="1600">
                <a:solidFill>
                  <a:schemeClr val="accent5">
                    <a:lumMod val="75000"/>
                  </a:schemeClr>
                </a:solidFill>
                <a:latin typeface="微软雅黑" pitchFamily="34" charset="-122"/>
                <a:ea typeface="微软雅黑" pitchFamily="34" charset="-122"/>
              </a:rPr>
              <a:t>对于</a:t>
            </a:r>
            <a:r>
              <a:rPr lang="en-US" altLang="zh-CN" sz="160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，与随机数有关的函数都在</a:t>
            </a:r>
            <a:r>
              <a:rPr lang="en-US" altLang="zh-CN" sz="1600">
                <a:solidFill>
                  <a:schemeClr val="accent5">
                    <a:lumMod val="75000"/>
                  </a:schemeClr>
                </a:solidFill>
                <a:latin typeface="微软雅黑" pitchFamily="34" charset="-122"/>
                <a:ea typeface="微软雅黑" pitchFamily="34" charset="-122"/>
              </a:rPr>
              <a:t>random</a:t>
            </a:r>
            <a:r>
              <a:rPr lang="zh-CN" altLang="en-US" sz="1600">
                <a:solidFill>
                  <a:schemeClr val="accent5">
                    <a:lumMod val="75000"/>
                  </a:schemeClr>
                </a:solidFill>
                <a:latin typeface="微软雅黑" pitchFamily="34" charset="-122"/>
                <a:ea typeface="微软雅黑" pitchFamily="34" charset="-122"/>
              </a:rPr>
              <a:t>子程序包</a:t>
            </a:r>
            <a:r>
              <a:rPr lang="zh-CN" altLang="en-US" sz="1600" smtClean="0">
                <a:solidFill>
                  <a:schemeClr val="accent5">
                    <a:lumMod val="75000"/>
                  </a:schemeClr>
                </a:solidFill>
                <a:latin typeface="微软雅黑" pitchFamily="34" charset="-122"/>
                <a:ea typeface="微软雅黑" pitchFamily="34" charset="-122"/>
              </a:rPr>
              <a:t>中，其</a:t>
            </a:r>
            <a:r>
              <a:rPr lang="zh-CN" altLang="en-US" sz="1600">
                <a:solidFill>
                  <a:schemeClr val="accent5">
                    <a:lumMod val="75000"/>
                  </a:schemeClr>
                </a:solidFill>
                <a:latin typeface="微软雅黑" pitchFamily="34" charset="-122"/>
                <a:ea typeface="微软雅黑" pitchFamily="34" charset="-122"/>
              </a:rPr>
              <a:t>核心的随机数发生器是基于梅森旋转</a:t>
            </a:r>
            <a:r>
              <a:rPr lang="zh-CN" altLang="en-US" sz="1600" smtClean="0">
                <a:solidFill>
                  <a:schemeClr val="accent5">
                    <a:lumMod val="75000"/>
                  </a:schemeClr>
                </a:solidFill>
                <a:latin typeface="微软雅黑" pitchFamily="34" charset="-122"/>
                <a:ea typeface="微软雅黑" pitchFamily="34" charset="-122"/>
              </a:rPr>
              <a:t>算法。</a:t>
            </a:r>
            <a:endParaRPr lang="en-US" altLang="zh-CN" sz="1600" smtClean="0">
              <a:solidFill>
                <a:schemeClr val="accent5">
                  <a:lumMod val="75000"/>
                </a:schemeClr>
              </a:solidFill>
              <a:latin typeface="微软雅黑" pitchFamily="34" charset="-122"/>
              <a:ea typeface="微软雅黑" pitchFamily="34" charset="-122"/>
            </a:endParaRPr>
          </a:p>
          <a:p>
            <a:pPr indent="403225" latinLnBrk="0">
              <a:lnSpc>
                <a:spcPct val="150000"/>
              </a:lnSpc>
            </a:pPr>
            <a:r>
              <a:rPr lang="zh-CN" altLang="en-US" sz="1600" smtClean="0">
                <a:solidFill>
                  <a:schemeClr val="accent5">
                    <a:lumMod val="75000"/>
                  </a:schemeClr>
                </a:solidFill>
                <a:latin typeface="微软雅黑" pitchFamily="34" charset="-122"/>
                <a:ea typeface="微软雅黑" pitchFamily="34" charset="-122"/>
              </a:rPr>
              <a:t>与</a:t>
            </a:r>
            <a:r>
              <a:rPr lang="en-US" altLang="zh-CN" sz="1600" smtClean="0">
                <a:solidFill>
                  <a:schemeClr val="accent5">
                    <a:lumMod val="75000"/>
                  </a:schemeClr>
                </a:solidFill>
                <a:latin typeface="微软雅黑" pitchFamily="34" charset="-122"/>
                <a:ea typeface="微软雅黑" pitchFamily="34" charset="-122"/>
              </a:rPr>
              <a:t>R</a:t>
            </a:r>
            <a:r>
              <a:rPr lang="zh-CN" altLang="en-US" sz="1600" smtClean="0">
                <a:solidFill>
                  <a:schemeClr val="accent5">
                    <a:lumMod val="75000"/>
                  </a:schemeClr>
                </a:solidFill>
                <a:latin typeface="微软雅黑" pitchFamily="34" charset="-122"/>
                <a:ea typeface="微软雅黑" pitchFamily="34" charset="-122"/>
              </a:rPr>
              <a:t>类似，我们通过一个分布函数就可得到我们想要的连续分布或离散分布的随机数。离散分布</a:t>
            </a:r>
            <a:r>
              <a:rPr lang="zh-CN" altLang="en-US" sz="1600">
                <a:solidFill>
                  <a:schemeClr val="accent5">
                    <a:lumMod val="75000"/>
                  </a:schemeClr>
                </a:solidFill>
                <a:latin typeface="微软雅黑" pitchFamily="34" charset="-122"/>
                <a:ea typeface="微软雅黑" pitchFamily="34" charset="-122"/>
              </a:rPr>
              <a:t>包括几何分布、超几何分布和二项式分布。连续分布包括正态分布和对数正态分布。</a:t>
            </a:r>
          </a:p>
        </p:txBody>
      </p:sp>
    </p:spTree>
    <p:extLst>
      <p:ext uri="{BB962C8B-B14F-4D97-AF65-F5344CB8AC3E}">
        <p14:creationId xmlns:p14="http://schemas.microsoft.com/office/powerpoint/2010/main" val="1070605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用二项式分布进行</a:t>
            </a:r>
            <a:r>
              <a:rPr lang="zh-CN" altLang="en-US" b="1" smtClean="0">
                <a:solidFill>
                  <a:schemeClr val="accent5">
                    <a:lumMod val="50000"/>
                  </a:schemeClr>
                </a:solidFill>
                <a:latin typeface="微软雅黑" pitchFamily="34" charset="-122"/>
                <a:ea typeface="微软雅黑" pitchFamily="34" charset="-122"/>
              </a:rPr>
              <a:t>博弈示例</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b="1" smtClean="0">
                <a:solidFill>
                  <a:schemeClr val="accent5">
                    <a:lumMod val="75000"/>
                  </a:schemeClr>
                </a:solidFill>
                <a:latin typeface="微软雅黑" pitchFamily="34" charset="-122"/>
                <a:ea typeface="微软雅黑" pitchFamily="34" charset="-122"/>
              </a:rPr>
              <a:t>案例 </a:t>
            </a:r>
            <a:r>
              <a:rPr lang="en-US" altLang="zh-CN" sz="1600" b="1" smtClean="0">
                <a:solidFill>
                  <a:schemeClr val="accent5">
                    <a:lumMod val="75000"/>
                  </a:schemeClr>
                </a:solidFill>
                <a:latin typeface="微软雅黑" pitchFamily="34" charset="-122"/>
                <a:ea typeface="微软雅黑" pitchFamily="34" charset="-122"/>
              </a:rPr>
              <a:t>1 </a:t>
            </a:r>
            <a:r>
              <a:rPr lang="zh-CN" altLang="en-US" sz="1600" smtClean="0">
                <a:solidFill>
                  <a:schemeClr val="accent5">
                    <a:lumMod val="75000"/>
                  </a:schemeClr>
                </a:solidFill>
                <a:latin typeface="微软雅黑" pitchFamily="34" charset="-122"/>
                <a:ea typeface="微软雅黑" pitchFamily="34" charset="-122"/>
              </a:rPr>
              <a:t>一次抛</a:t>
            </a:r>
            <a:r>
              <a:rPr lang="en-US" altLang="zh-CN" sz="1600" smtClean="0">
                <a:solidFill>
                  <a:schemeClr val="accent5">
                    <a:lumMod val="75000"/>
                  </a:schemeClr>
                </a:solidFill>
                <a:latin typeface="微软雅黑" pitchFamily="34" charset="-122"/>
                <a:ea typeface="微软雅黑" pitchFamily="34" charset="-122"/>
              </a:rPr>
              <a:t>9</a:t>
            </a:r>
            <a:r>
              <a:rPr lang="zh-CN" altLang="en-US" sz="1600">
                <a:solidFill>
                  <a:schemeClr val="accent5">
                    <a:lumMod val="75000"/>
                  </a:schemeClr>
                </a:solidFill>
                <a:latin typeface="微软雅黑" pitchFamily="34" charset="-122"/>
                <a:ea typeface="微软雅黑" pitchFamily="34" charset="-122"/>
              </a:rPr>
              <a:t>枚</a:t>
            </a:r>
            <a:r>
              <a:rPr lang="zh-CN" altLang="en-US" sz="1600" smtClean="0">
                <a:solidFill>
                  <a:schemeClr val="accent5">
                    <a:lumMod val="75000"/>
                  </a:schemeClr>
                </a:solidFill>
                <a:latin typeface="微软雅黑" pitchFamily="34" charset="-122"/>
                <a:ea typeface="微软雅黑" pitchFamily="34" charset="-122"/>
              </a:rPr>
              <a:t>硬币</a:t>
            </a:r>
            <a:r>
              <a:rPr lang="zh-CN" altLang="en-US" sz="160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如果</a:t>
            </a:r>
            <a:r>
              <a:rPr lang="zh-CN" altLang="en-US" sz="1600">
                <a:solidFill>
                  <a:schemeClr val="accent5">
                    <a:lumMod val="75000"/>
                  </a:schemeClr>
                </a:solidFill>
                <a:latin typeface="微软雅黑" pitchFamily="34" charset="-122"/>
                <a:ea typeface="微软雅黑" pitchFamily="34" charset="-122"/>
              </a:rPr>
              <a:t>人头朝上的硬币少于</a:t>
            </a:r>
            <a:r>
              <a:rPr lang="en-US" altLang="zh-CN" sz="1600">
                <a:solidFill>
                  <a:schemeClr val="accent5">
                    <a:lumMod val="75000"/>
                  </a:schemeClr>
                </a:solidFill>
                <a:latin typeface="微软雅黑" pitchFamily="34" charset="-122"/>
                <a:ea typeface="微软雅黑" pitchFamily="34" charset="-122"/>
              </a:rPr>
              <a:t>5</a:t>
            </a:r>
            <a:r>
              <a:rPr lang="zh-CN" altLang="en-US" sz="1600" smtClean="0">
                <a:solidFill>
                  <a:schemeClr val="accent5">
                    <a:lumMod val="75000"/>
                  </a:schemeClr>
                </a:solidFill>
                <a:latin typeface="微软雅黑" pitchFamily="34" charset="-122"/>
                <a:ea typeface="微软雅黑" pitchFamily="34" charset="-122"/>
              </a:rPr>
              <a:t>枚将得一分，否则扣一分。现假设</a:t>
            </a:r>
            <a:r>
              <a:rPr lang="zh-CN" altLang="en-US" sz="1600">
                <a:solidFill>
                  <a:schemeClr val="accent5">
                    <a:lumMod val="75000"/>
                  </a:schemeClr>
                </a:solidFill>
                <a:latin typeface="微软雅黑" pitchFamily="34" charset="-122"/>
                <a:ea typeface="微软雅黑" pitchFamily="34" charset="-122"/>
              </a:rPr>
              <a:t>我们手上有</a:t>
            </a:r>
            <a:r>
              <a:rPr lang="en-US" altLang="zh-CN" sz="1600" smtClean="0">
                <a:solidFill>
                  <a:schemeClr val="accent5">
                    <a:lumMod val="75000"/>
                  </a:schemeClr>
                </a:solidFill>
                <a:latin typeface="微软雅黑" pitchFamily="34" charset="-122"/>
                <a:ea typeface="微软雅黑" pitchFamily="34" charset="-122"/>
              </a:rPr>
              <a:t>1000</a:t>
            </a:r>
            <a:r>
              <a:rPr lang="zh-CN" altLang="en-US" sz="1600" smtClean="0">
                <a:solidFill>
                  <a:schemeClr val="accent5">
                    <a:lumMod val="75000"/>
                  </a:schemeClr>
                </a:solidFill>
                <a:latin typeface="微软雅黑" pitchFamily="34" charset="-122"/>
                <a:ea typeface="微软雅黑" pitchFamily="34" charset="-122"/>
              </a:rPr>
              <a:t>分作为</a:t>
            </a:r>
            <a:r>
              <a:rPr lang="zh-CN" altLang="en-US" sz="1600">
                <a:solidFill>
                  <a:schemeClr val="accent5">
                    <a:lumMod val="75000"/>
                  </a:schemeClr>
                </a:solidFill>
                <a:latin typeface="微软雅黑" pitchFamily="34" charset="-122"/>
                <a:ea typeface="微软雅黑" pitchFamily="34" charset="-122"/>
              </a:rPr>
              <a:t>初始备资</a:t>
            </a:r>
            <a:r>
              <a:rPr lang="zh-CN" altLang="en-US" sz="1600" smtClean="0">
                <a:solidFill>
                  <a:schemeClr val="accent5">
                    <a:lumMod val="75000"/>
                  </a:schemeClr>
                </a:solidFill>
                <a:latin typeface="微软雅黑" pitchFamily="34" charset="-122"/>
                <a:ea typeface="微软雅黑" pitchFamily="34" charset="-122"/>
              </a:rPr>
              <a:t>。使用</a:t>
            </a:r>
            <a:r>
              <a:rPr lang="en-US" altLang="zh-CN" sz="1600">
                <a:solidFill>
                  <a:schemeClr val="accent5">
                    <a:lumMod val="75000"/>
                  </a:schemeClr>
                </a:solidFill>
                <a:latin typeface="微软雅黑" pitchFamily="34" charset="-122"/>
                <a:ea typeface="微软雅黑" pitchFamily="34" charset="-122"/>
              </a:rPr>
              <a:t>random</a:t>
            </a:r>
            <a:r>
              <a:rPr lang="zh-CN" altLang="en-US" sz="1600">
                <a:solidFill>
                  <a:schemeClr val="accent5">
                    <a:lumMod val="75000"/>
                  </a:schemeClr>
                </a:solidFill>
                <a:latin typeface="微软雅黑" pitchFamily="34" charset="-122"/>
                <a:ea typeface="微软雅黑" pitchFamily="34" charset="-122"/>
              </a:rPr>
              <a:t>模块提供的</a:t>
            </a:r>
            <a:r>
              <a:rPr lang="en-US" altLang="zh-CN" sz="1600">
                <a:solidFill>
                  <a:schemeClr val="accent5">
                    <a:lumMod val="75000"/>
                  </a:schemeClr>
                </a:solidFill>
                <a:latin typeface="微软雅黑" pitchFamily="34" charset="-122"/>
                <a:ea typeface="微软雅黑" pitchFamily="34" charset="-122"/>
              </a:rPr>
              <a:t>binomial()</a:t>
            </a:r>
            <a:r>
              <a:rPr lang="zh-CN" altLang="en-US" sz="1600">
                <a:solidFill>
                  <a:schemeClr val="accent5">
                    <a:lumMod val="75000"/>
                  </a:schemeClr>
                </a:solidFill>
                <a:latin typeface="微软雅黑" pitchFamily="34" charset="-122"/>
                <a:ea typeface="微软雅黑" pitchFamily="34" charset="-122"/>
              </a:rPr>
              <a:t>函数</a:t>
            </a:r>
            <a:r>
              <a:rPr lang="zh-CN" altLang="en-US" sz="1600" smtClean="0">
                <a:solidFill>
                  <a:schemeClr val="accent5">
                    <a:lumMod val="75000"/>
                  </a:schemeClr>
                </a:solidFill>
                <a:latin typeface="微软雅黑" pitchFamily="34" charset="-122"/>
                <a:ea typeface="微软雅黑" pitchFamily="34" charset="-122"/>
              </a:rPr>
              <a:t>进行</a:t>
            </a:r>
            <a:r>
              <a:rPr lang="en-US" altLang="zh-CN" sz="1600" smtClean="0">
                <a:solidFill>
                  <a:schemeClr val="accent5">
                    <a:lumMod val="75000"/>
                  </a:schemeClr>
                </a:solidFill>
                <a:latin typeface="微软雅黑" pitchFamily="34" charset="-122"/>
                <a:ea typeface="微软雅黑" pitchFamily="34" charset="-122"/>
              </a:rPr>
              <a:t>10000</a:t>
            </a:r>
            <a:r>
              <a:rPr lang="zh-CN" altLang="en-US" sz="1600" smtClean="0">
                <a:solidFill>
                  <a:schemeClr val="accent5">
                    <a:lumMod val="75000"/>
                  </a:schemeClr>
                </a:solidFill>
                <a:latin typeface="微软雅黑" pitchFamily="34" charset="-122"/>
                <a:ea typeface="微软雅黑" pitchFamily="34" charset="-122"/>
              </a:rPr>
              <a:t>次模拟。</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615152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用二项式分布进行博弈示例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8665" y="2082172"/>
            <a:ext cx="4186671" cy="35582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7920" y="1597064"/>
            <a:ext cx="5068161" cy="4568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9341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45"/>
                                        </p:tgtEl>
                                        <p:attrNameLst>
                                          <p:attrName>style.visibility</p:attrName>
                                        </p:attrNameLst>
                                      </p:cBhvr>
                                      <p:to>
                                        <p:strVal val="visible"/>
                                      </p:to>
                                    </p:set>
                                    <p:anim calcmode="lin" valueType="num">
                                      <p:cBhvr>
                                        <p:cTn id="7" dur="500" fill="hold"/>
                                        <p:tgtEl>
                                          <p:spTgt spid="10245"/>
                                        </p:tgtEl>
                                        <p:attrNameLst>
                                          <p:attrName>ppt_w</p:attrName>
                                        </p:attrNameLst>
                                      </p:cBhvr>
                                      <p:tavLst>
                                        <p:tav tm="0">
                                          <p:val>
                                            <p:fltVal val="0"/>
                                          </p:val>
                                        </p:tav>
                                        <p:tav tm="100000">
                                          <p:val>
                                            <p:strVal val="#ppt_w"/>
                                          </p:val>
                                        </p:tav>
                                      </p:tavLst>
                                    </p:anim>
                                    <p:anim calcmode="lin" valueType="num">
                                      <p:cBhvr>
                                        <p:cTn id="8" dur="500" fill="hold"/>
                                        <p:tgtEl>
                                          <p:spTgt spid="10245"/>
                                        </p:tgtEl>
                                        <p:attrNameLst>
                                          <p:attrName>ppt_h</p:attrName>
                                        </p:attrNameLst>
                                      </p:cBhvr>
                                      <p:tavLst>
                                        <p:tav tm="0">
                                          <p:val>
                                            <p:fltVal val="0"/>
                                          </p:val>
                                        </p:tav>
                                        <p:tav tm="100000">
                                          <p:val>
                                            <p:strVal val="#ppt_h"/>
                                          </p:val>
                                        </p:tav>
                                      </p:tavLst>
                                    </p:anim>
                                    <p:animEffect transition="in" filter="fade">
                                      <p:cBhvr>
                                        <p:cTn id="9" dur="500"/>
                                        <p:tgtEl>
                                          <p:spTgt spid="10245"/>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500"/>
                                        <p:tgtEl>
                                          <p:spTgt spid="10245"/>
                                        </p:tgtEl>
                                      </p:cBhvr>
                                    </p:animEffect>
                                    <p:set>
                                      <p:cBhvr>
                                        <p:cTn id="14" dur="1" fill="hold">
                                          <p:stCondLst>
                                            <p:cond delay="499"/>
                                          </p:stCondLst>
                                        </p:cTn>
                                        <p:tgtEl>
                                          <p:spTgt spid="1024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1266"/>
                                        </p:tgtEl>
                                        <p:attrNameLst>
                                          <p:attrName>style.visibility</p:attrName>
                                        </p:attrNameLst>
                                      </p:cBhvr>
                                      <p:to>
                                        <p:strVal val="visible"/>
                                      </p:to>
                                    </p:set>
                                    <p:anim calcmode="lin" valueType="num">
                                      <p:cBhvr>
                                        <p:cTn id="19" dur="500" fill="hold"/>
                                        <p:tgtEl>
                                          <p:spTgt spid="11266"/>
                                        </p:tgtEl>
                                        <p:attrNameLst>
                                          <p:attrName>ppt_w</p:attrName>
                                        </p:attrNameLst>
                                      </p:cBhvr>
                                      <p:tavLst>
                                        <p:tav tm="0">
                                          <p:val>
                                            <p:fltVal val="0"/>
                                          </p:val>
                                        </p:tav>
                                        <p:tav tm="100000">
                                          <p:val>
                                            <p:strVal val="#ppt_w"/>
                                          </p:val>
                                        </p:tav>
                                      </p:tavLst>
                                    </p:anim>
                                    <p:anim calcmode="lin" valueType="num">
                                      <p:cBhvr>
                                        <p:cTn id="20" dur="500" fill="hold"/>
                                        <p:tgtEl>
                                          <p:spTgt spid="11266"/>
                                        </p:tgtEl>
                                        <p:attrNameLst>
                                          <p:attrName>ppt_h</p:attrName>
                                        </p:attrNameLst>
                                      </p:cBhvr>
                                      <p:tavLst>
                                        <p:tav tm="0">
                                          <p:val>
                                            <p:fltVal val="0"/>
                                          </p:val>
                                        </p:tav>
                                        <p:tav tm="100000">
                                          <p:val>
                                            <p:strVal val="#ppt_h"/>
                                          </p:val>
                                        </p:tav>
                                      </p:tavLst>
                                    </p:anim>
                                    <p:animEffect transition="in" filter="fade">
                                      <p:cBhvr>
                                        <p:cTn id="21" dur="500"/>
                                        <p:tgtEl>
                                          <p:spTgt spid="112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正态分布采样示例</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smtClean="0">
                <a:solidFill>
                  <a:schemeClr val="accent5">
                    <a:lumMod val="75000"/>
                  </a:schemeClr>
                </a:solidFill>
                <a:latin typeface="微软雅黑" pitchFamily="34" charset="-122"/>
                <a:ea typeface="微软雅黑" pitchFamily="34" charset="-122"/>
              </a:rPr>
              <a:t>连续分布</a:t>
            </a:r>
            <a:r>
              <a:rPr lang="zh-CN" altLang="en-US" sz="1600">
                <a:solidFill>
                  <a:schemeClr val="accent5">
                    <a:lumMod val="75000"/>
                  </a:schemeClr>
                </a:solidFill>
                <a:latin typeface="微软雅黑" pitchFamily="34" charset="-122"/>
                <a:ea typeface="微软雅黑" pitchFamily="34" charset="-122"/>
              </a:rPr>
              <a:t>是通过概率密度函数（</a:t>
            </a:r>
            <a:r>
              <a:rPr lang="en-US" altLang="zh-CN" sz="1600">
                <a:solidFill>
                  <a:schemeClr val="accent5">
                    <a:lumMod val="75000"/>
                  </a:schemeClr>
                </a:solidFill>
                <a:latin typeface="微软雅黑" pitchFamily="34" charset="-122"/>
                <a:ea typeface="微软雅黑" pitchFamily="34" charset="-122"/>
              </a:rPr>
              <a:t>PDF</a:t>
            </a:r>
            <a:r>
              <a:rPr lang="zh-CN" altLang="en-US" sz="1600">
                <a:solidFill>
                  <a:schemeClr val="accent5">
                    <a:lumMod val="75000"/>
                  </a:schemeClr>
                </a:solidFill>
                <a:latin typeface="微软雅黑" pitchFamily="34" charset="-122"/>
                <a:ea typeface="微软雅黑" pitchFamily="34" charset="-122"/>
              </a:rPr>
              <a:t>）进行建模的。在特定区间发生某事件的可能性可以通过概率密度函数的积分运算求出。</a:t>
            </a:r>
            <a:r>
              <a:rPr lang="en-US" altLang="zh-CN" sz="1600">
                <a:solidFill>
                  <a:schemeClr val="accent5">
                    <a:lumMod val="75000"/>
                  </a:schemeClr>
                </a:solidFill>
                <a:latin typeface="微软雅黑" pitchFamily="34" charset="-122"/>
                <a:ea typeface="微软雅黑" pitchFamily="34" charset="-122"/>
              </a:rPr>
              <a:t>NumPy</a:t>
            </a:r>
            <a:r>
              <a:rPr lang="zh-CN" altLang="en-US" sz="1600">
                <a:solidFill>
                  <a:schemeClr val="accent5">
                    <a:lumMod val="75000"/>
                  </a:schemeClr>
                </a:solidFill>
                <a:latin typeface="微软雅黑" pitchFamily="34" charset="-122"/>
                <a:ea typeface="微软雅黑" pitchFamily="34" charset="-122"/>
              </a:rPr>
              <a:t>的</a:t>
            </a:r>
            <a:r>
              <a:rPr lang="en-US" altLang="zh-CN" sz="1600">
                <a:solidFill>
                  <a:schemeClr val="accent5">
                    <a:lumMod val="75000"/>
                  </a:schemeClr>
                </a:solidFill>
                <a:latin typeface="微软雅黑" pitchFamily="34" charset="-122"/>
                <a:ea typeface="微软雅黑" pitchFamily="34" charset="-122"/>
              </a:rPr>
              <a:t>random</a:t>
            </a:r>
            <a:r>
              <a:rPr lang="zh-CN" altLang="en-US" sz="1600">
                <a:solidFill>
                  <a:schemeClr val="accent5">
                    <a:lumMod val="75000"/>
                  </a:schemeClr>
                </a:solidFill>
                <a:latin typeface="微软雅黑" pitchFamily="34" charset="-122"/>
                <a:ea typeface="微软雅黑" pitchFamily="34" charset="-122"/>
              </a:rPr>
              <a:t>模块提供了许多表示连续分布的函数，如</a:t>
            </a:r>
            <a:r>
              <a:rPr lang="en-US" altLang="zh-CN" sz="1600">
                <a:solidFill>
                  <a:schemeClr val="accent5">
                    <a:lumMod val="75000"/>
                  </a:schemeClr>
                </a:solidFill>
                <a:latin typeface="微软雅黑" pitchFamily="34" charset="-122"/>
                <a:ea typeface="微软雅黑" pitchFamily="34" charset="-122"/>
              </a:rPr>
              <a:t>beta</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chisquare</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exponential</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f</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gamma</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gumbel</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laplace</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lognormal</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logistic</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multivariate_normal</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noncentral_chisquare</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noncentral_f</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normal</a:t>
            </a:r>
            <a:r>
              <a:rPr lang="zh-CN" altLang="en-US" sz="1600">
                <a:solidFill>
                  <a:schemeClr val="accent5">
                    <a:lumMod val="75000"/>
                  </a:schemeClr>
                </a:solidFill>
                <a:latin typeface="微软雅黑" pitchFamily="34" charset="-122"/>
                <a:ea typeface="微软雅黑" pitchFamily="34" charset="-122"/>
              </a:rPr>
              <a:t>等</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403225" latinLnBrk="0">
              <a:lnSpc>
                <a:spcPct val="150000"/>
              </a:lnSpc>
            </a:pPr>
            <a:r>
              <a:rPr lang="zh-CN" altLang="en-US" sz="1600" smtClean="0">
                <a:solidFill>
                  <a:schemeClr val="accent5">
                    <a:lumMod val="75000"/>
                  </a:schemeClr>
                </a:solidFill>
                <a:latin typeface="微软雅黑" pitchFamily="34" charset="-122"/>
                <a:ea typeface="微软雅黑" pitchFamily="34" charset="-122"/>
              </a:rPr>
              <a:t>下面通过</a:t>
            </a:r>
            <a:r>
              <a:rPr lang="en-US" altLang="zh-CN" sz="1600" smtClean="0">
                <a:solidFill>
                  <a:schemeClr val="accent5">
                    <a:lumMod val="75000"/>
                  </a:schemeClr>
                </a:solidFill>
                <a:latin typeface="微软雅黑" pitchFamily="34" charset="-122"/>
                <a:ea typeface="微软雅黑" pitchFamily="34" charset="-122"/>
              </a:rPr>
              <a:t>normal</a:t>
            </a:r>
            <a:r>
              <a:rPr lang="en-US" altLang="zh-CN" sz="160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函数演示正态分布随机</a:t>
            </a:r>
            <a:r>
              <a:rPr lang="zh-CN" altLang="en-US" sz="1600">
                <a:solidFill>
                  <a:schemeClr val="accent5">
                    <a:lumMod val="75000"/>
                  </a:schemeClr>
                </a:solidFill>
                <a:latin typeface="微软雅黑" pitchFamily="34" charset="-122"/>
                <a:ea typeface="微软雅黑" pitchFamily="34" charset="-122"/>
              </a:rPr>
              <a:t>产生的数值的钟形曲线和</a:t>
            </a:r>
            <a:r>
              <a:rPr lang="zh-CN" altLang="en-US" sz="1600" smtClean="0">
                <a:solidFill>
                  <a:schemeClr val="accent5">
                    <a:lumMod val="75000"/>
                  </a:schemeClr>
                </a:solidFill>
                <a:latin typeface="微软雅黑" pitchFamily="34" charset="-122"/>
                <a:ea typeface="微软雅黑" pitchFamily="34" charset="-122"/>
              </a:rPr>
              <a:t>条形图。</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524728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正态分布采样</a:t>
            </a:r>
            <a:r>
              <a:rPr lang="zh-CN" altLang="en-US" b="1" smtClean="0">
                <a:solidFill>
                  <a:schemeClr val="accent5">
                    <a:lumMod val="50000"/>
                  </a:schemeClr>
                </a:solidFill>
                <a:latin typeface="微软雅黑" pitchFamily="34" charset="-122"/>
                <a:ea typeface="微软雅黑" pitchFamily="34" charset="-122"/>
              </a:rPr>
              <a:t>示例</a:t>
            </a:r>
            <a:endParaRPr lang="en-US" altLang="zh-CN" b="1" smtClean="0">
              <a:solidFill>
                <a:schemeClr val="accent5">
                  <a:lumMod val="50000"/>
                </a:schemeClr>
              </a:solidFill>
              <a:latin typeface="微软雅黑" pitchFamily="34" charset="-122"/>
              <a:ea typeface="微软雅黑" pitchFamily="34" charset="-122"/>
            </a:endParaRP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130" y="1925294"/>
            <a:ext cx="8049741" cy="2972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2225" y="1850770"/>
            <a:ext cx="4019550" cy="364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71219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290"/>
                                        </p:tgtEl>
                                        <p:attrNameLst>
                                          <p:attrName>style.visibility</p:attrName>
                                        </p:attrNameLst>
                                      </p:cBhvr>
                                      <p:to>
                                        <p:strVal val="visible"/>
                                      </p:to>
                                    </p:set>
                                    <p:anim calcmode="lin" valueType="num">
                                      <p:cBhvr>
                                        <p:cTn id="7" dur="500" fill="hold"/>
                                        <p:tgtEl>
                                          <p:spTgt spid="12290"/>
                                        </p:tgtEl>
                                        <p:attrNameLst>
                                          <p:attrName>ppt_w</p:attrName>
                                        </p:attrNameLst>
                                      </p:cBhvr>
                                      <p:tavLst>
                                        <p:tav tm="0">
                                          <p:val>
                                            <p:fltVal val="0"/>
                                          </p:val>
                                        </p:tav>
                                        <p:tav tm="100000">
                                          <p:val>
                                            <p:strVal val="#ppt_w"/>
                                          </p:val>
                                        </p:tav>
                                      </p:tavLst>
                                    </p:anim>
                                    <p:anim calcmode="lin" valueType="num">
                                      <p:cBhvr>
                                        <p:cTn id="8" dur="500" fill="hold"/>
                                        <p:tgtEl>
                                          <p:spTgt spid="12290"/>
                                        </p:tgtEl>
                                        <p:attrNameLst>
                                          <p:attrName>ppt_h</p:attrName>
                                        </p:attrNameLst>
                                      </p:cBhvr>
                                      <p:tavLst>
                                        <p:tav tm="0">
                                          <p:val>
                                            <p:fltVal val="0"/>
                                          </p:val>
                                        </p:tav>
                                        <p:tav tm="100000">
                                          <p:val>
                                            <p:strVal val="#ppt_h"/>
                                          </p:val>
                                        </p:tav>
                                      </p:tavLst>
                                    </p:anim>
                                    <p:animEffect transition="in" filter="fade">
                                      <p:cBhvr>
                                        <p:cTn id="9" dur="500"/>
                                        <p:tgtEl>
                                          <p:spTgt spid="12290"/>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500"/>
                                        <p:tgtEl>
                                          <p:spTgt spid="12290"/>
                                        </p:tgtEl>
                                      </p:cBhvr>
                                    </p:animEffect>
                                    <p:set>
                                      <p:cBhvr>
                                        <p:cTn id="14" dur="1" fill="hold">
                                          <p:stCondLst>
                                            <p:cond delay="499"/>
                                          </p:stCondLst>
                                        </p:cTn>
                                        <p:tgtEl>
                                          <p:spTgt spid="12290"/>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2291"/>
                                        </p:tgtEl>
                                        <p:attrNameLst>
                                          <p:attrName>style.visibility</p:attrName>
                                        </p:attrNameLst>
                                      </p:cBhvr>
                                      <p:to>
                                        <p:strVal val="visible"/>
                                      </p:to>
                                    </p:set>
                                    <p:anim calcmode="lin" valueType="num">
                                      <p:cBhvr>
                                        <p:cTn id="19" dur="500" fill="hold"/>
                                        <p:tgtEl>
                                          <p:spTgt spid="12291"/>
                                        </p:tgtEl>
                                        <p:attrNameLst>
                                          <p:attrName>ppt_w</p:attrName>
                                        </p:attrNameLst>
                                      </p:cBhvr>
                                      <p:tavLst>
                                        <p:tav tm="0">
                                          <p:val>
                                            <p:fltVal val="0"/>
                                          </p:val>
                                        </p:tav>
                                        <p:tav tm="100000">
                                          <p:val>
                                            <p:strVal val="#ppt_w"/>
                                          </p:val>
                                        </p:tav>
                                      </p:tavLst>
                                    </p:anim>
                                    <p:anim calcmode="lin" valueType="num">
                                      <p:cBhvr>
                                        <p:cTn id="20" dur="500" fill="hold"/>
                                        <p:tgtEl>
                                          <p:spTgt spid="12291"/>
                                        </p:tgtEl>
                                        <p:attrNameLst>
                                          <p:attrName>ppt_h</p:attrName>
                                        </p:attrNameLst>
                                      </p:cBhvr>
                                      <p:tavLst>
                                        <p:tav tm="0">
                                          <p:val>
                                            <p:fltVal val="0"/>
                                          </p:val>
                                        </p:tav>
                                        <p:tav tm="100000">
                                          <p:val>
                                            <p:strVal val="#ppt_h"/>
                                          </p:val>
                                        </p:tav>
                                      </p:tavLst>
                                    </p:anim>
                                    <p:animEffect transition="in" filter="fade">
                                      <p:cBhvr>
                                        <p:cTn id="21" dur="500"/>
                                        <p:tgtEl>
                                          <p:spTgt spid="122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492990"/>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用</a:t>
            </a:r>
            <a:r>
              <a:rPr lang="en-US" altLang="zh-CN" b="1">
                <a:solidFill>
                  <a:schemeClr val="accent5">
                    <a:lumMod val="50000"/>
                  </a:schemeClr>
                </a:solidFill>
                <a:latin typeface="微软雅黑" pitchFamily="34" charset="-122"/>
                <a:ea typeface="微软雅黑" pitchFamily="34" charset="-122"/>
              </a:rPr>
              <a:t>SciPy</a:t>
            </a:r>
            <a:r>
              <a:rPr lang="zh-CN" altLang="en-US" b="1">
                <a:solidFill>
                  <a:schemeClr val="accent5">
                    <a:lumMod val="50000"/>
                  </a:schemeClr>
                </a:solidFill>
                <a:latin typeface="微软雅黑" pitchFamily="34" charset="-122"/>
                <a:ea typeface="微软雅黑" pitchFamily="34" charset="-122"/>
              </a:rPr>
              <a:t>进行正态</a:t>
            </a:r>
            <a:r>
              <a:rPr lang="zh-CN" altLang="en-US" b="1" smtClean="0">
                <a:solidFill>
                  <a:schemeClr val="accent5">
                    <a:lumMod val="50000"/>
                  </a:schemeClr>
                </a:solidFill>
                <a:latin typeface="微软雅黑" pitchFamily="34" charset="-122"/>
                <a:ea typeface="微软雅黑" pitchFamily="34" charset="-122"/>
              </a:rPr>
              <a:t>检验</a:t>
            </a:r>
            <a:endParaRPr lang="en-US" altLang="zh-CN" b="1" smtClean="0">
              <a:solidFill>
                <a:schemeClr val="accent5">
                  <a:lumMod val="50000"/>
                </a:schemeClr>
              </a:solidFill>
              <a:latin typeface="微软雅黑" pitchFamily="34" charset="-122"/>
              <a:ea typeface="微软雅黑" pitchFamily="34" charset="-122"/>
            </a:endParaRPr>
          </a:p>
          <a:p>
            <a:pPr indent="403225" latinLnBrk="0">
              <a:lnSpc>
                <a:spcPct val="150000"/>
              </a:lnSpc>
            </a:pPr>
            <a:r>
              <a:rPr lang="zh-CN" altLang="en-US" sz="1600">
                <a:solidFill>
                  <a:schemeClr val="accent5">
                    <a:lumMod val="75000"/>
                  </a:schemeClr>
                </a:solidFill>
                <a:latin typeface="微软雅黑" pitchFamily="34" charset="-122"/>
                <a:ea typeface="微软雅黑" pitchFamily="34" charset="-122"/>
              </a:rPr>
              <a:t>正态分布被广泛用于科学和统计学领域，按照中心极限定理，随着独立观测的随机样本数量的增加，它们会趋向呈正态分布</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403225"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403225" latinLnBrk="0">
              <a:lnSpc>
                <a:spcPct val="150000"/>
              </a:lnSpc>
            </a:pPr>
            <a:r>
              <a:rPr lang="zh-CN" altLang="en-US" sz="1600" smtClean="0">
                <a:solidFill>
                  <a:schemeClr val="accent5">
                    <a:lumMod val="75000"/>
                  </a:schemeClr>
                </a:solidFill>
                <a:latin typeface="微软雅黑" pitchFamily="34" charset="-122"/>
                <a:ea typeface="微软雅黑" pitchFamily="34" charset="-122"/>
              </a:rPr>
              <a:t>本节将用到</a:t>
            </a:r>
            <a:r>
              <a:rPr lang="en-US" altLang="zh-CN" sz="1600">
                <a:solidFill>
                  <a:schemeClr val="accent5">
                    <a:lumMod val="75000"/>
                  </a:schemeClr>
                </a:solidFill>
                <a:latin typeface="微软雅黑" pitchFamily="34" charset="-122"/>
                <a:ea typeface="微软雅黑" pitchFamily="34" charset="-122"/>
              </a:rPr>
              <a:t>scipy.stats</a:t>
            </a:r>
            <a:r>
              <a:rPr lang="zh-CN" altLang="en-US" sz="1600" smtClean="0">
                <a:solidFill>
                  <a:schemeClr val="accent5">
                    <a:lumMod val="75000"/>
                  </a:schemeClr>
                </a:solidFill>
                <a:latin typeface="微软雅黑" pitchFamily="34" charset="-122"/>
                <a:ea typeface="微软雅黑" pitchFamily="34" charset="-122"/>
              </a:rPr>
              <a:t>程序包和夏皮罗</a:t>
            </a:r>
            <a:r>
              <a:rPr lang="en-US" altLang="zh-CN" sz="1600" smtClean="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威尔克检验法进行正态检验，样本是取自</a:t>
            </a:r>
            <a:r>
              <a:rPr lang="en-US" altLang="zh-CN" sz="1600" smtClean="0">
                <a:solidFill>
                  <a:schemeClr val="accent5">
                    <a:lumMod val="75000"/>
                  </a:schemeClr>
                </a:solidFill>
                <a:latin typeface="微软雅黑" pitchFamily="34" charset="-122"/>
                <a:ea typeface="微软雅黑" pitchFamily="34" charset="-122"/>
              </a:rPr>
              <a:t>Google</a:t>
            </a:r>
            <a:r>
              <a:rPr lang="zh-CN" altLang="en-US" sz="1600" smtClean="0">
                <a:solidFill>
                  <a:schemeClr val="accent5">
                    <a:lumMod val="75000"/>
                  </a:schemeClr>
                </a:solidFill>
                <a:latin typeface="微软雅黑" pitchFamily="34" charset="-122"/>
                <a:ea typeface="微软雅黑" pitchFamily="34" charset="-122"/>
              </a:rPr>
              <a:t>网站的流感趋势数据。因为数据集中存在缺失值，因此需预先进行清洗。</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985013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7"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4930" y="1204883"/>
            <a:ext cx="2486287" cy="2380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9266" y="1204885"/>
            <a:ext cx="4042777" cy="894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4678" y="4096759"/>
            <a:ext cx="2606789" cy="1229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24460" y="2564904"/>
            <a:ext cx="3892388" cy="1814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34896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p:cTn id="7" dur="500" fill="hold"/>
                                        <p:tgtEl>
                                          <p:spTgt spid="5122"/>
                                        </p:tgtEl>
                                        <p:attrNameLst>
                                          <p:attrName>ppt_w</p:attrName>
                                        </p:attrNameLst>
                                      </p:cBhvr>
                                      <p:tavLst>
                                        <p:tav tm="0">
                                          <p:val>
                                            <p:fltVal val="0"/>
                                          </p:val>
                                        </p:tav>
                                        <p:tav tm="100000">
                                          <p:val>
                                            <p:strVal val="#ppt_w"/>
                                          </p:val>
                                        </p:tav>
                                      </p:tavLst>
                                    </p:anim>
                                    <p:anim calcmode="lin" valueType="num">
                                      <p:cBhvr>
                                        <p:cTn id="8" dur="500" fill="hold"/>
                                        <p:tgtEl>
                                          <p:spTgt spid="5122"/>
                                        </p:tgtEl>
                                        <p:attrNameLst>
                                          <p:attrName>ppt_h</p:attrName>
                                        </p:attrNameLst>
                                      </p:cBhvr>
                                      <p:tavLst>
                                        <p:tav tm="0">
                                          <p:val>
                                            <p:fltVal val="0"/>
                                          </p:val>
                                        </p:tav>
                                        <p:tav tm="100000">
                                          <p:val>
                                            <p:strVal val="#ppt_h"/>
                                          </p:val>
                                        </p:tav>
                                      </p:tavLst>
                                    </p:anim>
                                    <p:animEffect transition="in" filter="fade">
                                      <p:cBhvr>
                                        <p:cTn id="9" dur="500"/>
                                        <p:tgtEl>
                                          <p:spTgt spid="512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123"/>
                                        </p:tgtEl>
                                        <p:attrNameLst>
                                          <p:attrName>style.visibility</p:attrName>
                                        </p:attrNameLst>
                                      </p:cBhvr>
                                      <p:to>
                                        <p:strVal val="visible"/>
                                      </p:to>
                                    </p:set>
                                    <p:anim calcmode="lin" valueType="num">
                                      <p:cBhvr>
                                        <p:cTn id="14" dur="500" fill="hold"/>
                                        <p:tgtEl>
                                          <p:spTgt spid="5123"/>
                                        </p:tgtEl>
                                        <p:attrNameLst>
                                          <p:attrName>ppt_w</p:attrName>
                                        </p:attrNameLst>
                                      </p:cBhvr>
                                      <p:tavLst>
                                        <p:tav tm="0">
                                          <p:val>
                                            <p:fltVal val="0"/>
                                          </p:val>
                                        </p:tav>
                                        <p:tav tm="100000">
                                          <p:val>
                                            <p:strVal val="#ppt_w"/>
                                          </p:val>
                                        </p:tav>
                                      </p:tavLst>
                                    </p:anim>
                                    <p:anim calcmode="lin" valueType="num">
                                      <p:cBhvr>
                                        <p:cTn id="15" dur="500" fill="hold"/>
                                        <p:tgtEl>
                                          <p:spTgt spid="5123"/>
                                        </p:tgtEl>
                                        <p:attrNameLst>
                                          <p:attrName>ppt_h</p:attrName>
                                        </p:attrNameLst>
                                      </p:cBhvr>
                                      <p:tavLst>
                                        <p:tav tm="0">
                                          <p:val>
                                            <p:fltVal val="0"/>
                                          </p:val>
                                        </p:tav>
                                        <p:tav tm="100000">
                                          <p:val>
                                            <p:strVal val="#ppt_h"/>
                                          </p:val>
                                        </p:tav>
                                      </p:tavLst>
                                    </p:anim>
                                    <p:animEffect transition="in" filter="fade">
                                      <p:cBhvr>
                                        <p:cTn id="16" dur="500"/>
                                        <p:tgtEl>
                                          <p:spTgt spid="512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5124"/>
                                        </p:tgtEl>
                                        <p:attrNameLst>
                                          <p:attrName>style.visibility</p:attrName>
                                        </p:attrNameLst>
                                      </p:cBhvr>
                                      <p:to>
                                        <p:strVal val="visible"/>
                                      </p:to>
                                    </p:set>
                                    <p:anim calcmode="lin" valueType="num">
                                      <p:cBhvr>
                                        <p:cTn id="21" dur="500" fill="hold"/>
                                        <p:tgtEl>
                                          <p:spTgt spid="5124"/>
                                        </p:tgtEl>
                                        <p:attrNameLst>
                                          <p:attrName>ppt_w</p:attrName>
                                        </p:attrNameLst>
                                      </p:cBhvr>
                                      <p:tavLst>
                                        <p:tav tm="0">
                                          <p:val>
                                            <p:fltVal val="0"/>
                                          </p:val>
                                        </p:tav>
                                        <p:tav tm="100000">
                                          <p:val>
                                            <p:strVal val="#ppt_w"/>
                                          </p:val>
                                        </p:tav>
                                      </p:tavLst>
                                    </p:anim>
                                    <p:anim calcmode="lin" valueType="num">
                                      <p:cBhvr>
                                        <p:cTn id="22" dur="500" fill="hold"/>
                                        <p:tgtEl>
                                          <p:spTgt spid="5124"/>
                                        </p:tgtEl>
                                        <p:attrNameLst>
                                          <p:attrName>ppt_h</p:attrName>
                                        </p:attrNameLst>
                                      </p:cBhvr>
                                      <p:tavLst>
                                        <p:tav tm="0">
                                          <p:val>
                                            <p:fltVal val="0"/>
                                          </p:val>
                                        </p:tav>
                                        <p:tav tm="100000">
                                          <p:val>
                                            <p:strVal val="#ppt_h"/>
                                          </p:val>
                                        </p:tav>
                                      </p:tavLst>
                                    </p:anim>
                                    <p:animEffect transition="in" filter="fade">
                                      <p:cBhvr>
                                        <p:cTn id="23" dur="500"/>
                                        <p:tgtEl>
                                          <p:spTgt spid="5124"/>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5125"/>
                                        </p:tgtEl>
                                        <p:attrNameLst>
                                          <p:attrName>style.visibility</p:attrName>
                                        </p:attrNameLst>
                                      </p:cBhvr>
                                      <p:to>
                                        <p:strVal val="visible"/>
                                      </p:to>
                                    </p:set>
                                    <p:anim calcmode="lin" valueType="num">
                                      <p:cBhvr>
                                        <p:cTn id="28" dur="500" fill="hold"/>
                                        <p:tgtEl>
                                          <p:spTgt spid="5125"/>
                                        </p:tgtEl>
                                        <p:attrNameLst>
                                          <p:attrName>ppt_w</p:attrName>
                                        </p:attrNameLst>
                                      </p:cBhvr>
                                      <p:tavLst>
                                        <p:tav tm="0">
                                          <p:val>
                                            <p:fltVal val="0"/>
                                          </p:val>
                                        </p:tav>
                                        <p:tav tm="100000">
                                          <p:val>
                                            <p:strVal val="#ppt_w"/>
                                          </p:val>
                                        </p:tav>
                                      </p:tavLst>
                                    </p:anim>
                                    <p:anim calcmode="lin" valueType="num">
                                      <p:cBhvr>
                                        <p:cTn id="29" dur="500" fill="hold"/>
                                        <p:tgtEl>
                                          <p:spTgt spid="5125"/>
                                        </p:tgtEl>
                                        <p:attrNameLst>
                                          <p:attrName>ppt_h</p:attrName>
                                        </p:attrNameLst>
                                      </p:cBhvr>
                                      <p:tavLst>
                                        <p:tav tm="0">
                                          <p:val>
                                            <p:fltVal val="0"/>
                                          </p:val>
                                        </p:tav>
                                        <p:tav tm="100000">
                                          <p:val>
                                            <p:strVal val="#ppt_h"/>
                                          </p:val>
                                        </p:tav>
                                      </p:tavLst>
                                    </p:anim>
                                    <p:animEffect transition="in" filter="fade">
                                      <p:cBhvr>
                                        <p:cTn id="30" dur="500"/>
                                        <p:tgtEl>
                                          <p:spTgt spid="5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用</a:t>
            </a:r>
            <a:r>
              <a:rPr lang="en-US" altLang="zh-CN" b="1">
                <a:solidFill>
                  <a:schemeClr val="accent5">
                    <a:lumMod val="50000"/>
                  </a:schemeClr>
                </a:solidFill>
                <a:latin typeface="微软雅黑" pitchFamily="34" charset="-122"/>
                <a:ea typeface="微软雅黑" pitchFamily="34" charset="-122"/>
              </a:rPr>
              <a:t>SciPy</a:t>
            </a:r>
            <a:r>
              <a:rPr lang="zh-CN" altLang="en-US" b="1">
                <a:solidFill>
                  <a:schemeClr val="accent5">
                    <a:lumMod val="50000"/>
                  </a:schemeClr>
                </a:solidFill>
                <a:latin typeface="微软雅黑" pitchFamily="34" charset="-122"/>
                <a:ea typeface="微软雅黑" pitchFamily="34" charset="-122"/>
              </a:rPr>
              <a:t>进行正态</a:t>
            </a:r>
            <a:r>
              <a:rPr lang="zh-CN" altLang="en-US" b="1" smtClean="0">
                <a:solidFill>
                  <a:schemeClr val="accent5">
                    <a:lumMod val="50000"/>
                  </a:schemeClr>
                </a:solidFill>
                <a:latin typeface="微软雅黑" pitchFamily="34" charset="-122"/>
                <a:ea typeface="微软雅黑" pitchFamily="34" charset="-122"/>
              </a:rPr>
              <a:t>检验</a:t>
            </a:r>
            <a:endParaRPr lang="en-US" altLang="zh-CN" b="1" smtClean="0">
              <a:solidFill>
                <a:schemeClr val="accent5">
                  <a:lumMod val="50000"/>
                </a:schemeClr>
              </a:solidFill>
              <a:latin typeface="微软雅黑" pitchFamily="34" charset="-122"/>
              <a:ea typeface="微软雅黑" pitchFamily="34" charset="-122"/>
            </a:endParaRPr>
          </a:p>
        </p:txBody>
      </p:sp>
      <p:pic>
        <p:nvPicPr>
          <p:cNvPr id="1331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3724" y="1844824"/>
            <a:ext cx="7536550" cy="37603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3586" y="2276872"/>
            <a:ext cx="7476827" cy="15204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96817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3316"/>
                                        </p:tgtEl>
                                        <p:attrNameLst>
                                          <p:attrName>style.visibility</p:attrName>
                                        </p:attrNameLst>
                                      </p:cBhvr>
                                      <p:to>
                                        <p:strVal val="visible"/>
                                      </p:to>
                                    </p:set>
                                    <p:anim calcmode="lin" valueType="num">
                                      <p:cBhvr>
                                        <p:cTn id="7" dur="500" fill="hold"/>
                                        <p:tgtEl>
                                          <p:spTgt spid="13316"/>
                                        </p:tgtEl>
                                        <p:attrNameLst>
                                          <p:attrName>ppt_w</p:attrName>
                                        </p:attrNameLst>
                                      </p:cBhvr>
                                      <p:tavLst>
                                        <p:tav tm="0">
                                          <p:val>
                                            <p:fltVal val="0"/>
                                          </p:val>
                                        </p:tav>
                                        <p:tav tm="100000">
                                          <p:val>
                                            <p:strVal val="#ppt_w"/>
                                          </p:val>
                                        </p:tav>
                                      </p:tavLst>
                                    </p:anim>
                                    <p:anim calcmode="lin" valueType="num">
                                      <p:cBhvr>
                                        <p:cTn id="8" dur="500" fill="hold"/>
                                        <p:tgtEl>
                                          <p:spTgt spid="13316"/>
                                        </p:tgtEl>
                                        <p:attrNameLst>
                                          <p:attrName>ppt_h</p:attrName>
                                        </p:attrNameLst>
                                      </p:cBhvr>
                                      <p:tavLst>
                                        <p:tav tm="0">
                                          <p:val>
                                            <p:fltVal val="0"/>
                                          </p:val>
                                        </p:tav>
                                        <p:tav tm="100000">
                                          <p:val>
                                            <p:strVal val="#ppt_h"/>
                                          </p:val>
                                        </p:tav>
                                      </p:tavLst>
                                    </p:anim>
                                    <p:animEffect transition="in" filter="fade">
                                      <p:cBhvr>
                                        <p:cTn id="9" dur="500"/>
                                        <p:tgtEl>
                                          <p:spTgt spid="13316"/>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500"/>
                                        <p:tgtEl>
                                          <p:spTgt spid="13316"/>
                                        </p:tgtEl>
                                      </p:cBhvr>
                                    </p:animEffect>
                                    <p:set>
                                      <p:cBhvr>
                                        <p:cTn id="14" dur="1" fill="hold">
                                          <p:stCondLst>
                                            <p:cond delay="499"/>
                                          </p:stCondLst>
                                        </p:cTn>
                                        <p:tgtEl>
                                          <p:spTgt spid="1331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3315"/>
                                        </p:tgtEl>
                                        <p:attrNameLst>
                                          <p:attrName>style.visibility</p:attrName>
                                        </p:attrNameLst>
                                      </p:cBhvr>
                                      <p:to>
                                        <p:strVal val="visible"/>
                                      </p:to>
                                    </p:set>
                                    <p:anim calcmode="lin" valueType="num">
                                      <p:cBhvr>
                                        <p:cTn id="19" dur="500" fill="hold"/>
                                        <p:tgtEl>
                                          <p:spTgt spid="13315"/>
                                        </p:tgtEl>
                                        <p:attrNameLst>
                                          <p:attrName>ppt_w</p:attrName>
                                        </p:attrNameLst>
                                      </p:cBhvr>
                                      <p:tavLst>
                                        <p:tav tm="0">
                                          <p:val>
                                            <p:fltVal val="0"/>
                                          </p:val>
                                        </p:tav>
                                        <p:tav tm="100000">
                                          <p:val>
                                            <p:strVal val="#ppt_w"/>
                                          </p:val>
                                        </p:tav>
                                      </p:tavLst>
                                    </p:anim>
                                    <p:anim calcmode="lin" valueType="num">
                                      <p:cBhvr>
                                        <p:cTn id="20" dur="500" fill="hold"/>
                                        <p:tgtEl>
                                          <p:spTgt spid="13315"/>
                                        </p:tgtEl>
                                        <p:attrNameLst>
                                          <p:attrName>ppt_h</p:attrName>
                                        </p:attrNameLst>
                                      </p:cBhvr>
                                      <p:tavLst>
                                        <p:tav tm="0">
                                          <p:val>
                                            <p:fltVal val="0"/>
                                          </p:val>
                                        </p:tav>
                                        <p:tav tm="100000">
                                          <p:val>
                                            <p:strVal val="#ppt_h"/>
                                          </p:val>
                                        </p:tav>
                                      </p:tavLst>
                                    </p:anim>
                                    <p:animEffect transition="in" filter="fade">
                                      <p:cBhvr>
                                        <p:cTn id="21" dur="500"/>
                                        <p:tgtEl>
                                          <p:spTgt spid="133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3231654"/>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用</a:t>
            </a:r>
            <a:r>
              <a:rPr lang="en-US" altLang="zh-CN" b="1">
                <a:solidFill>
                  <a:schemeClr val="accent5">
                    <a:lumMod val="50000"/>
                  </a:schemeClr>
                </a:solidFill>
                <a:latin typeface="微软雅黑" pitchFamily="34" charset="-122"/>
                <a:ea typeface="微软雅黑" pitchFamily="34" charset="-122"/>
              </a:rPr>
              <a:t>SciPy</a:t>
            </a:r>
            <a:r>
              <a:rPr lang="zh-CN" altLang="en-US" b="1">
                <a:solidFill>
                  <a:schemeClr val="accent5">
                    <a:lumMod val="50000"/>
                  </a:schemeClr>
                </a:solidFill>
                <a:latin typeface="微软雅黑" pitchFamily="34" charset="-122"/>
                <a:ea typeface="微软雅黑" pitchFamily="34" charset="-122"/>
              </a:rPr>
              <a:t>进行正态</a:t>
            </a:r>
            <a:r>
              <a:rPr lang="zh-CN" altLang="en-US" b="1" smtClean="0">
                <a:solidFill>
                  <a:schemeClr val="accent5">
                    <a:lumMod val="50000"/>
                  </a:schemeClr>
                </a:solidFill>
                <a:latin typeface="微软雅黑" pitchFamily="34" charset="-122"/>
                <a:ea typeface="微软雅黑" pitchFamily="34" charset="-122"/>
              </a:rPr>
              <a:t>检验</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此外，</a:t>
            </a:r>
            <a:r>
              <a:rPr lang="en-US" altLang="zh-CN" sz="1600">
                <a:solidFill>
                  <a:srgbClr val="4BACC6">
                    <a:lumMod val="75000"/>
                  </a:srgbClr>
                </a:solidFill>
                <a:latin typeface="微软雅黑" pitchFamily="34" charset="-122"/>
                <a:ea typeface="微软雅黑" pitchFamily="34" charset="-122"/>
              </a:rPr>
              <a:t>SciPy</a:t>
            </a:r>
            <a:r>
              <a:rPr lang="zh-CN" altLang="en-US" sz="1600">
                <a:solidFill>
                  <a:srgbClr val="4BACC6">
                    <a:lumMod val="75000"/>
                  </a:srgbClr>
                </a:solidFill>
                <a:latin typeface="微软雅黑" pitchFamily="34" charset="-122"/>
                <a:ea typeface="微软雅黑" pitchFamily="34" charset="-122"/>
              </a:rPr>
              <a:t>的</a:t>
            </a:r>
            <a:r>
              <a:rPr lang="en-US" altLang="zh-CN" sz="1600">
                <a:solidFill>
                  <a:srgbClr val="4BACC6">
                    <a:lumMod val="75000"/>
                  </a:srgbClr>
                </a:solidFill>
                <a:latin typeface="微软雅黑" pitchFamily="34" charset="-122"/>
                <a:ea typeface="微软雅黑" pitchFamily="34" charset="-122"/>
              </a:rPr>
              <a:t>normaltest()</a:t>
            </a:r>
            <a:r>
              <a:rPr lang="zh-CN" altLang="en-US" sz="1600">
                <a:solidFill>
                  <a:srgbClr val="4BACC6">
                    <a:lumMod val="75000"/>
                  </a:srgbClr>
                </a:solidFill>
                <a:latin typeface="微软雅黑" pitchFamily="34" charset="-122"/>
                <a:ea typeface="微软雅黑" pitchFamily="34" charset="-122"/>
              </a:rPr>
              <a:t>函数还实现了</a:t>
            </a:r>
            <a:r>
              <a:rPr lang="en-US" altLang="zh-CN" sz="1600">
                <a:solidFill>
                  <a:srgbClr val="4BACC6">
                    <a:lumMod val="75000"/>
                  </a:srgbClr>
                </a:solidFill>
                <a:latin typeface="微软雅黑" pitchFamily="34" charset="-122"/>
                <a:ea typeface="微软雅黑" pitchFamily="34" charset="-122"/>
              </a:rPr>
              <a:t>D’Agostino</a:t>
            </a:r>
            <a:r>
              <a:rPr lang="zh-CN" altLang="en-US" sz="1600">
                <a:solidFill>
                  <a:srgbClr val="4BACC6">
                    <a:lumMod val="75000"/>
                  </a:srgbClr>
                </a:solidFill>
                <a:latin typeface="微软雅黑" pitchFamily="34" charset="-122"/>
                <a:ea typeface="微软雅黑" pitchFamily="34" charset="-122"/>
              </a:rPr>
              <a:t>检验和</a:t>
            </a:r>
            <a:r>
              <a:rPr lang="en-US" altLang="zh-CN" sz="1600">
                <a:solidFill>
                  <a:srgbClr val="4BACC6">
                    <a:lumMod val="75000"/>
                  </a:srgbClr>
                </a:solidFill>
                <a:latin typeface="微软雅黑" pitchFamily="34" charset="-122"/>
                <a:ea typeface="微软雅黑" pitchFamily="34" charset="-122"/>
              </a:rPr>
              <a:t>Pearson</a:t>
            </a:r>
            <a:r>
              <a:rPr lang="zh-CN" altLang="en-US" sz="1600">
                <a:solidFill>
                  <a:srgbClr val="4BACC6">
                    <a:lumMod val="75000"/>
                  </a:srgbClr>
                </a:solidFill>
                <a:latin typeface="微软雅黑" pitchFamily="34" charset="-122"/>
                <a:ea typeface="微软雅黑" pitchFamily="34" charset="-122"/>
              </a:rPr>
              <a:t>检验功能。该函数返回的元组和</a:t>
            </a:r>
            <a:r>
              <a:rPr lang="en-US" altLang="zh-CN" sz="1600">
                <a:solidFill>
                  <a:srgbClr val="4BACC6">
                    <a:lumMod val="75000"/>
                  </a:srgbClr>
                </a:solidFill>
                <a:latin typeface="微软雅黑" pitchFamily="34" charset="-122"/>
                <a:ea typeface="微软雅黑" pitchFamily="34" charset="-122"/>
              </a:rPr>
              <a:t>shapiro()</a:t>
            </a:r>
            <a:r>
              <a:rPr lang="zh-CN" altLang="en-US" sz="1600">
                <a:solidFill>
                  <a:srgbClr val="4BACC6">
                    <a:lumMod val="75000"/>
                  </a:srgbClr>
                </a:solidFill>
                <a:latin typeface="微软雅黑" pitchFamily="34" charset="-122"/>
                <a:ea typeface="微软雅黑" pitchFamily="34" charset="-122"/>
              </a:rPr>
              <a:t>函数一样，也包括一个统计量和</a:t>
            </a:r>
            <a:r>
              <a:rPr lang="en-US" altLang="zh-CN" sz="1600">
                <a:solidFill>
                  <a:srgbClr val="4BACC6">
                    <a:lumMod val="75000"/>
                  </a:srgbClr>
                </a:solidFill>
                <a:latin typeface="微软雅黑" pitchFamily="34" charset="-122"/>
                <a:ea typeface="微软雅黑" pitchFamily="34" charset="-122"/>
              </a:rPr>
              <a:t>p</a:t>
            </a:r>
            <a:r>
              <a:rPr lang="zh-CN" altLang="en-US" sz="1600">
                <a:solidFill>
                  <a:srgbClr val="4BACC6">
                    <a:lumMod val="75000"/>
                  </a:srgbClr>
                </a:solidFill>
                <a:latin typeface="微软雅黑" pitchFamily="34" charset="-122"/>
                <a:ea typeface="微软雅黑" pitchFamily="34" charset="-122"/>
              </a:rPr>
              <a:t>值。这里的</a:t>
            </a:r>
            <a:r>
              <a:rPr lang="en-US" altLang="zh-CN" sz="1600">
                <a:solidFill>
                  <a:srgbClr val="4BACC6">
                    <a:lumMod val="75000"/>
                  </a:srgbClr>
                </a:solidFill>
                <a:latin typeface="微软雅黑" pitchFamily="34" charset="-122"/>
                <a:ea typeface="微软雅黑" pitchFamily="34" charset="-122"/>
              </a:rPr>
              <a:t>p</a:t>
            </a:r>
            <a:r>
              <a:rPr lang="zh-CN" altLang="en-US" sz="1600">
                <a:solidFill>
                  <a:srgbClr val="4BACC6">
                    <a:lumMod val="75000"/>
                  </a:srgbClr>
                </a:solidFill>
                <a:latin typeface="微软雅黑" pitchFamily="34" charset="-122"/>
                <a:ea typeface="微软雅黑" pitchFamily="34" charset="-122"/>
              </a:rPr>
              <a:t>值是双边卡方概率（</a:t>
            </a:r>
            <a:r>
              <a:rPr lang="en-US" altLang="zh-CN" sz="1600">
                <a:solidFill>
                  <a:srgbClr val="4BACC6">
                    <a:lumMod val="75000"/>
                  </a:srgbClr>
                </a:solidFill>
                <a:latin typeface="微软雅黑" pitchFamily="34" charset="-122"/>
                <a:ea typeface="微软雅黑" pitchFamily="34" charset="-122"/>
              </a:rPr>
              <a:t>two-sided Chi-squared probability</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卡</a:t>
            </a:r>
            <a:r>
              <a:rPr lang="zh-CN" altLang="en-US" sz="1600">
                <a:solidFill>
                  <a:srgbClr val="4BACC6">
                    <a:lumMod val="75000"/>
                  </a:srgbClr>
                </a:solidFill>
                <a:latin typeface="微软雅黑" pitchFamily="34" charset="-122"/>
                <a:ea typeface="微软雅黑" pitchFamily="34" charset="-122"/>
              </a:rPr>
              <a:t>方分布是另一种著名的分布，这种检验本身基于偏度和峰度检验的</a:t>
            </a:r>
            <a:r>
              <a:rPr lang="en-US" altLang="zh-CN" sz="1600">
                <a:solidFill>
                  <a:srgbClr val="4BACC6">
                    <a:lumMod val="75000"/>
                  </a:srgbClr>
                </a:solidFill>
                <a:latin typeface="微软雅黑" pitchFamily="34" charset="-122"/>
                <a:ea typeface="微软雅黑" pitchFamily="34" charset="-122"/>
              </a:rPr>
              <a:t>z</a:t>
            </a:r>
            <a:r>
              <a:rPr lang="zh-CN" altLang="en-US" sz="1600">
                <a:solidFill>
                  <a:srgbClr val="4BACC6">
                    <a:lumMod val="75000"/>
                  </a:srgbClr>
                </a:solidFill>
                <a:latin typeface="微软雅黑" pitchFamily="34" charset="-122"/>
                <a:ea typeface="微软雅黑" pitchFamily="34" charset="-122"/>
              </a:rPr>
              <a:t>分数。偏度系数用来表示分布的对称程度。因为正态分布是对称的，所以偏度系数为零。峰度系数描述的是分布的形状（尖峰、肥尾）。这种正态分布的峰度系数为</a:t>
            </a:r>
            <a:r>
              <a:rPr lang="en-US" altLang="zh-CN" sz="1600">
                <a:solidFill>
                  <a:srgbClr val="4BACC6">
                    <a:lumMod val="75000"/>
                  </a:srgbClr>
                </a:solidFill>
                <a:latin typeface="微软雅黑" pitchFamily="34" charset="-122"/>
                <a:ea typeface="微软雅黑" pitchFamily="34" charset="-122"/>
              </a:rPr>
              <a:t>3</a:t>
            </a:r>
            <a:r>
              <a:rPr lang="zh-CN" altLang="en-US" sz="1600">
                <a:solidFill>
                  <a:srgbClr val="4BACC6">
                    <a:lumMod val="75000"/>
                  </a:srgbClr>
                </a:solidFill>
                <a:latin typeface="微软雅黑" pitchFamily="34" charset="-122"/>
                <a:ea typeface="微软雅黑" pitchFamily="34" charset="-122"/>
              </a:rPr>
              <a:t>，超额峰度的系数为</a:t>
            </a:r>
            <a:r>
              <a:rPr lang="en-US" altLang="zh-CN" sz="1600" smtClean="0">
                <a:solidFill>
                  <a:srgbClr val="4BACC6">
                    <a:lumMod val="75000"/>
                  </a:srgbClr>
                </a:solidFill>
                <a:latin typeface="微软雅黑" pitchFamily="34" charset="-122"/>
                <a:ea typeface="微软雅黑" pitchFamily="34" charset="-122"/>
              </a:rPr>
              <a:t>0</a:t>
            </a:r>
            <a:r>
              <a:rPr lang="zh-CN" altLang="en-US" sz="1600" smtClean="0">
                <a:solidFill>
                  <a:srgbClr val="4BACC6">
                    <a:lumMod val="75000"/>
                  </a:srgbClr>
                </a:solidFill>
                <a:latin typeface="微软雅黑" pitchFamily="34" charset="-122"/>
                <a:ea typeface="微软雅黑" pitchFamily="34" charset="-122"/>
              </a:rPr>
              <a:t>。</a:t>
            </a:r>
            <a:endParaRPr lang="en-US" altLang="zh-CN"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2473287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754326"/>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创建掩码式</a:t>
            </a:r>
            <a:r>
              <a:rPr lang="en-US" altLang="zh-CN" b="1">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当</a:t>
            </a:r>
            <a:r>
              <a:rPr lang="zh-CN" altLang="en-US" sz="1600" smtClean="0">
                <a:solidFill>
                  <a:srgbClr val="4BACC6">
                    <a:lumMod val="75000"/>
                  </a:srgbClr>
                </a:solidFill>
                <a:latin typeface="微软雅黑" pitchFamily="34" charset="-122"/>
                <a:ea typeface="微软雅黑" pitchFamily="34" charset="-122"/>
              </a:rPr>
              <a:t>原始数据集凌乱且</a:t>
            </a:r>
            <a:r>
              <a:rPr lang="zh-CN" altLang="en-US" sz="1600">
                <a:solidFill>
                  <a:srgbClr val="4BACC6">
                    <a:lumMod val="75000"/>
                  </a:srgbClr>
                </a:solidFill>
                <a:latin typeface="微软雅黑" pitchFamily="34" charset="-122"/>
                <a:ea typeface="微软雅黑" pitchFamily="34" charset="-122"/>
              </a:rPr>
              <a:t>含有空白项或者无法处理的字符时</a:t>
            </a:r>
            <a:r>
              <a:rPr lang="zh-CN" altLang="en-US" sz="1600" smtClean="0">
                <a:solidFill>
                  <a:srgbClr val="4BACC6">
                    <a:lumMod val="75000"/>
                  </a:srgbClr>
                </a:solidFill>
                <a:latin typeface="微软雅黑" pitchFamily="34" charset="-122"/>
                <a:ea typeface="微软雅黑" pitchFamily="34" charset="-122"/>
              </a:rPr>
              <a:t>，使用</a:t>
            </a:r>
            <a:r>
              <a:rPr lang="zh-CN" altLang="en-US" sz="1600">
                <a:solidFill>
                  <a:srgbClr val="4BACC6">
                    <a:lumMod val="75000"/>
                  </a:srgbClr>
                </a:solidFill>
                <a:latin typeface="微软雅黑" pitchFamily="34" charset="-122"/>
                <a:ea typeface="微软雅黑" pitchFamily="34" charset="-122"/>
              </a:rPr>
              <a:t>掩码</a:t>
            </a:r>
            <a:r>
              <a:rPr lang="zh-CN" altLang="en-US" sz="1600" smtClean="0">
                <a:solidFill>
                  <a:srgbClr val="4BACC6">
                    <a:lumMod val="75000"/>
                  </a:srgbClr>
                </a:solidFill>
                <a:latin typeface="微软雅黑" pitchFamily="34" charset="-122"/>
                <a:ea typeface="微软雅黑" pitchFamily="34" charset="-122"/>
              </a:rPr>
              <a:t>数组可以</a:t>
            </a:r>
            <a:r>
              <a:rPr lang="zh-CN" altLang="en-US" sz="1600">
                <a:solidFill>
                  <a:srgbClr val="4BACC6">
                    <a:lumMod val="75000"/>
                  </a:srgbClr>
                </a:solidFill>
                <a:latin typeface="微软雅黑" pitchFamily="34" charset="-122"/>
                <a:ea typeface="微软雅黑" pitchFamily="34" charset="-122"/>
              </a:rPr>
              <a:t>方便的处理缺失值或者被污染的值。</a:t>
            </a:r>
            <a:r>
              <a:rPr lang="en-US" altLang="zh-CN" sz="1600" smtClean="0">
                <a:solidFill>
                  <a:srgbClr val="4BACC6">
                    <a:lumMod val="75000"/>
                  </a:srgbClr>
                </a:solidFill>
                <a:latin typeface="微软雅黑" pitchFamily="34" charset="-122"/>
                <a:ea typeface="微软雅黑" pitchFamily="34" charset="-122"/>
              </a:rPr>
              <a:t>Numpy.ma</a:t>
            </a:r>
            <a:r>
              <a:rPr lang="zh-CN" altLang="en-US" sz="1600">
                <a:solidFill>
                  <a:srgbClr val="4BACC6">
                    <a:lumMod val="75000"/>
                  </a:srgbClr>
                </a:solidFill>
                <a:latin typeface="微软雅黑" pitchFamily="34" charset="-122"/>
                <a:ea typeface="微软雅黑" pitchFamily="34" charset="-122"/>
              </a:rPr>
              <a:t>子程序包提供的掩码式数组隶属于</a:t>
            </a:r>
            <a:r>
              <a:rPr lang="en-US" altLang="zh-CN" sz="1600">
                <a:solidFill>
                  <a:srgbClr val="4BACC6">
                    <a:lumMod val="75000"/>
                  </a:srgbClr>
                </a:solidFill>
                <a:latin typeface="微软雅黑" pitchFamily="34" charset="-122"/>
                <a:ea typeface="微软雅黑" pitchFamily="34" charset="-122"/>
              </a:rPr>
              <a:t>ndarray</a:t>
            </a:r>
            <a:r>
              <a:rPr lang="zh-CN" altLang="en-US" sz="1600">
                <a:solidFill>
                  <a:srgbClr val="4BACC6">
                    <a:lumMod val="75000"/>
                  </a:srgbClr>
                </a:solidFill>
                <a:latin typeface="微软雅黑" pitchFamily="34" charset="-122"/>
                <a:ea typeface="微软雅黑" pitchFamily="34" charset="-122"/>
              </a:rPr>
              <a:t>，带有一个掩码</a:t>
            </a:r>
            <a:r>
              <a:rPr lang="zh-CN" altLang="en-US" sz="1600" smtClean="0">
                <a:solidFill>
                  <a:srgbClr val="4BACC6">
                    <a:lumMod val="75000"/>
                  </a:srgbClr>
                </a:solidFill>
                <a:latin typeface="微软雅黑" pitchFamily="34" charset="-122"/>
                <a:ea typeface="微软雅黑" pitchFamily="34" charset="-122"/>
              </a:rPr>
              <a:t>。</a:t>
            </a:r>
            <a:endParaRPr lang="en-US" altLang="zh-CN" sz="1600">
              <a:solidFill>
                <a:srgbClr val="4BACC6">
                  <a:lumMod val="75000"/>
                </a:srgbClr>
              </a:solidFill>
              <a:latin typeface="微软雅黑" pitchFamily="34" charset="-122"/>
              <a:ea typeface="微软雅黑" pitchFamily="34"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7163" y="2869625"/>
            <a:ext cx="4609673" cy="3240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40157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Effect transition="in" filter="fade">
                                      <p:cBhvr>
                                        <p:cTn id="9"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492990"/>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创建掩码式</a:t>
            </a:r>
            <a:r>
              <a:rPr lang="en-US" altLang="zh-CN" b="1">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所谓掩码，就是掩盖的意思。上述代码中，掩藏了数组的前</a:t>
            </a:r>
            <a:r>
              <a:rPr lang="en-US" altLang="zh-CN" sz="1600">
                <a:solidFill>
                  <a:srgbClr val="4BACC6">
                    <a:lumMod val="75000"/>
                  </a:srgbClr>
                </a:solidFill>
                <a:latin typeface="微软雅黑" pitchFamily="34" charset="-122"/>
                <a:ea typeface="微软雅黑" pitchFamily="34" charset="-122"/>
              </a:rPr>
              <a:t>3</a:t>
            </a:r>
            <a:r>
              <a:rPr lang="zh-CN" altLang="en-US" sz="1600">
                <a:solidFill>
                  <a:srgbClr val="4BACC6">
                    <a:lumMod val="75000"/>
                  </a:srgbClr>
                </a:solidFill>
                <a:latin typeface="微软雅黑" pitchFamily="34" charset="-122"/>
                <a:ea typeface="微软雅黑" pitchFamily="34" charset="-122"/>
              </a:rPr>
              <a:t>个元素，形成了一个新的掩码数组</a:t>
            </a:r>
            <a:r>
              <a:rPr lang="zh-CN" altLang="en-US" sz="1600" smtClean="0">
                <a:solidFill>
                  <a:srgbClr val="4BACC6">
                    <a:lumMod val="75000"/>
                  </a:srgbClr>
                </a:solidFill>
                <a:latin typeface="微软雅黑" pitchFamily="34" charset="-122"/>
                <a:ea typeface="微软雅黑" pitchFamily="34" charset="-122"/>
              </a:rPr>
              <a:t>，其中被</a:t>
            </a:r>
            <a:r>
              <a:rPr lang="zh-CN" altLang="en-US" sz="1600">
                <a:solidFill>
                  <a:srgbClr val="4BACC6">
                    <a:lumMod val="75000"/>
                  </a:srgbClr>
                </a:solidFill>
                <a:latin typeface="微软雅黑" pitchFamily="34" charset="-122"/>
                <a:ea typeface="微软雅黑" pitchFamily="34" charset="-122"/>
              </a:rPr>
              <a:t>掩藏的前</a:t>
            </a:r>
            <a:r>
              <a:rPr lang="en-US" altLang="zh-CN" sz="1600">
                <a:solidFill>
                  <a:srgbClr val="4BACC6">
                    <a:lumMod val="75000"/>
                  </a:srgbClr>
                </a:solidFill>
                <a:latin typeface="微软雅黑" pitchFamily="34" charset="-122"/>
                <a:ea typeface="微软雅黑" pitchFamily="34" charset="-122"/>
              </a:rPr>
              <a:t>3</a:t>
            </a:r>
            <a:r>
              <a:rPr lang="zh-CN" altLang="en-US" sz="1600">
                <a:solidFill>
                  <a:srgbClr val="4BACC6">
                    <a:lumMod val="75000"/>
                  </a:srgbClr>
                </a:solidFill>
                <a:latin typeface="微软雅黑" pitchFamily="34" charset="-122"/>
                <a:ea typeface="微软雅黑" pitchFamily="34" charset="-122"/>
              </a:rPr>
              <a:t>位用短横杠</a:t>
            </a:r>
            <a:r>
              <a:rPr lang="zh-CN" altLang="en-US" sz="1600" smtClean="0">
                <a:solidFill>
                  <a:srgbClr val="4BACC6">
                    <a:lumMod val="75000"/>
                  </a:srgbClr>
                </a:solidFill>
                <a:latin typeface="微软雅黑" pitchFamily="34" charset="-122"/>
                <a:ea typeface="微软雅黑" pitchFamily="34" charset="-122"/>
              </a:rPr>
              <a:t>表示。对</a:t>
            </a:r>
            <a:r>
              <a:rPr lang="zh-CN" altLang="en-US" sz="1600">
                <a:solidFill>
                  <a:srgbClr val="4BACC6">
                    <a:lumMod val="75000"/>
                  </a:srgbClr>
                </a:solidFill>
                <a:latin typeface="微软雅黑" pitchFamily="34" charset="-122"/>
                <a:ea typeface="微软雅黑" pitchFamily="34" charset="-122"/>
              </a:rPr>
              <a:t>原始数组和对应的掩码数组同时求</a:t>
            </a:r>
            <a:r>
              <a:rPr lang="zh-CN" altLang="en-US" sz="1600" smtClean="0">
                <a:solidFill>
                  <a:srgbClr val="4BACC6">
                    <a:lumMod val="75000"/>
                  </a:srgbClr>
                </a:solidFill>
                <a:latin typeface="微软雅黑" pitchFamily="34" charset="-122"/>
                <a:ea typeface="微软雅黑" pitchFamily="34" charset="-122"/>
              </a:rPr>
              <a:t>最小值时，发现只有</a:t>
            </a:r>
            <a:r>
              <a:rPr lang="zh-CN" altLang="en-US" sz="1600">
                <a:solidFill>
                  <a:srgbClr val="4BACC6">
                    <a:lumMod val="75000"/>
                  </a:srgbClr>
                </a:solidFill>
                <a:latin typeface="微软雅黑" pitchFamily="34" charset="-122"/>
                <a:ea typeface="微软雅黑" pitchFamily="34" charset="-122"/>
              </a:rPr>
              <a:t>未被掩藏的元素参与了计算</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掩码数组赋予了我们重新选择元素的权利，而不用改变矩阵的维度。在可视化领域，最典型的应用就是绘制三角热图，代码</a:t>
            </a:r>
            <a:r>
              <a:rPr lang="zh-CN" altLang="en-US" sz="1600" smtClean="0">
                <a:solidFill>
                  <a:srgbClr val="4BACC6">
                    <a:lumMod val="75000"/>
                  </a:srgbClr>
                </a:solidFill>
                <a:latin typeface="微软雅黑" pitchFamily="34" charset="-122"/>
                <a:ea typeface="微软雅黑" pitchFamily="34" charset="-122"/>
              </a:rPr>
              <a:t>如下：</a:t>
            </a:r>
            <a:endParaRPr lang="zh-CN" altLang="en-US" sz="1600">
              <a:solidFill>
                <a:srgbClr val="4BACC6">
                  <a:lumMod val="75000"/>
                </a:srgbClr>
              </a:solidFill>
              <a:latin typeface="微软雅黑" pitchFamily="34" charset="-122"/>
              <a:ea typeface="微软雅黑" pitchFamily="34"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7601" y="3573016"/>
            <a:ext cx="4668798" cy="24482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0438" y="3680649"/>
            <a:ext cx="4563124" cy="22635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683568" y="6146140"/>
            <a:ext cx="6264696" cy="523220"/>
          </a:xfrm>
          <a:prstGeom prst="rect">
            <a:avLst/>
          </a:prstGeom>
          <a:ln>
            <a:noFill/>
          </a:ln>
        </p:spPr>
        <p:style>
          <a:lnRef idx="3">
            <a:schemeClr val="lt1"/>
          </a:lnRef>
          <a:fillRef idx="1">
            <a:schemeClr val="accent3"/>
          </a:fillRef>
          <a:effectRef idx="1">
            <a:schemeClr val="accent3"/>
          </a:effectRef>
          <a:fontRef idx="minor">
            <a:schemeClr val="lt1"/>
          </a:fontRef>
        </p:style>
        <p:txBody>
          <a:bodyPr wrap="square" rtlCol="0">
            <a:spAutoFit/>
          </a:bodyPr>
          <a:lstStyle/>
          <a:p>
            <a:pPr latinLnBrk="0"/>
            <a:r>
              <a:rPr lang="zh-CN" altLang="en-US" sz="1400" smtClean="0">
                <a:latin typeface="微软雅黑" pitchFamily="34" charset="-122"/>
                <a:ea typeface="微软雅黑" pitchFamily="34" charset="-122"/>
              </a:rPr>
              <a:t>注：</a:t>
            </a:r>
            <a:r>
              <a:rPr lang="en-US" altLang="zh-CN" sz="1400" smtClean="0">
                <a:latin typeface="微软雅黑" pitchFamily="34" charset="-122"/>
                <a:ea typeface="微软雅黑" pitchFamily="34" charset="-122"/>
              </a:rPr>
              <a:t>ndarray</a:t>
            </a:r>
            <a:r>
              <a:rPr lang="zh-CN" altLang="en-US" sz="1400" smtClean="0">
                <a:latin typeface="微软雅黑" pitchFamily="34" charset="-122"/>
                <a:ea typeface="微软雅黑" pitchFamily="34" charset="-122"/>
              </a:rPr>
              <a:t>对象的</a:t>
            </a:r>
            <a:r>
              <a:rPr lang="en-US" altLang="zh-CN" sz="1400" smtClean="0">
                <a:latin typeface="微软雅黑" pitchFamily="34" charset="-122"/>
                <a:ea typeface="微软雅黑" pitchFamily="34" charset="-122"/>
              </a:rPr>
              <a:t>reshape</a:t>
            </a:r>
            <a:r>
              <a:rPr lang="zh-CN" altLang="en-US" sz="1400">
                <a:latin typeface="微软雅黑" pitchFamily="34" charset="-122"/>
                <a:ea typeface="微软雅黑" pitchFamily="34" charset="-122"/>
              </a:rPr>
              <a:t>方法参数若有负值</a:t>
            </a:r>
            <a:r>
              <a:rPr lang="zh-CN" altLang="en-US" sz="1400" smtClean="0">
                <a:latin typeface="微软雅黑" pitchFamily="34" charset="-122"/>
                <a:ea typeface="微软雅黑" pitchFamily="34" charset="-122"/>
              </a:rPr>
              <a:t>，那么</a:t>
            </a:r>
            <a:r>
              <a:rPr lang="en-US" altLang="zh-CN" sz="1400">
                <a:latin typeface="微软雅黑" pitchFamily="34" charset="-122"/>
                <a:ea typeface="微软雅黑" pitchFamily="34" charset="-122"/>
              </a:rPr>
              <a:t>reshape</a:t>
            </a:r>
            <a:r>
              <a:rPr lang="zh-CN" altLang="en-US" sz="1400">
                <a:latin typeface="微软雅黑" pitchFamily="34" charset="-122"/>
                <a:ea typeface="微软雅黑" pitchFamily="34" charset="-122"/>
              </a:rPr>
              <a:t>函数会根据另一个参数的维度</a:t>
            </a:r>
            <a:r>
              <a:rPr lang="zh-CN" altLang="en-US" sz="1400" smtClean="0">
                <a:latin typeface="微软雅黑" pitchFamily="34" charset="-122"/>
                <a:ea typeface="微软雅黑" pitchFamily="34" charset="-122"/>
              </a:rPr>
              <a:t>计算该数组另外</a:t>
            </a:r>
            <a:r>
              <a:rPr lang="zh-CN" altLang="en-US" sz="1400">
                <a:latin typeface="微软雅黑" pitchFamily="34" charset="-122"/>
                <a:ea typeface="微软雅黑" pitchFamily="34" charset="-122"/>
              </a:rPr>
              <a:t>一个</a:t>
            </a:r>
            <a:r>
              <a:rPr lang="en-US" altLang="zh-CN" sz="1400">
                <a:latin typeface="微软雅黑" pitchFamily="34" charset="-122"/>
                <a:ea typeface="微软雅黑" pitchFamily="34" charset="-122"/>
              </a:rPr>
              <a:t>shape</a:t>
            </a:r>
            <a:r>
              <a:rPr lang="zh-CN" altLang="en-US" sz="1400">
                <a:latin typeface="微软雅黑" pitchFamily="34" charset="-122"/>
                <a:ea typeface="微软雅黑" pitchFamily="34" charset="-122"/>
              </a:rPr>
              <a:t>属性值</a:t>
            </a:r>
            <a:r>
              <a:rPr lang="zh-CN" altLang="en-US" sz="1400" smtClean="0">
                <a:latin typeface="微软雅黑" pitchFamily="34" charset="-122"/>
                <a:ea typeface="微软雅黑" pitchFamily="34" charset="-122"/>
              </a:rPr>
              <a:t>。</a:t>
            </a: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2740157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1" dur="500"/>
                                        <p:tgtEl>
                                          <p:spTgt spid="5">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nodeType="clickEffect">
                                  <p:stCondLst>
                                    <p:cond delay="0"/>
                                  </p:stCondLst>
                                  <p:childTnLst>
                                    <p:set>
                                      <p:cBhvr>
                                        <p:cTn id="15" dur="1" fill="hold">
                                          <p:stCondLst>
                                            <p:cond delay="0"/>
                                          </p:stCondLst>
                                        </p:cTn>
                                        <p:tgtEl>
                                          <p:spTgt spid="1026"/>
                                        </p:tgtEl>
                                        <p:attrNameLst>
                                          <p:attrName>style.visibility</p:attrName>
                                        </p:attrNameLst>
                                      </p:cBhvr>
                                      <p:to>
                                        <p:strVal val="visible"/>
                                      </p:to>
                                    </p:set>
                                    <p:anim calcmode="lin" valueType="num">
                                      <p:cBhvr>
                                        <p:cTn id="16" dur="500" fill="hold"/>
                                        <p:tgtEl>
                                          <p:spTgt spid="1026"/>
                                        </p:tgtEl>
                                        <p:attrNameLst>
                                          <p:attrName>ppt_w</p:attrName>
                                        </p:attrNameLst>
                                      </p:cBhvr>
                                      <p:tavLst>
                                        <p:tav tm="0">
                                          <p:val>
                                            <p:fltVal val="0"/>
                                          </p:val>
                                        </p:tav>
                                        <p:tav tm="100000">
                                          <p:val>
                                            <p:strVal val="#ppt_w"/>
                                          </p:val>
                                        </p:tav>
                                      </p:tavLst>
                                    </p:anim>
                                    <p:anim calcmode="lin" valueType="num">
                                      <p:cBhvr>
                                        <p:cTn id="17" dur="500" fill="hold"/>
                                        <p:tgtEl>
                                          <p:spTgt spid="1026"/>
                                        </p:tgtEl>
                                        <p:attrNameLst>
                                          <p:attrName>ppt_h</p:attrName>
                                        </p:attrNameLst>
                                      </p:cBhvr>
                                      <p:tavLst>
                                        <p:tav tm="0">
                                          <p:val>
                                            <p:fltVal val="0"/>
                                          </p:val>
                                        </p:tav>
                                        <p:tav tm="100000">
                                          <p:val>
                                            <p:strVal val="#ppt_h"/>
                                          </p:val>
                                        </p:tav>
                                      </p:tavLst>
                                    </p:anim>
                                    <p:animEffect transition="in" filter="fade">
                                      <p:cBhvr>
                                        <p:cTn id="18" dur="500"/>
                                        <p:tgtEl>
                                          <p:spTgt spid="1026"/>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xit" presetSubtype="32" fill="hold" nodeType="clickEffect">
                                  <p:stCondLst>
                                    <p:cond delay="0"/>
                                  </p:stCondLst>
                                  <p:childTnLst>
                                    <p:anim calcmode="lin" valueType="num">
                                      <p:cBhvr>
                                        <p:cTn id="22" dur="500"/>
                                        <p:tgtEl>
                                          <p:spTgt spid="1026"/>
                                        </p:tgtEl>
                                        <p:attrNameLst>
                                          <p:attrName>ppt_w</p:attrName>
                                        </p:attrNameLst>
                                      </p:cBhvr>
                                      <p:tavLst>
                                        <p:tav tm="0">
                                          <p:val>
                                            <p:strVal val="ppt_w"/>
                                          </p:val>
                                        </p:tav>
                                        <p:tav tm="100000">
                                          <p:val>
                                            <p:fltVal val="0"/>
                                          </p:val>
                                        </p:tav>
                                      </p:tavLst>
                                    </p:anim>
                                    <p:anim calcmode="lin" valueType="num">
                                      <p:cBhvr>
                                        <p:cTn id="23" dur="500"/>
                                        <p:tgtEl>
                                          <p:spTgt spid="1026"/>
                                        </p:tgtEl>
                                        <p:attrNameLst>
                                          <p:attrName>ppt_h</p:attrName>
                                        </p:attrNameLst>
                                      </p:cBhvr>
                                      <p:tavLst>
                                        <p:tav tm="0">
                                          <p:val>
                                            <p:strVal val="ppt_h"/>
                                          </p:val>
                                        </p:tav>
                                        <p:tav tm="100000">
                                          <p:val>
                                            <p:fltVal val="0"/>
                                          </p:val>
                                        </p:tav>
                                      </p:tavLst>
                                    </p:anim>
                                    <p:animEffect transition="out" filter="fade">
                                      <p:cBhvr>
                                        <p:cTn id="24" dur="500"/>
                                        <p:tgtEl>
                                          <p:spTgt spid="1026"/>
                                        </p:tgtEl>
                                      </p:cBhvr>
                                    </p:animEffect>
                                    <p:set>
                                      <p:cBhvr>
                                        <p:cTn id="25" dur="1" fill="hold">
                                          <p:stCondLst>
                                            <p:cond delay="499"/>
                                          </p:stCondLst>
                                        </p:cTn>
                                        <p:tgtEl>
                                          <p:spTgt spid="1026"/>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53" presetClass="entr" presetSubtype="16" fill="hold" nodeType="clickEffect">
                                  <p:stCondLst>
                                    <p:cond delay="0"/>
                                  </p:stCondLst>
                                  <p:childTnLst>
                                    <p:set>
                                      <p:cBhvr>
                                        <p:cTn id="29" dur="1" fill="hold">
                                          <p:stCondLst>
                                            <p:cond delay="0"/>
                                          </p:stCondLst>
                                        </p:cTn>
                                        <p:tgtEl>
                                          <p:spTgt spid="1027"/>
                                        </p:tgtEl>
                                        <p:attrNameLst>
                                          <p:attrName>style.visibility</p:attrName>
                                        </p:attrNameLst>
                                      </p:cBhvr>
                                      <p:to>
                                        <p:strVal val="visible"/>
                                      </p:to>
                                    </p:set>
                                    <p:anim calcmode="lin" valueType="num">
                                      <p:cBhvr>
                                        <p:cTn id="30" dur="500" fill="hold"/>
                                        <p:tgtEl>
                                          <p:spTgt spid="1027"/>
                                        </p:tgtEl>
                                        <p:attrNameLst>
                                          <p:attrName>ppt_w</p:attrName>
                                        </p:attrNameLst>
                                      </p:cBhvr>
                                      <p:tavLst>
                                        <p:tav tm="0">
                                          <p:val>
                                            <p:fltVal val="0"/>
                                          </p:val>
                                        </p:tav>
                                        <p:tav tm="100000">
                                          <p:val>
                                            <p:strVal val="#ppt_w"/>
                                          </p:val>
                                        </p:tav>
                                      </p:tavLst>
                                    </p:anim>
                                    <p:anim calcmode="lin" valueType="num">
                                      <p:cBhvr>
                                        <p:cTn id="31" dur="500" fill="hold"/>
                                        <p:tgtEl>
                                          <p:spTgt spid="1027"/>
                                        </p:tgtEl>
                                        <p:attrNameLst>
                                          <p:attrName>ppt_h</p:attrName>
                                        </p:attrNameLst>
                                      </p:cBhvr>
                                      <p:tavLst>
                                        <p:tav tm="0">
                                          <p:val>
                                            <p:fltVal val="0"/>
                                          </p:val>
                                        </p:tav>
                                        <p:tav tm="100000">
                                          <p:val>
                                            <p:strVal val="#ppt_h"/>
                                          </p:val>
                                        </p:tav>
                                      </p:tavLst>
                                    </p:anim>
                                    <p:animEffect transition="in" filter="fade">
                                      <p:cBhvr>
                                        <p:cTn id="32" dur="500"/>
                                        <p:tgtEl>
                                          <p:spTgt spid="1027"/>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P spid="6"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创建掩码式</a:t>
            </a:r>
            <a:r>
              <a:rPr lang="en-US" altLang="zh-CN" b="1">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数组</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在</a:t>
            </a:r>
            <a:r>
              <a:rPr lang="en-US" altLang="zh-CN" sz="1600">
                <a:solidFill>
                  <a:srgbClr val="4BACC6">
                    <a:lumMod val="75000"/>
                  </a:srgbClr>
                </a:solidFill>
                <a:latin typeface="微软雅黑" pitchFamily="34" charset="-122"/>
                <a:ea typeface="微软雅黑" pitchFamily="34" charset="-122"/>
              </a:rPr>
              <a:t>numpy.ma</a:t>
            </a:r>
            <a:r>
              <a:rPr lang="zh-CN" altLang="en-US" sz="1600">
                <a:solidFill>
                  <a:srgbClr val="4BACC6">
                    <a:lumMod val="75000"/>
                  </a:srgbClr>
                </a:solidFill>
                <a:latin typeface="微软雅黑" pitchFamily="34" charset="-122"/>
                <a:ea typeface="微软雅黑" pitchFamily="34" charset="-122"/>
              </a:rPr>
              <a:t>子模块中，还提供了多种创建掩码数组的方式，用法</a:t>
            </a:r>
            <a:r>
              <a:rPr lang="zh-CN" altLang="en-US" sz="1600" smtClean="0">
                <a:solidFill>
                  <a:srgbClr val="4BACC6">
                    <a:lumMod val="75000"/>
                  </a:srgbClr>
                </a:solidFill>
                <a:latin typeface="微软雅黑" pitchFamily="34" charset="-122"/>
                <a:ea typeface="微软雅黑" pitchFamily="34" charset="-122"/>
              </a:rPr>
              <a:t>如下：</a:t>
            </a:r>
            <a:endParaRPr lang="zh-CN" altLang="en-US" sz="1600">
              <a:solidFill>
                <a:srgbClr val="4BACC6">
                  <a:lumMod val="75000"/>
                </a:srgbClr>
              </a:solidFill>
              <a:latin typeface="微软雅黑" pitchFamily="34" charset="-122"/>
              <a:ea typeface="微软雅黑" pitchFamily="34" charset="-122"/>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7744" y="2060848"/>
            <a:ext cx="4608512" cy="41476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5679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074"/>
                                        </p:tgtEl>
                                        <p:attrNameLst>
                                          <p:attrName>style.visibility</p:attrName>
                                        </p:attrNameLst>
                                      </p:cBhvr>
                                      <p:to>
                                        <p:strVal val="visible"/>
                                      </p:to>
                                    </p:set>
                                    <p:anim calcmode="lin" valueType="num">
                                      <p:cBhvr>
                                        <p:cTn id="12" dur="500" fill="hold"/>
                                        <p:tgtEl>
                                          <p:spTgt spid="3074"/>
                                        </p:tgtEl>
                                        <p:attrNameLst>
                                          <p:attrName>ppt_w</p:attrName>
                                        </p:attrNameLst>
                                      </p:cBhvr>
                                      <p:tavLst>
                                        <p:tav tm="0">
                                          <p:val>
                                            <p:fltVal val="0"/>
                                          </p:val>
                                        </p:tav>
                                        <p:tav tm="100000">
                                          <p:val>
                                            <p:strVal val="#ppt_w"/>
                                          </p:val>
                                        </p:tav>
                                      </p:tavLst>
                                    </p:anim>
                                    <p:anim calcmode="lin" valueType="num">
                                      <p:cBhvr>
                                        <p:cTn id="13" dur="500" fill="hold"/>
                                        <p:tgtEl>
                                          <p:spTgt spid="3074"/>
                                        </p:tgtEl>
                                        <p:attrNameLst>
                                          <p:attrName>ppt_h</p:attrName>
                                        </p:attrNameLst>
                                      </p:cBhvr>
                                      <p:tavLst>
                                        <p:tav tm="0">
                                          <p:val>
                                            <p:fltVal val="0"/>
                                          </p:val>
                                        </p:tav>
                                        <p:tav tm="100000">
                                          <p:val>
                                            <p:strVal val="#ppt_h"/>
                                          </p:val>
                                        </p:tav>
                                      </p:tavLst>
                                    </p:anim>
                                    <p:animEffect transition="in" filter="fade">
                                      <p:cBhvr>
                                        <p:cTn id="14"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2862322"/>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忽略负值和</a:t>
            </a:r>
            <a:r>
              <a:rPr lang="zh-CN" altLang="en-US" b="1" smtClean="0">
                <a:solidFill>
                  <a:schemeClr val="accent5">
                    <a:lumMod val="50000"/>
                  </a:schemeClr>
                </a:solidFill>
                <a:latin typeface="微软雅黑" pitchFamily="34" charset="-122"/>
                <a:ea typeface="微软雅黑" pitchFamily="34" charset="-122"/>
              </a:rPr>
              <a:t>极值</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zh-CN" altLang="en-US" sz="1600">
                <a:solidFill>
                  <a:srgbClr val="4BACC6">
                    <a:lumMod val="75000"/>
                  </a:srgbClr>
                </a:solidFill>
                <a:latin typeface="微软雅黑" pitchFamily="34" charset="-122"/>
                <a:ea typeface="微软雅黑" pitchFamily="34" charset="-122"/>
              </a:rPr>
              <a:t>当希望忽略负值，例如对数组的值取对数时，掩码式数组将会非常有用；此外，剔除异常值时，我们也会用到掩码式数组。这项工作是以极值的上下限为基础的</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r>
              <a:rPr lang="en-US" altLang="zh-CN" sz="1600">
                <a:solidFill>
                  <a:srgbClr val="4BACC6">
                    <a:lumMod val="75000"/>
                  </a:srgbClr>
                </a:solidFill>
                <a:latin typeface="微软雅黑" pitchFamily="34" charset="-122"/>
                <a:ea typeface="微软雅黑" pitchFamily="34" charset="-122"/>
              </a:rPr>
              <a:t>Numpy.ma</a:t>
            </a:r>
            <a:r>
              <a:rPr lang="zh-CN" altLang="en-US" sz="1600">
                <a:solidFill>
                  <a:srgbClr val="4BACC6">
                    <a:lumMod val="75000"/>
                  </a:srgbClr>
                </a:solidFill>
                <a:latin typeface="微软雅黑" pitchFamily="34" charset="-122"/>
                <a:ea typeface="微软雅黑" pitchFamily="34" charset="-122"/>
              </a:rPr>
              <a:t>子程序包中的函数可以屏蔽数组中被视为无效的元素，例如无法应用</a:t>
            </a:r>
            <a:r>
              <a:rPr lang="en-US" altLang="zh-CN" sz="1600">
                <a:solidFill>
                  <a:srgbClr val="4BACC6">
                    <a:lumMod val="75000"/>
                  </a:srgbClr>
                </a:solidFill>
                <a:latin typeface="微软雅黑" pitchFamily="34" charset="-122"/>
                <a:ea typeface="微软雅黑" pitchFamily="34" charset="-122"/>
              </a:rPr>
              <a:t>log()</a:t>
            </a:r>
            <a:r>
              <a:rPr lang="zh-CN" altLang="en-US" sz="1600">
                <a:solidFill>
                  <a:srgbClr val="4BACC6">
                    <a:lumMod val="75000"/>
                  </a:srgbClr>
                </a:solidFill>
                <a:latin typeface="微软雅黑" pitchFamily="34" charset="-122"/>
                <a:ea typeface="微软雅黑" pitchFamily="34" charset="-122"/>
              </a:rPr>
              <a:t>和</a:t>
            </a:r>
            <a:r>
              <a:rPr lang="en-US" altLang="zh-CN" sz="1600">
                <a:solidFill>
                  <a:srgbClr val="4BACC6">
                    <a:lumMod val="75000"/>
                  </a:srgbClr>
                </a:solidFill>
                <a:latin typeface="微软雅黑" pitchFamily="34" charset="-122"/>
                <a:ea typeface="微软雅黑" pitchFamily="34" charset="-122"/>
              </a:rPr>
              <a:t>sqrt()</a:t>
            </a:r>
            <a:r>
              <a:rPr lang="zh-CN" altLang="en-US" sz="1600">
                <a:solidFill>
                  <a:srgbClr val="4BACC6">
                    <a:lumMod val="75000"/>
                  </a:srgbClr>
                </a:solidFill>
                <a:latin typeface="微软雅黑" pitchFamily="34" charset="-122"/>
                <a:ea typeface="微软雅黑" pitchFamily="34" charset="-122"/>
              </a:rPr>
              <a:t>函数的负值元素。被屏蔽的值类似于关系数据库和程序设计中的</a:t>
            </a:r>
            <a:r>
              <a:rPr lang="en-US" altLang="zh-CN" sz="1600">
                <a:solidFill>
                  <a:srgbClr val="4BACC6">
                    <a:lumMod val="75000"/>
                  </a:srgbClr>
                </a:solidFill>
                <a:latin typeface="微软雅黑" pitchFamily="34" charset="-122"/>
                <a:ea typeface="微软雅黑" pitchFamily="34" charset="-122"/>
              </a:rPr>
              <a:t>NULL</a:t>
            </a:r>
            <a:r>
              <a:rPr lang="zh-CN" altLang="en-US" sz="1600">
                <a:solidFill>
                  <a:srgbClr val="4BACC6">
                    <a:lumMod val="75000"/>
                  </a:srgbClr>
                </a:solidFill>
                <a:latin typeface="微软雅黑" pitchFamily="34" charset="-122"/>
                <a:ea typeface="微软雅黑" pitchFamily="34" charset="-122"/>
              </a:rPr>
              <a:t>值，对被屏蔽的值进行运算时，给它的都是一个屏蔽后的</a:t>
            </a:r>
            <a:r>
              <a:rPr lang="zh-CN" altLang="en-US" sz="1600" smtClean="0">
                <a:solidFill>
                  <a:srgbClr val="4BACC6">
                    <a:lumMod val="75000"/>
                  </a:srgbClr>
                </a:solidFill>
                <a:latin typeface="微软雅黑" pitchFamily="34" charset="-122"/>
                <a:ea typeface="微软雅黑" pitchFamily="34" charset="-122"/>
              </a:rPr>
              <a:t>值。</a:t>
            </a:r>
            <a:endParaRPr lang="en-US" altLang="zh-CN" sz="1600">
              <a:solidFill>
                <a:srgbClr val="4BACC6">
                  <a:lumMod val="75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下面</a:t>
            </a:r>
            <a:r>
              <a:rPr lang="zh-CN" altLang="en-US" sz="1600">
                <a:solidFill>
                  <a:srgbClr val="4BACC6">
                    <a:lumMod val="75000"/>
                  </a:srgbClr>
                </a:solidFill>
                <a:latin typeface="微软雅黑" pitchFamily="34" charset="-122"/>
                <a:ea typeface="微软雅黑" pitchFamily="34" charset="-122"/>
              </a:rPr>
              <a:t>我们以来源于美国职业棒球大联盟（</a:t>
            </a:r>
            <a:r>
              <a:rPr lang="en-US" altLang="zh-CN" sz="1600">
                <a:solidFill>
                  <a:srgbClr val="4BACC6">
                    <a:lumMod val="75000"/>
                  </a:srgbClr>
                </a:solidFill>
                <a:latin typeface="微软雅黑" pitchFamily="34" charset="-122"/>
                <a:ea typeface="微软雅黑" pitchFamily="34" charset="-122"/>
              </a:rPr>
              <a:t>MLB</a:t>
            </a:r>
            <a:r>
              <a:rPr lang="zh-CN" altLang="en-US" sz="1600">
                <a:solidFill>
                  <a:srgbClr val="4BACC6">
                    <a:lumMod val="75000"/>
                  </a:srgbClr>
                </a:solidFill>
                <a:latin typeface="微软雅黑" pitchFamily="34" charset="-122"/>
                <a:ea typeface="微软雅黑" pitchFamily="34" charset="-122"/>
              </a:rPr>
              <a:t>）选手的薪金数据为</a:t>
            </a:r>
            <a:r>
              <a:rPr lang="zh-CN" altLang="en-US" sz="1600" smtClean="0">
                <a:solidFill>
                  <a:srgbClr val="4BACC6">
                    <a:lumMod val="75000"/>
                  </a:srgbClr>
                </a:solidFill>
                <a:latin typeface="微软雅黑" pitchFamily="34" charset="-122"/>
                <a:ea typeface="微软雅黑" pitchFamily="34" charset="-122"/>
              </a:rPr>
              <a:t>例</a:t>
            </a:r>
            <a:r>
              <a:rPr lang="zh-CN" altLang="en-US" sz="1600">
                <a:solidFill>
                  <a:srgbClr val="4BACC6">
                    <a:lumMod val="75000"/>
                  </a:srgbClr>
                </a:solidFill>
                <a:latin typeface="微软雅黑" pitchFamily="34" charset="-122"/>
                <a:ea typeface="微软雅黑" pitchFamily="34" charset="-122"/>
              </a:rPr>
              <a:t>。</a:t>
            </a:r>
            <a:endParaRPr lang="en-US" altLang="zh-CN"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3630713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忽略负值和</a:t>
            </a:r>
            <a:r>
              <a:rPr lang="zh-CN" altLang="en-US" b="1" smtClean="0">
                <a:solidFill>
                  <a:schemeClr val="accent5">
                    <a:lumMod val="50000"/>
                  </a:schemeClr>
                </a:solidFill>
                <a:latin typeface="微软雅黑" pitchFamily="34" charset="-122"/>
                <a:ea typeface="微软雅黑" pitchFamily="34" charset="-122"/>
              </a:rPr>
              <a:t>极值</a:t>
            </a:r>
            <a:endParaRPr lang="en-US" altLang="zh-CN" b="1" smtClean="0">
              <a:solidFill>
                <a:schemeClr val="accent5">
                  <a:lumMod val="50000"/>
                </a:schemeClr>
              </a:solidFill>
              <a:latin typeface="微软雅黑" pitchFamily="34" charset="-122"/>
              <a:ea typeface="微软雅黑" pitchFamily="34" charset="-122"/>
            </a:endParaRP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0546" y="1772816"/>
            <a:ext cx="5202907" cy="36754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7190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338"/>
                                        </p:tgtEl>
                                        <p:attrNameLst>
                                          <p:attrName>style.visibility</p:attrName>
                                        </p:attrNameLst>
                                      </p:cBhvr>
                                      <p:to>
                                        <p:strVal val="visible"/>
                                      </p:to>
                                    </p:set>
                                    <p:anim calcmode="lin" valueType="num">
                                      <p:cBhvr>
                                        <p:cTn id="7" dur="500" fill="hold"/>
                                        <p:tgtEl>
                                          <p:spTgt spid="14338"/>
                                        </p:tgtEl>
                                        <p:attrNameLst>
                                          <p:attrName>ppt_w</p:attrName>
                                        </p:attrNameLst>
                                      </p:cBhvr>
                                      <p:tavLst>
                                        <p:tav tm="0">
                                          <p:val>
                                            <p:fltVal val="0"/>
                                          </p:val>
                                        </p:tav>
                                        <p:tav tm="100000">
                                          <p:val>
                                            <p:strVal val="#ppt_w"/>
                                          </p:val>
                                        </p:tav>
                                      </p:tavLst>
                                    </p:anim>
                                    <p:anim calcmode="lin" valueType="num">
                                      <p:cBhvr>
                                        <p:cTn id="8" dur="500" fill="hold"/>
                                        <p:tgtEl>
                                          <p:spTgt spid="14338"/>
                                        </p:tgtEl>
                                        <p:attrNameLst>
                                          <p:attrName>ppt_h</p:attrName>
                                        </p:attrNameLst>
                                      </p:cBhvr>
                                      <p:tavLst>
                                        <p:tav tm="0">
                                          <p:val>
                                            <p:fltVal val="0"/>
                                          </p:val>
                                        </p:tav>
                                        <p:tav tm="100000">
                                          <p:val>
                                            <p:strVal val="#ppt_h"/>
                                          </p:val>
                                        </p:tav>
                                      </p:tavLst>
                                    </p:anim>
                                    <p:animEffect transition="in" filter="fade">
                                      <p:cBhvr>
                                        <p:cTn id="9" dur="500"/>
                                        <p:tgtEl>
                                          <p:spTgt spid="143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NumPy</a:t>
            </a:r>
            <a:r>
              <a:rPr lang="zh-CN" altLang="en-US" b="1" smtClean="0">
                <a:solidFill>
                  <a:schemeClr val="accent5">
                    <a:lumMod val="50000"/>
                  </a:schemeClr>
                </a:solidFill>
                <a:latin typeface="微软雅黑" pitchFamily="34" charset="-122"/>
                <a:ea typeface="微软雅黑" pitchFamily="34" charset="-122"/>
              </a:rPr>
              <a:t>随机数</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忽略负值和</a:t>
            </a:r>
            <a:r>
              <a:rPr lang="zh-CN" altLang="en-US" b="1" smtClean="0">
                <a:solidFill>
                  <a:schemeClr val="accent5">
                    <a:lumMod val="50000"/>
                  </a:schemeClr>
                </a:solidFill>
                <a:latin typeface="微软雅黑" pitchFamily="34" charset="-122"/>
                <a:ea typeface="微软雅黑" pitchFamily="34" charset="-122"/>
              </a:rPr>
              <a:t>极值</a:t>
            </a:r>
            <a:endParaRPr lang="en-US" altLang="zh-CN" b="1" smtClean="0">
              <a:solidFill>
                <a:schemeClr val="accent5">
                  <a:lumMod val="50000"/>
                </a:schemeClr>
              </a:solidFill>
              <a:latin typeface="微软雅黑" pitchFamily="34" charset="-122"/>
              <a:ea typeface="微软雅黑" pitchFamily="34" charset="-122"/>
            </a:endParaRPr>
          </a:p>
        </p:txBody>
      </p:sp>
      <p:pic>
        <p:nvPicPr>
          <p:cNvPr id="1536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7521" y="1988840"/>
            <a:ext cx="5348957" cy="2249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3723" y="2014914"/>
            <a:ext cx="4056552" cy="3218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1863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5363"/>
                                        </p:tgtEl>
                                        <p:attrNameLst>
                                          <p:attrName>style.visibility</p:attrName>
                                        </p:attrNameLst>
                                      </p:cBhvr>
                                      <p:to>
                                        <p:strVal val="visible"/>
                                      </p:to>
                                    </p:set>
                                    <p:anim calcmode="lin" valueType="num">
                                      <p:cBhvr>
                                        <p:cTn id="7" dur="500" fill="hold"/>
                                        <p:tgtEl>
                                          <p:spTgt spid="15363"/>
                                        </p:tgtEl>
                                        <p:attrNameLst>
                                          <p:attrName>ppt_w</p:attrName>
                                        </p:attrNameLst>
                                      </p:cBhvr>
                                      <p:tavLst>
                                        <p:tav tm="0">
                                          <p:val>
                                            <p:fltVal val="0"/>
                                          </p:val>
                                        </p:tav>
                                        <p:tav tm="100000">
                                          <p:val>
                                            <p:strVal val="#ppt_w"/>
                                          </p:val>
                                        </p:tav>
                                      </p:tavLst>
                                    </p:anim>
                                    <p:anim calcmode="lin" valueType="num">
                                      <p:cBhvr>
                                        <p:cTn id="8" dur="500" fill="hold"/>
                                        <p:tgtEl>
                                          <p:spTgt spid="15363"/>
                                        </p:tgtEl>
                                        <p:attrNameLst>
                                          <p:attrName>ppt_h</p:attrName>
                                        </p:attrNameLst>
                                      </p:cBhvr>
                                      <p:tavLst>
                                        <p:tav tm="0">
                                          <p:val>
                                            <p:fltVal val="0"/>
                                          </p:val>
                                        </p:tav>
                                        <p:tav tm="100000">
                                          <p:val>
                                            <p:strVal val="#ppt_h"/>
                                          </p:val>
                                        </p:tav>
                                      </p:tavLst>
                                    </p:anim>
                                    <p:animEffect transition="in" filter="fade">
                                      <p:cBhvr>
                                        <p:cTn id="9" dur="500"/>
                                        <p:tgtEl>
                                          <p:spTgt spid="15363"/>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500"/>
                                        <p:tgtEl>
                                          <p:spTgt spid="15363"/>
                                        </p:tgtEl>
                                      </p:cBhvr>
                                    </p:animEffect>
                                    <p:set>
                                      <p:cBhvr>
                                        <p:cTn id="14" dur="1" fill="hold">
                                          <p:stCondLst>
                                            <p:cond delay="499"/>
                                          </p:stCondLst>
                                        </p:cTn>
                                        <p:tgtEl>
                                          <p:spTgt spid="1536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5364"/>
                                        </p:tgtEl>
                                        <p:attrNameLst>
                                          <p:attrName>style.visibility</p:attrName>
                                        </p:attrNameLst>
                                      </p:cBhvr>
                                      <p:to>
                                        <p:strVal val="visible"/>
                                      </p:to>
                                    </p:set>
                                    <p:anim calcmode="lin" valueType="num">
                                      <p:cBhvr>
                                        <p:cTn id="19" dur="500" fill="hold"/>
                                        <p:tgtEl>
                                          <p:spTgt spid="15364"/>
                                        </p:tgtEl>
                                        <p:attrNameLst>
                                          <p:attrName>ppt_w</p:attrName>
                                        </p:attrNameLst>
                                      </p:cBhvr>
                                      <p:tavLst>
                                        <p:tav tm="0">
                                          <p:val>
                                            <p:fltVal val="0"/>
                                          </p:val>
                                        </p:tav>
                                        <p:tav tm="100000">
                                          <p:val>
                                            <p:strVal val="#ppt_w"/>
                                          </p:val>
                                        </p:tav>
                                      </p:tavLst>
                                    </p:anim>
                                    <p:anim calcmode="lin" valueType="num">
                                      <p:cBhvr>
                                        <p:cTn id="20" dur="500" fill="hold"/>
                                        <p:tgtEl>
                                          <p:spTgt spid="15364"/>
                                        </p:tgtEl>
                                        <p:attrNameLst>
                                          <p:attrName>ppt_h</p:attrName>
                                        </p:attrNameLst>
                                      </p:cBhvr>
                                      <p:tavLst>
                                        <p:tav tm="0">
                                          <p:val>
                                            <p:fltVal val="0"/>
                                          </p:val>
                                        </p:tav>
                                        <p:tav tm="100000">
                                          <p:val>
                                            <p:strVal val="#ppt_h"/>
                                          </p:val>
                                        </p:tav>
                                      </p:tavLst>
                                    </p:anim>
                                    <p:animEffect transition="in" filter="fade">
                                      <p:cBhvr>
                                        <p:cTn id="21" dur="500"/>
                                        <p:tgtEl>
                                          <p:spTgt spid="153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zh-CN" altLang="en-US" sz="2400" smtClean="0">
                <a:solidFill>
                  <a:srgbClr val="0070C0"/>
                </a:solidFill>
                <a:latin typeface="微软雅黑" pitchFamily="34" charset="-122"/>
                <a:ea typeface="微软雅黑" pitchFamily="34" charset="-122"/>
              </a:rPr>
              <a:t>数据的可视化呈现</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第五课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492990"/>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gn="just">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Matplotlib</a:t>
            </a:r>
            <a:r>
              <a:rPr lang="zh-CN" altLang="en-US" sz="1600" smtClean="0">
                <a:solidFill>
                  <a:schemeClr val="accent5">
                    <a:lumMod val="75000"/>
                  </a:schemeClr>
                </a:solidFill>
                <a:latin typeface="微软雅黑" pitchFamily="34" charset="-122"/>
                <a:ea typeface="微软雅黑" pitchFamily="34" charset="-122"/>
              </a:rPr>
              <a:t>的基本介绍</a:t>
            </a:r>
            <a:endParaRPr lang="zh-CN" altLang="en-US"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M</a:t>
            </a:r>
            <a:r>
              <a:rPr lang="en-US" altLang="zh-CN" sz="1600" smtClean="0">
                <a:solidFill>
                  <a:schemeClr val="accent5">
                    <a:lumMod val="75000"/>
                  </a:schemeClr>
                </a:solidFill>
                <a:latin typeface="微软雅黑" pitchFamily="34" charset="-122"/>
                <a:ea typeface="微软雅黑" pitchFamily="34" charset="-122"/>
              </a:rPr>
              <a:t>atplot</a:t>
            </a:r>
            <a:r>
              <a:rPr lang="zh-CN" altLang="en-US" sz="1600" smtClean="0">
                <a:solidFill>
                  <a:schemeClr val="accent5">
                    <a:lumMod val="75000"/>
                  </a:schemeClr>
                </a:solidFill>
                <a:latin typeface="微软雅黑" pitchFamily="34" charset="-122"/>
                <a:ea typeface="微软雅黑" pitchFamily="34" charset="-122"/>
              </a:rPr>
              <a:t>对中文标题的支持</a:t>
            </a:r>
            <a:endParaRPr lang="zh-CN" altLang="en-US"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Matplot</a:t>
            </a:r>
            <a:r>
              <a:rPr lang="zh-CN" altLang="en-US" sz="1600" smtClean="0">
                <a:solidFill>
                  <a:schemeClr val="accent5">
                    <a:lumMod val="75000"/>
                  </a:schemeClr>
                </a:solidFill>
                <a:latin typeface="微软雅黑" pitchFamily="34" charset="-122"/>
                <a:ea typeface="微软雅黑" pitchFamily="34" charset="-122"/>
              </a:rPr>
              <a:t>的基本用法</a:t>
            </a:r>
            <a:endParaRPr lang="zh-CN" altLang="en-US"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绘制常用</a:t>
            </a:r>
            <a:r>
              <a:rPr lang="zh-CN" altLang="en-US" sz="1600" smtClean="0">
                <a:solidFill>
                  <a:schemeClr val="accent5">
                    <a:lumMod val="75000"/>
                  </a:schemeClr>
                </a:solidFill>
                <a:latin typeface="微软雅黑" pitchFamily="34" charset="-122"/>
                <a:ea typeface="微软雅黑" pitchFamily="34" charset="-122"/>
              </a:rPr>
              <a:t>图表</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绘图样式</a:t>
            </a:r>
            <a:r>
              <a:rPr lang="zh-CN" altLang="en-US" sz="1600" smtClean="0">
                <a:solidFill>
                  <a:schemeClr val="accent5">
                    <a:lumMod val="75000"/>
                  </a:schemeClr>
                </a:solidFill>
                <a:latin typeface="微软雅黑" pitchFamily="34" charset="-122"/>
                <a:ea typeface="微软雅黑" pitchFamily="34" charset="-122"/>
              </a:rPr>
              <a:t>设置</a:t>
            </a:r>
            <a:endParaRPr lang="zh-CN" altLang="en-US"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4289914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4708981"/>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Matplotlib</a:t>
            </a:r>
            <a:r>
              <a:rPr lang="zh-CN" altLang="en-US" b="1" smtClean="0">
                <a:solidFill>
                  <a:schemeClr val="accent5">
                    <a:lumMod val="50000"/>
                  </a:schemeClr>
                </a:solidFill>
                <a:latin typeface="微软雅黑" pitchFamily="34" charset="-122"/>
                <a:ea typeface="微软雅黑" pitchFamily="34" charset="-122"/>
              </a:rPr>
              <a:t>基本介绍</a:t>
            </a:r>
            <a:endParaRPr lang="en-US" altLang="zh-CN" b="1" smtClean="0">
              <a:solidFill>
                <a:schemeClr val="accent5">
                  <a:lumMod val="50000"/>
                </a:schemeClr>
              </a:solidFill>
              <a:latin typeface="微软雅黑" pitchFamily="34" charset="-122"/>
              <a:ea typeface="微软雅黑" pitchFamily="34" charset="-122"/>
            </a:endParaRPr>
          </a:p>
          <a:p>
            <a:pPr lvl="0" indent="403225" latinLnBrk="0">
              <a:lnSpc>
                <a:spcPct val="150000"/>
              </a:lnSpc>
            </a:pPr>
            <a:r>
              <a:rPr lang="en-US" altLang="zh-CN" sz="1600">
                <a:solidFill>
                  <a:srgbClr val="4BACC6">
                    <a:lumMod val="75000"/>
                  </a:srgbClr>
                </a:solidFill>
                <a:latin typeface="微软雅黑" pitchFamily="34" charset="-122"/>
                <a:ea typeface="微软雅黑" pitchFamily="34" charset="-122"/>
              </a:rPr>
              <a:t>Matplotlib </a:t>
            </a:r>
            <a:r>
              <a:rPr lang="zh-CN" altLang="en-US" sz="1600" smtClean="0">
                <a:solidFill>
                  <a:srgbClr val="4BACC6">
                    <a:lumMod val="75000"/>
                  </a:srgbClr>
                </a:solidFill>
                <a:latin typeface="微软雅黑" pitchFamily="34" charset="-122"/>
                <a:ea typeface="微软雅黑" pitchFamily="34" charset="-122"/>
              </a:rPr>
              <a:t>是当前 </a:t>
            </a:r>
            <a:r>
              <a:rPr lang="en-US" altLang="zh-CN" sz="1600">
                <a:solidFill>
                  <a:srgbClr val="4BACC6">
                    <a:lumMod val="75000"/>
                  </a:srgbClr>
                </a:solidFill>
                <a:latin typeface="微软雅黑" pitchFamily="34" charset="-122"/>
                <a:ea typeface="微软雅黑" pitchFamily="34" charset="-122"/>
              </a:rPr>
              <a:t>Python 2D-</a:t>
            </a:r>
            <a:r>
              <a:rPr lang="zh-CN" altLang="en-US" sz="1600">
                <a:solidFill>
                  <a:srgbClr val="4BACC6">
                    <a:lumMod val="75000"/>
                  </a:srgbClr>
                </a:solidFill>
                <a:latin typeface="微软雅黑" pitchFamily="34" charset="-122"/>
                <a:ea typeface="微软雅黑" pitchFamily="34" charset="-122"/>
              </a:rPr>
              <a:t>绘图领域使用最广泛的套件。它能让使用者很轻松地将数据图形化，并且提供多样化的输出</a:t>
            </a:r>
            <a:r>
              <a:rPr lang="zh-CN" altLang="en-US" sz="1600" smtClean="0">
                <a:solidFill>
                  <a:srgbClr val="4BACC6">
                    <a:lumMod val="75000"/>
                  </a:srgbClr>
                </a:solidFill>
                <a:latin typeface="微软雅黑" pitchFamily="34" charset="-122"/>
                <a:ea typeface="微软雅黑" pitchFamily="34" charset="-122"/>
              </a:rPr>
              <a:t>格式。</a:t>
            </a:r>
            <a:r>
              <a:rPr lang="zh-CN" altLang="en-US" sz="1600">
                <a:solidFill>
                  <a:srgbClr val="4BACC6">
                    <a:lumMod val="75000"/>
                  </a:srgbClr>
                </a:solidFill>
                <a:latin typeface="微软雅黑" pitchFamily="34" charset="-122"/>
                <a:ea typeface="微软雅黑" pitchFamily="34" charset="-122"/>
              </a:rPr>
              <a:t>下面是一些</a:t>
            </a:r>
            <a:r>
              <a:rPr lang="zh-CN" altLang="en-US" sz="1600" smtClean="0">
                <a:solidFill>
                  <a:srgbClr val="4BACC6">
                    <a:lumMod val="75000"/>
                  </a:srgbClr>
                </a:solidFill>
                <a:latin typeface="微软雅黑" pitchFamily="34" charset="-122"/>
                <a:ea typeface="微软雅黑" pitchFamily="34" charset="-122"/>
              </a:rPr>
              <a:t>图例：</a:t>
            </a: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403225"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lvl="0" indent="403225" latinLnBrk="0">
              <a:lnSpc>
                <a:spcPct val="150000"/>
              </a:lnSpc>
            </a:pPr>
            <a:r>
              <a:rPr lang="en-US" altLang="zh-CN" sz="1600" smtClean="0">
                <a:solidFill>
                  <a:srgbClr val="4BACC6">
                    <a:lumMod val="75000"/>
                  </a:srgbClr>
                </a:solidFill>
                <a:latin typeface="微软雅黑" pitchFamily="34" charset="-122"/>
                <a:ea typeface="微软雅黑" pitchFamily="34" charset="-122"/>
              </a:rPr>
              <a:t>Matplotlib</a:t>
            </a:r>
            <a:r>
              <a:rPr lang="zh-CN" altLang="en-US" sz="1600" smtClean="0">
                <a:solidFill>
                  <a:srgbClr val="4BACC6">
                    <a:lumMod val="75000"/>
                  </a:srgbClr>
                </a:solidFill>
                <a:latin typeface="微软雅黑" pitchFamily="34" charset="-122"/>
                <a:ea typeface="微软雅黑" pitchFamily="34" charset="-122"/>
              </a:rPr>
              <a:t>可</a:t>
            </a:r>
            <a:r>
              <a:rPr lang="zh-CN" altLang="en-US" sz="1600">
                <a:solidFill>
                  <a:srgbClr val="4BACC6">
                    <a:lumMod val="75000"/>
                  </a:srgbClr>
                </a:solidFill>
                <a:latin typeface="微软雅黑" pitchFamily="34" charset="-122"/>
                <a:ea typeface="微软雅黑" pitchFamily="34" charset="-122"/>
              </a:rPr>
              <a:t>与 </a:t>
            </a:r>
            <a:r>
              <a:rPr lang="en-US" altLang="zh-CN" sz="1600">
                <a:solidFill>
                  <a:srgbClr val="4BACC6">
                    <a:lumMod val="75000"/>
                  </a:srgbClr>
                </a:solidFill>
                <a:latin typeface="微软雅黑" pitchFamily="34" charset="-122"/>
                <a:ea typeface="微软雅黑" pitchFamily="34" charset="-122"/>
              </a:rPr>
              <a:t>NumPy </a:t>
            </a:r>
            <a:r>
              <a:rPr lang="zh-CN" altLang="en-US" sz="1600">
                <a:solidFill>
                  <a:srgbClr val="4BACC6">
                    <a:lumMod val="75000"/>
                  </a:srgbClr>
                </a:solidFill>
                <a:latin typeface="微软雅黑" pitchFamily="34" charset="-122"/>
                <a:ea typeface="微软雅黑" pitchFamily="34" charset="-122"/>
              </a:rPr>
              <a:t>一起使用</a:t>
            </a:r>
            <a:r>
              <a:rPr lang="zh-CN" altLang="en-US" sz="1600" smtClean="0">
                <a:solidFill>
                  <a:srgbClr val="4BACC6">
                    <a:lumMod val="75000"/>
                  </a:srgbClr>
                </a:solidFill>
                <a:latin typeface="微软雅黑" pitchFamily="34" charset="-122"/>
                <a:ea typeface="微软雅黑" pitchFamily="34" charset="-122"/>
              </a:rPr>
              <a:t>，形成了</a:t>
            </a:r>
            <a:r>
              <a:rPr lang="zh-CN" altLang="en-US" sz="1600">
                <a:solidFill>
                  <a:srgbClr val="4BACC6">
                    <a:lumMod val="75000"/>
                  </a:srgbClr>
                </a:solidFill>
                <a:latin typeface="微软雅黑" pitchFamily="34" charset="-122"/>
                <a:ea typeface="微软雅黑" pitchFamily="34" charset="-122"/>
              </a:rPr>
              <a:t>一种有效的 </a:t>
            </a:r>
            <a:r>
              <a:rPr lang="en-US" altLang="zh-CN" sz="1600">
                <a:solidFill>
                  <a:srgbClr val="4BACC6">
                    <a:lumMod val="75000"/>
                  </a:srgbClr>
                </a:solidFill>
                <a:latin typeface="微软雅黑" pitchFamily="34" charset="-122"/>
                <a:ea typeface="微软雅黑" pitchFamily="34" charset="-122"/>
              </a:rPr>
              <a:t>MatLab </a:t>
            </a:r>
            <a:r>
              <a:rPr lang="zh-CN" altLang="en-US" sz="1600">
                <a:solidFill>
                  <a:srgbClr val="4BACC6">
                    <a:lumMod val="75000"/>
                  </a:srgbClr>
                </a:solidFill>
                <a:latin typeface="微软雅黑" pitchFamily="34" charset="-122"/>
                <a:ea typeface="微软雅黑" pitchFamily="34" charset="-122"/>
              </a:rPr>
              <a:t>开源替代方案，也可以和图形工具包一起</a:t>
            </a:r>
            <a:r>
              <a:rPr lang="zh-CN" altLang="en-US" sz="1600" smtClean="0">
                <a:solidFill>
                  <a:srgbClr val="4BACC6">
                    <a:lumMod val="75000"/>
                  </a:srgbClr>
                </a:solidFill>
                <a:latin typeface="微软雅黑" pitchFamily="34" charset="-122"/>
                <a:ea typeface="微软雅黑" pitchFamily="34" charset="-122"/>
              </a:rPr>
              <a:t>使用。</a:t>
            </a:r>
            <a:r>
              <a:rPr lang="zh-CN" altLang="en-US" sz="1600">
                <a:solidFill>
                  <a:srgbClr val="4BACC6">
                    <a:lumMod val="75000"/>
                  </a:srgbClr>
                </a:solidFill>
                <a:latin typeface="微软雅黑" pitchFamily="34" charset="-122"/>
                <a:ea typeface="微软雅黑" pitchFamily="34" charset="-122"/>
              </a:rPr>
              <a:t>这里</a:t>
            </a:r>
            <a:r>
              <a:rPr lang="zh-CN" altLang="en-US" sz="1600" smtClean="0">
                <a:solidFill>
                  <a:srgbClr val="4BACC6">
                    <a:lumMod val="75000"/>
                  </a:srgbClr>
                </a:solidFill>
                <a:latin typeface="微软雅黑" pitchFamily="34" charset="-122"/>
                <a:ea typeface="微软雅黑" pitchFamily="34" charset="-122"/>
              </a:rPr>
              <a:t>将探索 </a:t>
            </a:r>
            <a:r>
              <a:rPr lang="en-US" altLang="zh-CN" sz="1600" smtClean="0">
                <a:solidFill>
                  <a:srgbClr val="4BACC6">
                    <a:lumMod val="75000"/>
                  </a:srgbClr>
                </a:solidFill>
                <a:latin typeface="微软雅黑" pitchFamily="34" charset="-122"/>
                <a:ea typeface="微软雅黑" pitchFamily="34" charset="-122"/>
              </a:rPr>
              <a:t>Matplotlib </a:t>
            </a:r>
            <a:r>
              <a:rPr lang="zh-CN" altLang="en-US" sz="1600">
                <a:solidFill>
                  <a:srgbClr val="4BACC6">
                    <a:lumMod val="75000"/>
                  </a:srgbClr>
                </a:solidFill>
                <a:latin typeface="微软雅黑" pitchFamily="34" charset="-122"/>
                <a:ea typeface="微软雅黑" pitchFamily="34" charset="-122"/>
              </a:rPr>
              <a:t>的常见用法。 </a:t>
            </a:r>
            <a:endParaRPr lang="en-US" altLang="zh-CN" sz="1600" smtClean="0">
              <a:solidFill>
                <a:srgbClr val="4BACC6">
                  <a:lumMod val="75000"/>
                </a:srgbClr>
              </a:solidFill>
              <a:latin typeface="微软雅黑" pitchFamily="34" charset="-122"/>
              <a:ea typeface="微软雅黑" pitchFamily="34" charset="-122"/>
            </a:endParaRPr>
          </a:p>
        </p:txBody>
      </p:sp>
      <p:pic>
        <p:nvPicPr>
          <p:cNvPr id="1026" name="Picture 2" descr="Image Na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8132" y="2450600"/>
            <a:ext cx="6767736" cy="2058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3433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p:cTn id="17" dur="500" fill="hold"/>
                                        <p:tgtEl>
                                          <p:spTgt spid="1026"/>
                                        </p:tgtEl>
                                        <p:attrNameLst>
                                          <p:attrName>ppt_w</p:attrName>
                                        </p:attrNameLst>
                                      </p:cBhvr>
                                      <p:tavLst>
                                        <p:tav tm="0">
                                          <p:val>
                                            <p:fltVal val="0"/>
                                          </p:val>
                                        </p:tav>
                                        <p:tav tm="100000">
                                          <p:val>
                                            <p:strVal val="#ppt_w"/>
                                          </p:val>
                                        </p:tav>
                                      </p:tavLst>
                                    </p:anim>
                                    <p:anim calcmode="lin" valueType="num">
                                      <p:cBhvr>
                                        <p:cTn id="18" dur="500" fill="hold"/>
                                        <p:tgtEl>
                                          <p:spTgt spid="1026"/>
                                        </p:tgtEl>
                                        <p:attrNameLst>
                                          <p:attrName>ppt_h</p:attrName>
                                        </p:attrNameLst>
                                      </p:cBhvr>
                                      <p:tavLst>
                                        <p:tav tm="0">
                                          <p:val>
                                            <p:fltVal val="0"/>
                                          </p:val>
                                        </p:tav>
                                        <p:tav tm="100000">
                                          <p:val>
                                            <p:strVal val="#ppt_h"/>
                                          </p:val>
                                        </p:tav>
                                      </p:tavLst>
                                    </p:anim>
                                    <p:animEffect transition="in" filter="fade">
                                      <p:cBhvr>
                                        <p:cTn id="19" dur="500"/>
                                        <p:tgtEl>
                                          <p:spTgt spid="1026"/>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5">
                                            <p:txEl>
                                              <p:pRg st="9" end="9"/>
                                            </p:txEl>
                                          </p:spTgt>
                                        </p:tgtEl>
                                        <p:attrNameLst>
                                          <p:attrName>style.visibility</p:attrName>
                                        </p:attrNameLst>
                                      </p:cBhvr>
                                      <p:to>
                                        <p:strVal val="visible"/>
                                      </p:to>
                                    </p:set>
                                    <p:animEffect transition="in" filter="randombar(horizontal)">
                                      <p:cBhvr>
                                        <p:cTn id="24"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7532</TotalTime>
  <Words>9335</Words>
  <Application>Microsoft Office PowerPoint</Application>
  <PresentationFormat>全屏显示(4:3)</PresentationFormat>
  <Paragraphs>776</Paragraphs>
  <Slides>185</Slides>
  <Notes>43</Notes>
  <HiddenSlides>0</HiddenSlides>
  <MMClips>0</MMClips>
  <ScaleCrop>false</ScaleCrop>
  <HeadingPairs>
    <vt:vector size="4" baseType="variant">
      <vt:variant>
        <vt:lpstr>主题</vt:lpstr>
      </vt:variant>
      <vt:variant>
        <vt:i4>1</vt:i4>
      </vt:variant>
      <vt:variant>
        <vt:lpstr>幻灯片标题</vt:lpstr>
      </vt:variant>
      <vt:variant>
        <vt:i4>185</vt:i4>
      </vt:variant>
    </vt:vector>
  </HeadingPairs>
  <TitlesOfParts>
    <vt:vector size="186" baseType="lpstr">
      <vt:lpstr>Office 테마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Gray-leaf-PowerPoint-Templates-Design-pptx</dc:title>
  <dc:creator>ALLPPT.COM</dc:creator>
  <cp:lastModifiedBy>Vector</cp:lastModifiedBy>
  <cp:revision>1207</cp:revision>
  <dcterms:created xsi:type="dcterms:W3CDTF">2012-06-16T23:27:00Z</dcterms:created>
  <dcterms:modified xsi:type="dcterms:W3CDTF">2020-11-11T07:11:09Z</dcterms:modified>
</cp:coreProperties>
</file>

<file path=docProps/thumbnail.jpeg>
</file>